
<file path=[Content_Types].xml><?xml version="1.0" encoding="utf-8"?>
<Types xmlns="http://schemas.openxmlformats.org/package/2006/content-types">
  <Default Extension="xml" ContentType="application/xml"/>
  <Default Extension="svg" ContentType="image/svg+xml"/>
  <Default Extension="jpeg" ContentType="image/jpeg"/>
  <Default Extension="jpg" ContentType="image/jpeg"/>
  <Default Extension="rels" ContentType="application/vnd.openxmlformats-package.relationships+xml"/>
  <Default Extension="xlsx" ContentType="application/vnd.openxmlformats-officedocument.spreadsheetml.sheet"/>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9.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0.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4"/>
  </p:notesMasterIdLst>
  <p:handoutMasterIdLst>
    <p:handoutMasterId r:id="rId35"/>
  </p:handoutMasterIdLst>
  <p:sldIdLst>
    <p:sldId id="274" r:id="rId5"/>
    <p:sldId id="495" r:id="rId6"/>
    <p:sldId id="494" r:id="rId7"/>
    <p:sldId id="436" r:id="rId8"/>
    <p:sldId id="465" r:id="rId9"/>
    <p:sldId id="282" r:id="rId10"/>
    <p:sldId id="424" r:id="rId11"/>
    <p:sldId id="298" r:id="rId12"/>
    <p:sldId id="489" r:id="rId13"/>
    <p:sldId id="430" r:id="rId14"/>
    <p:sldId id="428" r:id="rId15"/>
    <p:sldId id="479" r:id="rId16"/>
    <p:sldId id="288" r:id="rId17"/>
    <p:sldId id="301" r:id="rId18"/>
    <p:sldId id="480" r:id="rId19"/>
    <p:sldId id="492" r:id="rId20"/>
    <p:sldId id="285" r:id="rId21"/>
    <p:sldId id="481" r:id="rId22"/>
    <p:sldId id="473" r:id="rId23"/>
    <p:sldId id="423" r:id="rId24"/>
    <p:sldId id="490" r:id="rId25"/>
    <p:sldId id="491" r:id="rId26"/>
    <p:sldId id="487" r:id="rId27"/>
    <p:sldId id="483" r:id="rId28"/>
    <p:sldId id="482" r:id="rId29"/>
    <p:sldId id="496" r:id="rId30"/>
    <p:sldId id="471" r:id="rId31"/>
    <p:sldId id="302" r:id="rId32"/>
    <p:sldId id="275" r:id="rId33"/>
  </p:sldIdLst>
  <p:sldSz cx="10058400" cy="7772400"/>
  <p:notesSz cx="7772400" cy="10058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userDrawn="1">
          <p15:clr>
            <a:srgbClr val="A4A3A4"/>
          </p15:clr>
        </p15:guide>
        <p15:guide id="2" pos="316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Allison Ruark" initials="AR [4] [2]" lastIdx="1" clrIdx="6">
    <p:extLst/>
  </p:cmAuthor>
  <p:cmAuthor id="1" name="Mwanza, Jenny" initials="MJ" lastIdx="12" clrIdx="0">
    <p:extLst/>
  </p:cmAuthor>
  <p:cmAuthor id="8" name="Allison Ruark" initials="AR [5]" lastIdx="1" clrIdx="7">
    <p:extLst/>
  </p:cmAuthor>
  <p:cmAuthor id="2" name="Windows User" initials="WU" lastIdx="8" clrIdx="1">
    <p:extLst/>
  </p:cmAuthor>
  <p:cmAuthor id="9" name="Allison Ruark" initials="AR [6]" lastIdx="1" clrIdx="8">
    <p:extLst/>
  </p:cmAuthor>
  <p:cmAuthor id="3" name="Allison Ruark" initials="AR" lastIdx="1" clrIdx="2">
    <p:extLst/>
  </p:cmAuthor>
  <p:cmAuthor id="10" name="Allison Ruark" initials="AR [7]" lastIdx="1" clrIdx="9">
    <p:extLst/>
  </p:cmAuthor>
  <p:cmAuthor id="4" name="Allison Ruark" initials="AR [2]" lastIdx="1" clrIdx="3">
    <p:extLst/>
  </p:cmAuthor>
  <p:cmAuthor id="11" name="Allison Ruark" initials="AR [6] [2]" lastIdx="1" clrIdx="10">
    <p:extLst/>
  </p:cmAuthor>
  <p:cmAuthor id="5" name="Allison Ruark" initials="AR [3]" lastIdx="1" clrIdx="4">
    <p:extLst/>
  </p:cmAuthor>
  <p:cmAuthor id="6" name="Allison Ruark" initials="AR [4]"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C84"/>
    <a:srgbClr val="BDCF6B"/>
    <a:srgbClr val="EC8C50"/>
    <a:srgbClr val="BF5C96"/>
    <a:srgbClr val="AA2573"/>
    <a:srgbClr val="D66869"/>
    <a:srgbClr val="80C6C2"/>
    <a:srgbClr val="F1DA52"/>
    <a:srgbClr val="7B8C5F"/>
    <a:srgbClr val="EAC9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0128" autoAdjust="0"/>
    <p:restoredTop sz="73245" autoAdjust="0"/>
  </p:normalViewPr>
  <p:slideViewPr>
    <p:cSldViewPr>
      <p:cViewPr varScale="1">
        <p:scale>
          <a:sx n="56" d="100"/>
          <a:sy n="56" d="100"/>
        </p:scale>
        <p:origin x="1224" y="184"/>
      </p:cViewPr>
      <p:guideLst>
        <p:guide orient="horz" pos="2448"/>
        <p:guide pos="31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p:cViewPr varScale="1">
        <p:scale>
          <a:sx n="73" d="100"/>
          <a:sy n="73" d="100"/>
        </p:scale>
        <p:origin x="2261" y="43"/>
      </p:cViewPr>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notesMaster" Target="notesMasters/notesMaster1.xml"/><Relationship Id="rId35" Type="http://schemas.openxmlformats.org/officeDocument/2006/relationships/handoutMaster" Target="handoutMasters/handoutMaster1.xml"/><Relationship Id="rId36" Type="http://schemas.openxmlformats.org/officeDocument/2006/relationships/commentAuthors" Target="commentAuthor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microsoft.com/office/2011/relationships/chartStyle" Target="style5.xml"/><Relationship Id="rId2" Type="http://schemas.microsoft.com/office/2011/relationships/chartColorStyle" Target="colors5.xml"/><Relationship Id="rId3"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microsoft.com/office/2011/relationships/chartStyle" Target="style6.xml"/><Relationship Id="rId2" Type="http://schemas.microsoft.com/office/2011/relationships/chartColorStyle" Target="colors6.xml"/><Relationship Id="rId3"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FY2018 Q2</c:v>
                </c:pt>
              </c:strCache>
            </c:strRef>
          </c:tx>
          <c:spPr>
            <a:solidFill>
              <a:srgbClr val="BF5C96"/>
            </a:solidFill>
            <a:ln>
              <a:noFill/>
            </a:ln>
            <a:effectLst/>
          </c:spPr>
          <c:invertIfNegative val="0"/>
          <c:dPt>
            <c:idx val="0"/>
            <c:invertIfNegative val="0"/>
            <c:bubble3D val="0"/>
            <c:spPr>
              <a:solidFill>
                <a:srgbClr val="BF5C96"/>
              </a:solidFill>
              <a:ln>
                <a:noFill/>
              </a:ln>
              <a:effectLst/>
            </c:spPr>
            <c:extLst xmlns:c16r2="http://schemas.microsoft.com/office/drawing/2015/06/chart">
              <c:ext xmlns:c16="http://schemas.microsoft.com/office/drawing/2014/chart" uri="{C3380CC4-5D6E-409C-BE32-E72D297353CC}">
                <c16:uniqueId val="{00000001-0AA5-4709-B7B4-8DAD29A981B7}"/>
              </c:ext>
            </c:extLst>
          </c:dPt>
          <c:dPt>
            <c:idx val="1"/>
            <c:invertIfNegative val="0"/>
            <c:bubble3D val="0"/>
            <c:spPr>
              <a:solidFill>
                <a:srgbClr val="BF5C96"/>
              </a:solidFill>
              <a:ln>
                <a:noFill/>
              </a:ln>
              <a:effectLst/>
            </c:spPr>
            <c:extLst xmlns:c16r2="http://schemas.microsoft.com/office/drawing/2015/06/chart">
              <c:ext xmlns:c16="http://schemas.microsoft.com/office/drawing/2014/chart" uri="{C3380CC4-5D6E-409C-BE32-E72D297353CC}">
                <c16:uniqueId val="{00000003-0AA5-4709-B7B4-8DAD29A981B7}"/>
              </c:ext>
            </c:extLst>
          </c:dPt>
          <c:dPt>
            <c:idx val="2"/>
            <c:invertIfNegative val="0"/>
            <c:bubble3D val="0"/>
            <c:spPr>
              <a:solidFill>
                <a:srgbClr val="BF5C96"/>
              </a:solidFill>
              <a:ln>
                <a:noFill/>
              </a:ln>
              <a:effectLst/>
            </c:spPr>
            <c:extLst xmlns:c16r2="http://schemas.microsoft.com/office/drawing/2015/06/chart">
              <c:ext xmlns:c16="http://schemas.microsoft.com/office/drawing/2014/chart" uri="{C3380CC4-5D6E-409C-BE32-E72D297353CC}">
                <c16:uniqueId val="{00000005-0AA5-4709-B7B4-8DAD29A981B7}"/>
              </c:ext>
            </c:extLst>
          </c:dPt>
          <c:cat>
            <c:strRef>
              <c:f>Sheet1!$A$2:$A$6</c:f>
              <c:strCache>
                <c:ptCount val="5"/>
                <c:pt idx="0">
                  <c:v>Ethiopia</c:v>
                </c:pt>
                <c:pt idx="1">
                  <c:v>Mozambique</c:v>
                </c:pt>
                <c:pt idx="2">
                  <c:v>South Africa</c:v>
                </c:pt>
                <c:pt idx="3">
                  <c:v>Tanzania</c:v>
                </c:pt>
                <c:pt idx="4">
                  <c:v>Nigeria</c:v>
                </c:pt>
              </c:strCache>
            </c:strRef>
          </c:cat>
          <c:val>
            <c:numRef>
              <c:f>Sheet1!$B$2:$B$6</c:f>
              <c:numCache>
                <c:formatCode>_(* #,##0_);_(* \(#,##0\);_(* "-"??_);_(@_)</c:formatCode>
                <c:ptCount val="5"/>
                <c:pt idx="0">
                  <c:v>269228.0</c:v>
                </c:pt>
                <c:pt idx="1">
                  <c:v>354028.0</c:v>
                </c:pt>
                <c:pt idx="2">
                  <c:v>379291.0</c:v>
                </c:pt>
                <c:pt idx="3">
                  <c:v>503668.0</c:v>
                </c:pt>
                <c:pt idx="4">
                  <c:v>758472.0</c:v>
                </c:pt>
              </c:numCache>
            </c:numRef>
          </c:val>
          <c:extLst xmlns:c16r2="http://schemas.microsoft.com/office/drawing/2015/06/chart">
            <c:ext xmlns:c16="http://schemas.microsoft.com/office/drawing/2014/chart" uri="{C3380CC4-5D6E-409C-BE32-E72D297353CC}">
              <c16:uniqueId val="{00000006-0AA5-4709-B7B4-8DAD29A981B7}"/>
            </c:ext>
          </c:extLst>
        </c:ser>
        <c:ser>
          <c:idx val="1"/>
          <c:order val="1"/>
          <c:tx>
            <c:strRef>
              <c:f>Sheet1!$C$1</c:f>
              <c:strCache>
                <c:ptCount val="1"/>
                <c:pt idx="0">
                  <c:v>FY2018 Targets</c:v>
                </c:pt>
              </c:strCache>
            </c:strRef>
          </c:tx>
          <c:spPr>
            <a:solidFill>
              <a:srgbClr val="EC8C50"/>
            </a:solidFill>
            <a:ln>
              <a:noFill/>
            </a:ln>
            <a:effectLst/>
          </c:spPr>
          <c:invertIfNegative val="0"/>
          <c:cat>
            <c:strRef>
              <c:f>Sheet1!$A$2:$A$6</c:f>
              <c:strCache>
                <c:ptCount val="5"/>
                <c:pt idx="0">
                  <c:v>Ethiopia</c:v>
                </c:pt>
                <c:pt idx="1">
                  <c:v>Mozambique</c:v>
                </c:pt>
                <c:pt idx="2">
                  <c:v>South Africa</c:v>
                </c:pt>
                <c:pt idx="3">
                  <c:v>Tanzania</c:v>
                </c:pt>
                <c:pt idx="4">
                  <c:v>Nigeria</c:v>
                </c:pt>
              </c:strCache>
            </c:strRef>
          </c:cat>
          <c:val>
            <c:numRef>
              <c:f>Sheet1!$C$2:$C$6</c:f>
              <c:numCache>
                <c:formatCode>_(* #,##0_);_(* \(#,##0\);_(* "-"??_);_(@_)</c:formatCode>
                <c:ptCount val="5"/>
                <c:pt idx="0">
                  <c:v>482401.0</c:v>
                </c:pt>
                <c:pt idx="1">
                  <c:v>434617.0</c:v>
                </c:pt>
                <c:pt idx="2">
                  <c:v>542351.0</c:v>
                </c:pt>
                <c:pt idx="3">
                  <c:v>720918.0</c:v>
                </c:pt>
                <c:pt idx="4">
                  <c:v>868532.0</c:v>
                </c:pt>
              </c:numCache>
            </c:numRef>
          </c:val>
          <c:extLst xmlns:c16r2="http://schemas.microsoft.com/office/drawing/2015/06/chart">
            <c:ext xmlns:c16="http://schemas.microsoft.com/office/drawing/2014/chart" uri="{C3380CC4-5D6E-409C-BE32-E72D297353CC}">
              <c16:uniqueId val="{00000007-0AA5-4709-B7B4-8DAD29A981B7}"/>
            </c:ext>
          </c:extLst>
        </c:ser>
        <c:dLbls>
          <c:showLegendKey val="0"/>
          <c:showVal val="0"/>
          <c:showCatName val="0"/>
          <c:showSerName val="0"/>
          <c:showPercent val="0"/>
          <c:showBubbleSize val="0"/>
        </c:dLbls>
        <c:gapWidth val="219"/>
        <c:overlap val="-27"/>
        <c:axId val="1236463456"/>
        <c:axId val="1260406288"/>
      </c:barChart>
      <c:catAx>
        <c:axId val="12364634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260406288"/>
        <c:crosses val="autoZero"/>
        <c:auto val="1"/>
        <c:lblAlgn val="ctr"/>
        <c:lblOffset val="100"/>
        <c:noMultiLvlLbl val="0"/>
      </c:catAx>
      <c:valAx>
        <c:axId val="1260406288"/>
        <c:scaling>
          <c:orientation val="minMax"/>
          <c:max val="1.0E6"/>
        </c:scaling>
        <c:delete val="0"/>
        <c:axPos val="l"/>
        <c:majorGridlines>
          <c:spPr>
            <a:ln w="9525" cap="flat" cmpd="sng" algn="ctr">
              <a:no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236463456"/>
        <c:crosses val="autoZero"/>
        <c:crossBetween val="between"/>
        <c:majorUnit val="100000.0"/>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008C84"/>
              </a:solidFill>
              <a:ln w="19050">
                <a:solidFill>
                  <a:schemeClr val="lt1"/>
                </a:solidFill>
              </a:ln>
              <a:effectLst/>
            </c:spPr>
            <c:extLst xmlns:c16r2="http://schemas.microsoft.com/office/drawing/2015/06/chart">
              <c:ext xmlns:c16="http://schemas.microsoft.com/office/drawing/2014/chart" uri="{C3380CC4-5D6E-409C-BE32-E72D297353CC}">
                <c16:uniqueId val="{00000001-81BB-4905-A930-CDDD9AA24587}"/>
              </c:ext>
            </c:extLst>
          </c:dPt>
          <c:dPt>
            <c:idx val="1"/>
            <c:bubble3D val="0"/>
            <c:spPr>
              <a:solidFill>
                <a:srgbClr val="EC8C50"/>
              </a:solidFill>
              <a:ln w="19050">
                <a:solidFill>
                  <a:schemeClr val="lt1"/>
                </a:solidFill>
              </a:ln>
              <a:effectLst/>
            </c:spPr>
            <c:extLst xmlns:c16r2="http://schemas.microsoft.com/office/drawing/2015/06/chart">
              <c:ext xmlns:c16="http://schemas.microsoft.com/office/drawing/2014/chart" uri="{C3380CC4-5D6E-409C-BE32-E72D297353CC}">
                <c16:uniqueId val="{00000003-81BB-4905-A930-CDDD9AA24587}"/>
              </c:ext>
            </c:extLst>
          </c:dPt>
          <c:dPt>
            <c:idx val="2"/>
            <c:bubble3D val="0"/>
            <c:spPr>
              <a:solidFill>
                <a:srgbClr val="BDCF6B"/>
              </a:solidFill>
              <a:ln w="19050">
                <a:solidFill>
                  <a:schemeClr val="lt1"/>
                </a:solidFill>
              </a:ln>
              <a:effectLst/>
            </c:spPr>
            <c:extLst xmlns:c16r2="http://schemas.microsoft.com/office/drawing/2015/06/chart">
              <c:ext xmlns:c16="http://schemas.microsoft.com/office/drawing/2014/chart" uri="{C3380CC4-5D6E-409C-BE32-E72D297353CC}">
                <c16:uniqueId val="{00000005-81BB-4905-A930-CDDD9AA24587}"/>
              </c:ext>
            </c:extLst>
          </c:dPt>
          <c:dPt>
            <c:idx val="3"/>
            <c:bubble3D val="0"/>
            <c:spPr>
              <a:solidFill>
                <a:srgbClr val="AA2573"/>
              </a:solidFill>
              <a:ln w="19050">
                <a:solidFill>
                  <a:schemeClr val="lt1"/>
                </a:solidFill>
              </a:ln>
              <a:effectLst/>
            </c:spPr>
            <c:extLst xmlns:c16r2="http://schemas.microsoft.com/office/drawing/2015/06/chart">
              <c:ext xmlns:c16="http://schemas.microsoft.com/office/drawing/2014/chart" uri="{C3380CC4-5D6E-409C-BE32-E72D297353CC}">
                <c16:uniqueId val="{00000007-81BB-4905-A930-CDDD9AA24587}"/>
              </c:ext>
            </c:extLst>
          </c:dPt>
          <c:dLbls>
            <c:dLbl>
              <c:idx val="0"/>
              <c:layout>
                <c:manualLayout>
                  <c:x val="0.169303303998765"/>
                  <c:y val="-0.291812007861346"/>
                </c:manualLayout>
              </c:layout>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1-81BB-4905-A930-CDDD9AA24587}"/>
                </c:ext>
                <c:ext xmlns:c15="http://schemas.microsoft.com/office/drawing/2012/chart" uri="{CE6537A1-D6FC-4f65-9D91-7224C49458BB}"/>
              </c:extLst>
            </c:dLbl>
            <c:dLbl>
              <c:idx val="1"/>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0"/>
              <c:showCatName val="0"/>
              <c:showSerName val="0"/>
              <c:showPercent val="1"/>
              <c:showBubbleSize val="0"/>
            </c:dLbl>
            <c:dLbl>
              <c:idx val="2"/>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0"/>
              <c:showCatName val="0"/>
              <c:showSerName val="0"/>
              <c:showPercent val="1"/>
              <c:showBubbleSize val="0"/>
            </c:dLbl>
            <c:dLbl>
              <c:idx val="3"/>
              <c:delete val="1"/>
              <c:extLst xmlns:c16r2="http://schemas.microsoft.com/office/drawing/2015/06/chart">
                <c:ext xmlns:c16="http://schemas.microsoft.com/office/drawing/2014/chart" uri="{C3380CC4-5D6E-409C-BE32-E72D297353CC}">
                  <c16:uniqueId val="{00000007-81BB-4905-A930-CDDD9AA24587}"/>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Sheet1!$A$2:$A$5</c:f>
              <c:strCache>
                <c:ptCount val="4"/>
                <c:pt idx="0">
                  <c:v>Active</c:v>
                </c:pt>
                <c:pt idx="1">
                  <c:v>Graduated</c:v>
                </c:pt>
                <c:pt idx="2">
                  <c:v>Exited without graduation</c:v>
                </c:pt>
                <c:pt idx="3">
                  <c:v>Transferred (&lt;0.01%)</c:v>
                </c:pt>
              </c:strCache>
            </c:strRef>
          </c:cat>
          <c:val>
            <c:numRef>
              <c:f>Sheet1!$B$2:$B$5</c:f>
              <c:numCache>
                <c:formatCode>General</c:formatCode>
                <c:ptCount val="4"/>
                <c:pt idx="0">
                  <c:v>0.9</c:v>
                </c:pt>
                <c:pt idx="1">
                  <c:v>0.05</c:v>
                </c:pt>
                <c:pt idx="2">
                  <c:v>0.05</c:v>
                </c:pt>
                <c:pt idx="3">
                  <c:v>0.0</c:v>
                </c:pt>
              </c:numCache>
            </c:numRef>
          </c:val>
          <c:extLst xmlns:c16r2="http://schemas.microsoft.com/office/drawing/2015/06/chart">
            <c:ext xmlns:c16="http://schemas.microsoft.com/office/drawing/2014/chart" uri="{C3380CC4-5D6E-409C-BE32-E72D297353CC}">
              <c16:uniqueId val="{00000008-81BB-4905-A930-CDDD9AA24587}"/>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0803030303030303"/>
          <c:y val="0.726990873299928"/>
          <c:w val="0.918348604151754"/>
          <c:h val="0.250281853972799"/>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Century Gothic" charset="0"/>
              <a:ea typeface="Century Gothic" charset="0"/>
              <a:cs typeface="Century Gothic"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chemeClr val="tx2"/>
              </a:solidFill>
              <a:ln>
                <a:noFill/>
              </a:ln>
              <a:effectLst/>
            </c:spPr>
            <c:extLst xmlns:c16r2="http://schemas.microsoft.com/office/drawing/2015/06/chart">
              <c:ext xmlns:c16="http://schemas.microsoft.com/office/drawing/2014/chart" uri="{C3380CC4-5D6E-409C-BE32-E72D297353CC}">
                <c16:uniqueId val="{00000001-17A5-4AB1-AFDA-D6ECE50E9725}"/>
              </c:ext>
            </c:extLst>
          </c:dPt>
          <c:dPt>
            <c:idx val="1"/>
            <c:invertIfNegative val="0"/>
            <c:bubble3D val="0"/>
            <c:spPr>
              <a:solidFill>
                <a:srgbClr val="BF5C96"/>
              </a:solidFill>
              <a:ln>
                <a:noFill/>
              </a:ln>
              <a:effectLst/>
            </c:spPr>
            <c:extLst xmlns:c16r2="http://schemas.microsoft.com/office/drawing/2015/06/chart">
              <c:ext xmlns:c16="http://schemas.microsoft.com/office/drawing/2014/chart" uri="{C3380CC4-5D6E-409C-BE32-E72D297353CC}">
                <c16:uniqueId val="{00000003-17A5-4AB1-AFDA-D6ECE50E9725}"/>
              </c:ext>
            </c:extLst>
          </c:dPt>
          <c:dPt>
            <c:idx val="2"/>
            <c:invertIfNegative val="0"/>
            <c:bubble3D val="0"/>
            <c:spPr>
              <a:solidFill>
                <a:srgbClr val="EC8C50"/>
              </a:solidFill>
              <a:ln>
                <a:noFill/>
              </a:ln>
              <a:effectLst/>
            </c:spPr>
            <c:extLst xmlns:c16r2="http://schemas.microsoft.com/office/drawing/2015/06/chart">
              <c:ext xmlns:c16="http://schemas.microsoft.com/office/drawing/2014/chart" uri="{C3380CC4-5D6E-409C-BE32-E72D297353CC}">
                <c16:uniqueId val="{00000005-17A5-4AB1-AFDA-D6ECE50E9725}"/>
              </c:ext>
            </c:extLst>
          </c:dPt>
          <c:dPt>
            <c:idx val="3"/>
            <c:invertIfNegative val="0"/>
            <c:bubble3D val="0"/>
            <c:spPr>
              <a:solidFill>
                <a:srgbClr val="ECCE18"/>
              </a:solidFill>
              <a:ln>
                <a:noFill/>
              </a:ln>
              <a:effectLst/>
            </c:spPr>
            <c:extLst xmlns:c16r2="http://schemas.microsoft.com/office/drawing/2015/06/chart">
              <c:ext xmlns:c16="http://schemas.microsoft.com/office/drawing/2014/chart" uri="{C3380CC4-5D6E-409C-BE32-E72D297353CC}">
                <c16:uniqueId val="{00000007-17A5-4AB1-AFDA-D6ECE50E9725}"/>
              </c:ext>
            </c:extLst>
          </c:dPt>
          <c:dPt>
            <c:idx val="4"/>
            <c:invertIfNegative val="0"/>
            <c:bubble3D val="0"/>
            <c:spPr>
              <a:solidFill>
                <a:srgbClr val="BDCF6B"/>
              </a:solidFill>
              <a:ln>
                <a:noFill/>
              </a:ln>
              <a:effectLst/>
            </c:spPr>
            <c:extLst xmlns:c16r2="http://schemas.microsoft.com/office/drawing/2015/06/chart">
              <c:ext xmlns:c16="http://schemas.microsoft.com/office/drawing/2014/chart" uri="{C3380CC4-5D6E-409C-BE32-E72D297353CC}">
                <c16:uniqueId val="{00000009-17A5-4AB1-AFDA-D6ECE50E9725}"/>
              </c:ext>
            </c:extLst>
          </c:dPt>
          <c:dPt>
            <c:idx val="5"/>
            <c:invertIfNegative val="0"/>
            <c:bubble3D val="0"/>
            <c:spPr>
              <a:solidFill>
                <a:srgbClr val="008C84"/>
              </a:solidFill>
              <a:ln>
                <a:noFill/>
              </a:ln>
              <a:effectLst/>
            </c:spPr>
            <c:extLst xmlns:c16r2="http://schemas.microsoft.com/office/drawing/2015/06/chart">
              <c:ext xmlns:c16="http://schemas.microsoft.com/office/drawing/2014/chart" uri="{C3380CC4-5D6E-409C-BE32-E72D297353CC}">
                <c16:uniqueId val="{0000000B-17A5-4AB1-AFDA-D6ECE50E9725}"/>
              </c:ext>
            </c:extLst>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Century Gothic" charset="0"/>
                    <a:ea typeface="Century Gothic" charset="0"/>
                    <a:cs typeface="Century Gothic" charset="0"/>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Country 1</c:v>
                </c:pt>
                <c:pt idx="1">
                  <c:v>Country 2</c:v>
                </c:pt>
                <c:pt idx="2">
                  <c:v>Country 3</c:v>
                </c:pt>
                <c:pt idx="3">
                  <c:v>Country 4</c:v>
                </c:pt>
                <c:pt idx="4">
                  <c:v>Country 5</c:v>
                </c:pt>
                <c:pt idx="5">
                  <c:v>Average</c:v>
                </c:pt>
              </c:strCache>
            </c:strRef>
          </c:cat>
          <c:val>
            <c:numRef>
              <c:f>Sheet1!$B$2:$B$7</c:f>
              <c:numCache>
                <c:formatCode>0%</c:formatCode>
                <c:ptCount val="6"/>
                <c:pt idx="0">
                  <c:v>0.0</c:v>
                </c:pt>
                <c:pt idx="1">
                  <c:v>0.19</c:v>
                </c:pt>
                <c:pt idx="2">
                  <c:v>0.02</c:v>
                </c:pt>
                <c:pt idx="3">
                  <c:v>0.05</c:v>
                </c:pt>
                <c:pt idx="4">
                  <c:v>0.01</c:v>
                </c:pt>
                <c:pt idx="5">
                  <c:v>0.05</c:v>
                </c:pt>
              </c:numCache>
            </c:numRef>
          </c:val>
          <c:extLst xmlns:c16r2="http://schemas.microsoft.com/office/drawing/2015/06/chart">
            <c:ext xmlns:c16="http://schemas.microsoft.com/office/drawing/2014/chart" uri="{C3380CC4-5D6E-409C-BE32-E72D297353CC}">
              <c16:uniqueId val="{0000000C-17A5-4AB1-AFDA-D6ECE50E9725}"/>
            </c:ext>
          </c:extLst>
        </c:ser>
        <c:dLbls>
          <c:showLegendKey val="0"/>
          <c:showVal val="0"/>
          <c:showCatName val="0"/>
          <c:showSerName val="0"/>
          <c:showPercent val="0"/>
          <c:showBubbleSize val="0"/>
        </c:dLbls>
        <c:gapWidth val="219"/>
        <c:overlap val="-27"/>
        <c:axId val="1212079008"/>
        <c:axId val="1237252976"/>
      </c:barChart>
      <c:catAx>
        <c:axId val="1212079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Century Gothic" charset="0"/>
                <a:ea typeface="Century Gothic" charset="0"/>
                <a:cs typeface="Century Gothic" charset="0"/>
              </a:defRPr>
            </a:pPr>
            <a:endParaRPr lang="en-US"/>
          </a:p>
        </c:txPr>
        <c:crossAx val="1237252976"/>
        <c:crosses val="autoZero"/>
        <c:auto val="1"/>
        <c:lblAlgn val="ctr"/>
        <c:lblOffset val="100"/>
        <c:noMultiLvlLbl val="0"/>
      </c:catAx>
      <c:valAx>
        <c:axId val="1237252976"/>
        <c:scaling>
          <c:orientation val="minMax"/>
          <c:max val="0.5"/>
          <c:min val="0.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2079008"/>
        <c:crosses val="autoZero"/>
        <c:crossBetween val="between"/>
        <c:majorUnit val="1.0"/>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chemeClr val="tx2"/>
              </a:solidFill>
              <a:ln>
                <a:noFill/>
              </a:ln>
              <a:effectLst/>
            </c:spPr>
            <c:extLst xmlns:c16r2="http://schemas.microsoft.com/office/drawing/2015/06/chart">
              <c:ext xmlns:c16="http://schemas.microsoft.com/office/drawing/2014/chart" uri="{C3380CC4-5D6E-409C-BE32-E72D297353CC}">
                <c16:uniqueId val="{00000001-BCBE-490D-B36F-716C3DE1638F}"/>
              </c:ext>
            </c:extLst>
          </c:dPt>
          <c:dPt>
            <c:idx val="1"/>
            <c:invertIfNegative val="0"/>
            <c:bubble3D val="0"/>
            <c:spPr>
              <a:solidFill>
                <a:srgbClr val="BF5C96"/>
              </a:solidFill>
              <a:ln>
                <a:noFill/>
              </a:ln>
              <a:effectLst/>
            </c:spPr>
            <c:extLst xmlns:c16r2="http://schemas.microsoft.com/office/drawing/2015/06/chart">
              <c:ext xmlns:c16="http://schemas.microsoft.com/office/drawing/2014/chart" uri="{C3380CC4-5D6E-409C-BE32-E72D297353CC}">
                <c16:uniqueId val="{00000003-BCBE-490D-B36F-716C3DE1638F}"/>
              </c:ext>
            </c:extLst>
          </c:dPt>
          <c:dPt>
            <c:idx val="2"/>
            <c:invertIfNegative val="0"/>
            <c:bubble3D val="0"/>
            <c:spPr>
              <a:solidFill>
                <a:srgbClr val="EC8C50"/>
              </a:solidFill>
              <a:ln>
                <a:noFill/>
              </a:ln>
              <a:effectLst/>
            </c:spPr>
            <c:extLst xmlns:c16r2="http://schemas.microsoft.com/office/drawing/2015/06/chart">
              <c:ext xmlns:c16="http://schemas.microsoft.com/office/drawing/2014/chart" uri="{C3380CC4-5D6E-409C-BE32-E72D297353CC}">
                <c16:uniqueId val="{00000005-BCBE-490D-B36F-716C3DE1638F}"/>
              </c:ext>
            </c:extLst>
          </c:dPt>
          <c:dPt>
            <c:idx val="3"/>
            <c:invertIfNegative val="0"/>
            <c:bubble3D val="0"/>
            <c:spPr>
              <a:solidFill>
                <a:srgbClr val="ECCE18"/>
              </a:solidFill>
              <a:ln>
                <a:noFill/>
              </a:ln>
              <a:effectLst/>
            </c:spPr>
            <c:extLst xmlns:c16r2="http://schemas.microsoft.com/office/drawing/2015/06/chart">
              <c:ext xmlns:c16="http://schemas.microsoft.com/office/drawing/2014/chart" uri="{C3380CC4-5D6E-409C-BE32-E72D297353CC}">
                <c16:uniqueId val="{00000007-BCBE-490D-B36F-716C3DE1638F}"/>
              </c:ext>
            </c:extLst>
          </c:dPt>
          <c:dPt>
            <c:idx val="4"/>
            <c:invertIfNegative val="0"/>
            <c:bubble3D val="0"/>
            <c:spPr>
              <a:solidFill>
                <a:srgbClr val="BDCF6B"/>
              </a:solidFill>
              <a:ln>
                <a:noFill/>
              </a:ln>
              <a:effectLst/>
            </c:spPr>
            <c:extLst xmlns:c16r2="http://schemas.microsoft.com/office/drawing/2015/06/chart">
              <c:ext xmlns:c16="http://schemas.microsoft.com/office/drawing/2014/chart" uri="{C3380CC4-5D6E-409C-BE32-E72D297353CC}">
                <c16:uniqueId val="{00000009-BCBE-490D-B36F-716C3DE1638F}"/>
              </c:ext>
            </c:extLst>
          </c:dPt>
          <c:dPt>
            <c:idx val="5"/>
            <c:invertIfNegative val="0"/>
            <c:bubble3D val="0"/>
            <c:spPr>
              <a:solidFill>
                <a:srgbClr val="008C84"/>
              </a:solidFill>
              <a:ln>
                <a:noFill/>
              </a:ln>
              <a:effectLst/>
            </c:spPr>
            <c:extLst xmlns:c16r2="http://schemas.microsoft.com/office/drawing/2015/06/chart">
              <c:ext xmlns:c16="http://schemas.microsoft.com/office/drawing/2014/chart" uri="{C3380CC4-5D6E-409C-BE32-E72D297353CC}">
                <c16:uniqueId val="{0000000B-BCBE-490D-B36F-716C3DE1638F}"/>
              </c:ext>
            </c:extLst>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Century Gothic" charset="0"/>
                    <a:ea typeface="Century Gothic" charset="0"/>
                    <a:cs typeface="Century Gothic" charset="0"/>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Country 1</c:v>
                </c:pt>
                <c:pt idx="1">
                  <c:v>Country 2</c:v>
                </c:pt>
                <c:pt idx="2">
                  <c:v>Country 3</c:v>
                </c:pt>
                <c:pt idx="3">
                  <c:v>Country 4</c:v>
                </c:pt>
                <c:pt idx="4">
                  <c:v>Country 5</c:v>
                </c:pt>
                <c:pt idx="5">
                  <c:v>Average</c:v>
                </c:pt>
              </c:strCache>
            </c:strRef>
          </c:cat>
          <c:val>
            <c:numRef>
              <c:f>Sheet1!$B$2:$B$7</c:f>
              <c:numCache>
                <c:formatCode>0%</c:formatCode>
                <c:ptCount val="6"/>
                <c:pt idx="0">
                  <c:v>0.0</c:v>
                </c:pt>
                <c:pt idx="1">
                  <c:v>0.07</c:v>
                </c:pt>
                <c:pt idx="2">
                  <c:v>0.13</c:v>
                </c:pt>
                <c:pt idx="3">
                  <c:v>0.02</c:v>
                </c:pt>
                <c:pt idx="4">
                  <c:v>0.0</c:v>
                </c:pt>
                <c:pt idx="5">
                  <c:v>0.06</c:v>
                </c:pt>
              </c:numCache>
            </c:numRef>
          </c:val>
          <c:extLst xmlns:c16r2="http://schemas.microsoft.com/office/drawing/2015/06/chart">
            <c:ext xmlns:c16="http://schemas.microsoft.com/office/drawing/2014/chart" uri="{C3380CC4-5D6E-409C-BE32-E72D297353CC}">
              <c16:uniqueId val="{0000000C-BCBE-490D-B36F-716C3DE1638F}"/>
            </c:ext>
          </c:extLst>
        </c:ser>
        <c:dLbls>
          <c:showLegendKey val="0"/>
          <c:showVal val="0"/>
          <c:showCatName val="0"/>
          <c:showSerName val="0"/>
          <c:showPercent val="0"/>
          <c:showBubbleSize val="0"/>
        </c:dLbls>
        <c:gapWidth val="219"/>
        <c:overlap val="-27"/>
        <c:axId val="1190009728"/>
        <c:axId val="1190011504"/>
      </c:barChart>
      <c:catAx>
        <c:axId val="11900097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Century Gothic" charset="0"/>
                <a:ea typeface="Century Gothic" charset="0"/>
                <a:cs typeface="Century Gothic" charset="0"/>
              </a:defRPr>
            </a:pPr>
            <a:endParaRPr lang="en-US"/>
          </a:p>
        </c:txPr>
        <c:crossAx val="1190011504"/>
        <c:crosses val="autoZero"/>
        <c:auto val="1"/>
        <c:lblAlgn val="ctr"/>
        <c:lblOffset val="100"/>
        <c:noMultiLvlLbl val="0"/>
      </c:catAx>
      <c:valAx>
        <c:axId val="1190011504"/>
        <c:scaling>
          <c:orientation val="minMax"/>
          <c:max val="0.5"/>
          <c:min val="0.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90009728"/>
        <c:crosses val="autoZero"/>
        <c:crossBetween val="between"/>
        <c:majorUnit val="1.0"/>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chemeClr val="tx2"/>
              </a:solidFill>
              <a:ln>
                <a:noFill/>
              </a:ln>
              <a:effectLst/>
            </c:spPr>
            <c:extLst xmlns:c16r2="http://schemas.microsoft.com/office/drawing/2015/06/chart">
              <c:ext xmlns:c16="http://schemas.microsoft.com/office/drawing/2014/chart" uri="{C3380CC4-5D6E-409C-BE32-E72D297353CC}">
                <c16:uniqueId val="{00000001-CCB5-4EC5-BD12-86C52D09101B}"/>
              </c:ext>
            </c:extLst>
          </c:dPt>
          <c:dPt>
            <c:idx val="1"/>
            <c:invertIfNegative val="0"/>
            <c:bubble3D val="0"/>
            <c:spPr>
              <a:solidFill>
                <a:srgbClr val="BF5C96"/>
              </a:solidFill>
              <a:ln>
                <a:noFill/>
              </a:ln>
              <a:effectLst/>
            </c:spPr>
            <c:extLst xmlns:c16r2="http://schemas.microsoft.com/office/drawing/2015/06/chart">
              <c:ext xmlns:c16="http://schemas.microsoft.com/office/drawing/2014/chart" uri="{C3380CC4-5D6E-409C-BE32-E72D297353CC}">
                <c16:uniqueId val="{00000003-CCB5-4EC5-BD12-86C52D09101B}"/>
              </c:ext>
            </c:extLst>
          </c:dPt>
          <c:dPt>
            <c:idx val="2"/>
            <c:invertIfNegative val="0"/>
            <c:bubble3D val="0"/>
            <c:spPr>
              <a:solidFill>
                <a:srgbClr val="EC8C50"/>
              </a:solidFill>
              <a:ln>
                <a:noFill/>
              </a:ln>
              <a:effectLst/>
            </c:spPr>
            <c:extLst xmlns:c16r2="http://schemas.microsoft.com/office/drawing/2015/06/chart">
              <c:ext xmlns:c16="http://schemas.microsoft.com/office/drawing/2014/chart" uri="{C3380CC4-5D6E-409C-BE32-E72D297353CC}">
                <c16:uniqueId val="{00000005-CCB5-4EC5-BD12-86C52D09101B}"/>
              </c:ext>
            </c:extLst>
          </c:dPt>
          <c:dPt>
            <c:idx val="3"/>
            <c:invertIfNegative val="0"/>
            <c:bubble3D val="0"/>
            <c:spPr>
              <a:solidFill>
                <a:srgbClr val="ECCE18"/>
              </a:solidFill>
              <a:ln>
                <a:noFill/>
              </a:ln>
              <a:effectLst/>
            </c:spPr>
            <c:extLst xmlns:c16r2="http://schemas.microsoft.com/office/drawing/2015/06/chart">
              <c:ext xmlns:c16="http://schemas.microsoft.com/office/drawing/2014/chart" uri="{C3380CC4-5D6E-409C-BE32-E72D297353CC}">
                <c16:uniqueId val="{00000007-CCB5-4EC5-BD12-86C52D09101B}"/>
              </c:ext>
            </c:extLst>
          </c:dPt>
          <c:dPt>
            <c:idx val="4"/>
            <c:invertIfNegative val="0"/>
            <c:bubble3D val="0"/>
            <c:spPr>
              <a:solidFill>
                <a:srgbClr val="BDCF6B"/>
              </a:solidFill>
              <a:ln>
                <a:noFill/>
              </a:ln>
              <a:effectLst/>
            </c:spPr>
            <c:extLst xmlns:c16r2="http://schemas.microsoft.com/office/drawing/2015/06/chart">
              <c:ext xmlns:c16="http://schemas.microsoft.com/office/drawing/2014/chart" uri="{C3380CC4-5D6E-409C-BE32-E72D297353CC}">
                <c16:uniqueId val="{00000009-CCB5-4EC5-BD12-86C52D09101B}"/>
              </c:ext>
            </c:extLst>
          </c:dPt>
          <c:dPt>
            <c:idx val="5"/>
            <c:invertIfNegative val="0"/>
            <c:bubble3D val="0"/>
            <c:spPr>
              <a:solidFill>
                <a:srgbClr val="008C84"/>
              </a:solidFill>
              <a:ln>
                <a:noFill/>
              </a:ln>
              <a:effectLst/>
            </c:spPr>
            <c:extLst xmlns:c16r2="http://schemas.microsoft.com/office/drawing/2015/06/chart">
              <c:ext xmlns:c16="http://schemas.microsoft.com/office/drawing/2014/chart" uri="{C3380CC4-5D6E-409C-BE32-E72D297353CC}">
                <c16:uniqueId val="{0000000B-CCB5-4EC5-BD12-86C52D09101B}"/>
              </c:ext>
            </c:extLst>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Century Gothic" charset="0"/>
                    <a:ea typeface="Century Gothic" charset="0"/>
                    <a:cs typeface="Century Gothic" charset="0"/>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Country 1</c:v>
                </c:pt>
                <c:pt idx="1">
                  <c:v>Country 2</c:v>
                </c:pt>
                <c:pt idx="2">
                  <c:v>Country 3</c:v>
                </c:pt>
                <c:pt idx="3">
                  <c:v>Country 4</c:v>
                </c:pt>
                <c:pt idx="4">
                  <c:v>Country 5</c:v>
                </c:pt>
              </c:strCache>
            </c:strRef>
          </c:cat>
          <c:val>
            <c:numRef>
              <c:f>Sheet1!$B$2:$B$6</c:f>
              <c:numCache>
                <c:formatCode>0%</c:formatCode>
                <c:ptCount val="5"/>
                <c:pt idx="0">
                  <c:v>0.14</c:v>
                </c:pt>
                <c:pt idx="1">
                  <c:v>0.36</c:v>
                </c:pt>
                <c:pt idx="2">
                  <c:v>0.8</c:v>
                </c:pt>
                <c:pt idx="3">
                  <c:v>0.45</c:v>
                </c:pt>
                <c:pt idx="4">
                  <c:v>0.27</c:v>
                </c:pt>
              </c:numCache>
            </c:numRef>
          </c:val>
          <c:extLst xmlns:c16r2="http://schemas.microsoft.com/office/drawing/2015/06/chart">
            <c:ext xmlns:c16="http://schemas.microsoft.com/office/drawing/2014/chart" uri="{C3380CC4-5D6E-409C-BE32-E72D297353CC}">
              <c16:uniqueId val="{0000000C-CCB5-4EC5-BD12-86C52D09101B}"/>
            </c:ext>
          </c:extLst>
        </c:ser>
        <c:dLbls>
          <c:showLegendKey val="0"/>
          <c:showVal val="0"/>
          <c:showCatName val="0"/>
          <c:showSerName val="0"/>
          <c:showPercent val="0"/>
          <c:showBubbleSize val="0"/>
        </c:dLbls>
        <c:gapWidth val="219"/>
        <c:overlap val="-27"/>
        <c:axId val="1209836752"/>
        <c:axId val="1191046560"/>
      </c:barChart>
      <c:catAx>
        <c:axId val="12098367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Century Gothic" charset="0"/>
                <a:ea typeface="Century Gothic" charset="0"/>
                <a:cs typeface="Century Gothic" charset="0"/>
              </a:defRPr>
            </a:pPr>
            <a:endParaRPr lang="en-US"/>
          </a:p>
        </c:txPr>
        <c:crossAx val="1191046560"/>
        <c:crosses val="autoZero"/>
        <c:auto val="1"/>
        <c:lblAlgn val="ctr"/>
        <c:lblOffset val="100"/>
        <c:noMultiLvlLbl val="0"/>
      </c:catAx>
      <c:valAx>
        <c:axId val="119104656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09836752"/>
        <c:crosses val="autoZero"/>
        <c:crossBetween val="between"/>
        <c:majorUnit val="1.0"/>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chemeClr val="tx2"/>
              </a:solidFill>
              <a:ln>
                <a:noFill/>
              </a:ln>
              <a:effectLst/>
            </c:spPr>
            <c:extLst xmlns:c16r2="http://schemas.microsoft.com/office/drawing/2015/06/chart">
              <c:ext xmlns:c16="http://schemas.microsoft.com/office/drawing/2014/chart" uri="{C3380CC4-5D6E-409C-BE32-E72D297353CC}">
                <c16:uniqueId val="{00000001-B3B2-4F30-927E-7C03FF12F968}"/>
              </c:ext>
            </c:extLst>
          </c:dPt>
          <c:dPt>
            <c:idx val="1"/>
            <c:invertIfNegative val="0"/>
            <c:bubble3D val="0"/>
            <c:spPr>
              <a:solidFill>
                <a:srgbClr val="BF5C96"/>
              </a:solidFill>
              <a:ln>
                <a:noFill/>
              </a:ln>
              <a:effectLst/>
            </c:spPr>
            <c:extLst xmlns:c16r2="http://schemas.microsoft.com/office/drawing/2015/06/chart">
              <c:ext xmlns:c16="http://schemas.microsoft.com/office/drawing/2014/chart" uri="{C3380CC4-5D6E-409C-BE32-E72D297353CC}">
                <c16:uniqueId val="{00000003-B3B2-4F30-927E-7C03FF12F968}"/>
              </c:ext>
            </c:extLst>
          </c:dPt>
          <c:dPt>
            <c:idx val="2"/>
            <c:invertIfNegative val="0"/>
            <c:bubble3D val="0"/>
            <c:spPr>
              <a:solidFill>
                <a:srgbClr val="EC8C50"/>
              </a:solidFill>
              <a:ln>
                <a:noFill/>
              </a:ln>
              <a:effectLst/>
            </c:spPr>
            <c:extLst xmlns:c16r2="http://schemas.microsoft.com/office/drawing/2015/06/chart">
              <c:ext xmlns:c16="http://schemas.microsoft.com/office/drawing/2014/chart" uri="{C3380CC4-5D6E-409C-BE32-E72D297353CC}">
                <c16:uniqueId val="{00000005-B3B2-4F30-927E-7C03FF12F968}"/>
              </c:ext>
            </c:extLst>
          </c:dPt>
          <c:dPt>
            <c:idx val="3"/>
            <c:invertIfNegative val="0"/>
            <c:bubble3D val="0"/>
            <c:spPr>
              <a:solidFill>
                <a:srgbClr val="ECCE18"/>
              </a:solidFill>
              <a:ln>
                <a:noFill/>
              </a:ln>
              <a:effectLst/>
            </c:spPr>
            <c:extLst xmlns:c16r2="http://schemas.microsoft.com/office/drawing/2015/06/chart">
              <c:ext xmlns:c16="http://schemas.microsoft.com/office/drawing/2014/chart" uri="{C3380CC4-5D6E-409C-BE32-E72D297353CC}">
                <c16:uniqueId val="{00000007-B3B2-4F30-927E-7C03FF12F968}"/>
              </c:ext>
            </c:extLst>
          </c:dPt>
          <c:dPt>
            <c:idx val="4"/>
            <c:invertIfNegative val="0"/>
            <c:bubble3D val="0"/>
            <c:spPr>
              <a:solidFill>
                <a:srgbClr val="BDCF6B"/>
              </a:solidFill>
              <a:ln>
                <a:noFill/>
              </a:ln>
              <a:effectLst/>
            </c:spPr>
            <c:extLst xmlns:c16r2="http://schemas.microsoft.com/office/drawing/2015/06/chart">
              <c:ext xmlns:c16="http://schemas.microsoft.com/office/drawing/2014/chart" uri="{C3380CC4-5D6E-409C-BE32-E72D297353CC}">
                <c16:uniqueId val="{00000009-B3B2-4F30-927E-7C03FF12F968}"/>
              </c:ext>
            </c:extLst>
          </c:dPt>
          <c:dPt>
            <c:idx val="5"/>
            <c:invertIfNegative val="0"/>
            <c:bubble3D val="0"/>
            <c:spPr>
              <a:solidFill>
                <a:srgbClr val="008C84"/>
              </a:solidFill>
              <a:ln>
                <a:noFill/>
              </a:ln>
              <a:effectLst/>
            </c:spPr>
            <c:extLst xmlns:c16r2="http://schemas.microsoft.com/office/drawing/2015/06/chart">
              <c:ext xmlns:c16="http://schemas.microsoft.com/office/drawing/2014/chart" uri="{C3380CC4-5D6E-409C-BE32-E72D297353CC}">
                <c16:uniqueId val="{0000000B-B3B2-4F30-927E-7C03FF12F968}"/>
              </c:ext>
            </c:extLst>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Century Gothic" charset="0"/>
                    <a:ea typeface="Century Gothic" charset="0"/>
                    <a:cs typeface="Century Gothic" charset="0"/>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Country 1</c:v>
                </c:pt>
                <c:pt idx="1">
                  <c:v>Country 2</c:v>
                </c:pt>
                <c:pt idx="2">
                  <c:v>Country 3</c:v>
                </c:pt>
                <c:pt idx="3">
                  <c:v>Country 4</c:v>
                </c:pt>
                <c:pt idx="4">
                  <c:v>Country 5</c:v>
                </c:pt>
              </c:strCache>
            </c:strRef>
          </c:cat>
          <c:val>
            <c:numRef>
              <c:f>Sheet1!$B$2:$B$6</c:f>
              <c:numCache>
                <c:formatCode>0%</c:formatCode>
                <c:ptCount val="5"/>
                <c:pt idx="0">
                  <c:v>0.98</c:v>
                </c:pt>
                <c:pt idx="1">
                  <c:v>0.67</c:v>
                </c:pt>
                <c:pt idx="2">
                  <c:v>0.99</c:v>
                </c:pt>
                <c:pt idx="3">
                  <c:v>0.92</c:v>
                </c:pt>
                <c:pt idx="4">
                  <c:v>0.81</c:v>
                </c:pt>
              </c:numCache>
            </c:numRef>
          </c:val>
          <c:extLst xmlns:c16r2="http://schemas.microsoft.com/office/drawing/2015/06/chart">
            <c:ext xmlns:c16="http://schemas.microsoft.com/office/drawing/2014/chart" uri="{C3380CC4-5D6E-409C-BE32-E72D297353CC}">
              <c16:uniqueId val="{0000000C-B3B2-4F30-927E-7C03FF12F968}"/>
            </c:ext>
          </c:extLst>
        </c:ser>
        <c:dLbls>
          <c:showLegendKey val="0"/>
          <c:showVal val="0"/>
          <c:showCatName val="0"/>
          <c:showSerName val="0"/>
          <c:showPercent val="0"/>
          <c:showBubbleSize val="0"/>
        </c:dLbls>
        <c:gapWidth val="219"/>
        <c:overlap val="-27"/>
        <c:axId val="1209830128"/>
        <c:axId val="1209832176"/>
      </c:barChart>
      <c:catAx>
        <c:axId val="12098301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Century Gothic" charset="0"/>
                <a:ea typeface="Century Gothic" charset="0"/>
                <a:cs typeface="Century Gothic" charset="0"/>
              </a:defRPr>
            </a:pPr>
            <a:endParaRPr lang="en-US"/>
          </a:p>
        </c:txPr>
        <c:crossAx val="1209832176"/>
        <c:crosses val="autoZero"/>
        <c:auto val="1"/>
        <c:lblAlgn val="ctr"/>
        <c:lblOffset val="100"/>
        <c:noMultiLvlLbl val="0"/>
      </c:catAx>
      <c:valAx>
        <c:axId val="1209832176"/>
        <c:scaling>
          <c:orientation val="minMax"/>
          <c:max val="1.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09830128"/>
        <c:crosses val="autoZero"/>
        <c:crossBetween val="between"/>
        <c:majorUnit val="1.0"/>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531" cy="503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402643" y="0"/>
            <a:ext cx="3368531" cy="503332"/>
          </a:xfrm>
          <a:prstGeom prst="rect">
            <a:avLst/>
          </a:prstGeom>
        </p:spPr>
        <p:txBody>
          <a:bodyPr vert="horz" lIns="91440" tIns="45720" rIns="91440" bIns="45720" rtlCol="0"/>
          <a:lstStyle>
            <a:lvl1pPr algn="r">
              <a:defRPr sz="1200"/>
            </a:lvl1pPr>
          </a:lstStyle>
          <a:p>
            <a:fld id="{638342C8-1770-4004-A9F5-C37FDF397545}" type="datetimeFigureOut">
              <a:rPr lang="en-US" smtClean="0"/>
              <a:t>12/13/18</a:t>
            </a:fld>
            <a:endParaRPr lang="en-US"/>
          </a:p>
        </p:txBody>
      </p:sp>
      <p:sp>
        <p:nvSpPr>
          <p:cNvPr id="4" name="Footer Placeholder 3"/>
          <p:cNvSpPr>
            <a:spLocks noGrp="1"/>
          </p:cNvSpPr>
          <p:nvPr>
            <p:ph type="ftr" sz="quarter" idx="2"/>
          </p:nvPr>
        </p:nvSpPr>
        <p:spPr>
          <a:xfrm>
            <a:off x="0" y="9555071"/>
            <a:ext cx="3368531" cy="50333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402643" y="9555071"/>
            <a:ext cx="3368531" cy="503330"/>
          </a:xfrm>
          <a:prstGeom prst="rect">
            <a:avLst/>
          </a:prstGeom>
        </p:spPr>
        <p:txBody>
          <a:bodyPr vert="horz" lIns="91440" tIns="45720" rIns="91440" bIns="45720" rtlCol="0" anchor="b"/>
          <a:lstStyle>
            <a:lvl1pPr algn="r">
              <a:defRPr sz="1200"/>
            </a:lvl1pPr>
          </a:lstStyle>
          <a:p>
            <a:fld id="{F768BC3E-3DFE-4E62-ABA8-A3563E71BD52}" type="slidenum">
              <a:rPr lang="en-US" smtClean="0"/>
              <a:t>‹#›</a:t>
            </a:fld>
            <a:endParaRPr lang="en-US"/>
          </a:p>
        </p:txBody>
      </p:sp>
    </p:spTree>
    <p:extLst>
      <p:ext uri="{BB962C8B-B14F-4D97-AF65-F5344CB8AC3E}">
        <p14:creationId xmlns:p14="http://schemas.microsoft.com/office/powerpoint/2010/main" val="13213208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65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90688" y="1257300"/>
            <a:ext cx="4391025" cy="3394075"/>
          </a:xfrm>
          <a:prstGeom prst="rect">
            <a:avLst/>
          </a:prstGeom>
          <a:noFill/>
          <a:ln w="12700">
            <a:solidFill>
              <a:prstClr val="black"/>
            </a:solidFill>
          </a:ln>
        </p:spPr>
      </p:sp>
      <p:sp>
        <p:nvSpPr>
          <p:cNvPr id="3" name="Notes Placeholder 2"/>
          <p:cNvSpPr>
            <a:spLocks noGrp="1"/>
          </p:cNvSpPr>
          <p:nvPr>
            <p:ph type="body" idx="1"/>
          </p:nvPr>
        </p:nvSpPr>
        <p:spPr>
          <a:xfrm>
            <a:off x="777875" y="4840288"/>
            <a:ext cx="6216650" cy="3960812"/>
          </a:xfrm>
          <a:prstGeom prst="rect">
            <a:avLst/>
          </a:prstGeom>
        </p:spPr>
        <p:txBody>
          <a:bodyPr/>
          <a:lstStyle/>
          <a:p>
            <a:r>
              <a:rPr lang="en-US" sz="1200" kern="1200" dirty="0" smtClean="0">
                <a:solidFill>
                  <a:schemeClr val="tx1"/>
                </a:solidFill>
                <a:effectLst/>
                <a:latin typeface="+mn-lt"/>
                <a:ea typeface="+mn-ea"/>
                <a:cs typeface="+mn-cs"/>
              </a:rPr>
              <a:t>All the data we collect should be helping inform programmatic decisions that move us in the direction of the UNAIDS 95-95-95 goals. </a:t>
            </a:r>
          </a:p>
          <a:p>
            <a:pPr lvl="0"/>
            <a:r>
              <a:rPr lang="en-US" sz="1200" kern="1200" dirty="0" smtClean="0">
                <a:solidFill>
                  <a:schemeClr val="tx1"/>
                </a:solidFill>
                <a:effectLst/>
                <a:latin typeface="+mn-lt"/>
                <a:ea typeface="+mn-ea"/>
                <a:cs typeface="+mn-cs"/>
              </a:rPr>
              <a:t>Do we have sufficient coverage to make an impact?</a:t>
            </a:r>
          </a:p>
          <a:p>
            <a:pPr lvl="0"/>
            <a:r>
              <a:rPr lang="en-US" sz="1200" kern="1200" dirty="0" smtClean="0">
                <a:solidFill>
                  <a:schemeClr val="tx1"/>
                </a:solidFill>
                <a:effectLst/>
                <a:latin typeface="+mn-lt"/>
                <a:ea typeface="+mn-ea"/>
                <a:cs typeface="+mn-cs"/>
              </a:rPr>
              <a:t>Are we encouraging HIV testing for OVC populations when appropriate?</a:t>
            </a:r>
          </a:p>
          <a:p>
            <a:pPr lvl="0"/>
            <a:r>
              <a:rPr lang="en-US" sz="1200" kern="1200" dirty="0" smtClean="0">
                <a:solidFill>
                  <a:schemeClr val="tx1"/>
                </a:solidFill>
                <a:effectLst/>
                <a:latin typeface="+mn-lt"/>
                <a:ea typeface="+mn-ea"/>
                <a:cs typeface="+mn-cs"/>
              </a:rPr>
              <a:t>Are we ensuring that HIV-positive children in OVC programs are receiving necessary treatment in a sustained and effective way?</a:t>
            </a:r>
          </a:p>
          <a:p>
            <a:r>
              <a:rPr lang="en-US" sz="1200" kern="1200" dirty="0" smtClean="0">
                <a:solidFill>
                  <a:schemeClr val="tx1"/>
                </a:solidFill>
                <a:effectLst/>
                <a:latin typeface="+mn-lt"/>
                <a:ea typeface="+mn-ea"/>
                <a:cs typeface="+mn-cs"/>
              </a:rPr>
              <a:t>This presentation aims to take the data we are currently collecting and show how it can be used to track performance.</a:t>
            </a:r>
            <a:r>
              <a:rPr lang="en-US" dirty="0" smtClean="0">
                <a:effectLst/>
              </a:rPr>
              <a:t> </a:t>
            </a:r>
            <a:endParaRPr lang="en-US" dirty="0"/>
          </a:p>
        </p:txBody>
      </p:sp>
    </p:spTree>
    <p:extLst>
      <p:ext uri="{BB962C8B-B14F-4D97-AF65-F5344CB8AC3E}">
        <p14:creationId xmlns:p14="http://schemas.microsoft.com/office/powerpoint/2010/main" val="11112685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90688" y="1257300"/>
            <a:ext cx="4391025" cy="3394075"/>
          </a:xfrm>
          <a:prstGeom prst="rect">
            <a:avLst/>
          </a:prstGeom>
          <a:noFill/>
          <a:ln w="12700">
            <a:solidFill>
              <a:prstClr val="black"/>
            </a:solidFill>
          </a:ln>
        </p:spPr>
      </p:sp>
      <p:sp>
        <p:nvSpPr>
          <p:cNvPr id="3" name="Notes Placeholder 2"/>
          <p:cNvSpPr>
            <a:spLocks noGrp="1"/>
          </p:cNvSpPr>
          <p:nvPr>
            <p:ph type="body" idx="1"/>
          </p:nvPr>
        </p:nvSpPr>
        <p:spPr>
          <a:xfrm>
            <a:off x="777731" y="4840194"/>
            <a:ext cx="6216939" cy="3960906"/>
          </a:xfrm>
          <a:prstGeom prst="rect">
            <a:avLst/>
          </a:prstGeom>
        </p:spPr>
        <p:txBody>
          <a:bodyPr/>
          <a:lstStyle/>
          <a:p>
            <a:endParaRPr lang="en-US" dirty="0"/>
          </a:p>
        </p:txBody>
      </p:sp>
    </p:spTree>
    <p:extLst>
      <p:ext uri="{BB962C8B-B14F-4D97-AF65-F5344CB8AC3E}">
        <p14:creationId xmlns:p14="http://schemas.microsoft.com/office/powerpoint/2010/main" val="4651667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90688" y="1257300"/>
            <a:ext cx="4391025" cy="3394075"/>
          </a:xfrm>
          <a:prstGeom prst="rect">
            <a:avLst/>
          </a:prstGeom>
          <a:noFill/>
          <a:ln w="12700">
            <a:solidFill>
              <a:prstClr val="black"/>
            </a:solidFill>
          </a:ln>
        </p:spPr>
      </p:sp>
      <p:sp>
        <p:nvSpPr>
          <p:cNvPr id="3" name="Notes Placeholder 2"/>
          <p:cNvSpPr>
            <a:spLocks noGrp="1"/>
          </p:cNvSpPr>
          <p:nvPr>
            <p:ph type="body" idx="1"/>
          </p:nvPr>
        </p:nvSpPr>
        <p:spPr>
          <a:xfrm>
            <a:off x="777731" y="4840194"/>
            <a:ext cx="6216939" cy="3960906"/>
          </a:xfrm>
          <a:prstGeom prst="rect">
            <a:avLst/>
          </a:prstGeom>
        </p:spPr>
        <p:txBody>
          <a:bodyPr/>
          <a:lstStyle/>
          <a:p>
            <a:r>
              <a:rPr lang="en-US" sz="1200" kern="1200" dirty="0" smtClean="0">
                <a:solidFill>
                  <a:schemeClr val="tx1"/>
                </a:solidFill>
                <a:effectLst/>
                <a:latin typeface="+mn-lt"/>
                <a:ea typeface="+mn-ea"/>
                <a:cs typeface="+mn-cs"/>
              </a:rPr>
              <a:t>Ask participants who is included in the numerator and denominator of the 65 percent figure. Choose a participant to answer if no one volunteers.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Choose a participant (ideally, the participant who seems to have had the most trouble understanding the concept) to define “test not required based on risk assessment.” Ensure that all participants clearly understand this concept before proceeding.</a:t>
            </a:r>
          </a:p>
          <a:p>
            <a:r>
              <a:rPr lang="en-US" sz="1200" kern="1200" dirty="0" smtClean="0">
                <a:solidFill>
                  <a:schemeClr val="tx1"/>
                </a:solidFill>
                <a:effectLst/>
                <a:latin typeface="+mn-lt"/>
                <a:ea typeface="+mn-ea"/>
                <a:cs typeface="+mn-cs"/>
              </a:rPr>
              <a:t>Emphasize that only a handful of countries have met PEPFAR’s target of 90 percent.</a:t>
            </a:r>
            <a:r>
              <a:rPr lang="en-US" dirty="0" smtClean="0">
                <a:effectLst/>
              </a:rPr>
              <a:t> </a:t>
            </a:r>
            <a:endParaRPr lang="en-US" dirty="0"/>
          </a:p>
        </p:txBody>
      </p:sp>
    </p:spTree>
    <p:extLst>
      <p:ext uri="{BB962C8B-B14F-4D97-AF65-F5344CB8AC3E}">
        <p14:creationId xmlns:p14="http://schemas.microsoft.com/office/powerpoint/2010/main" val="17242357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90688" y="1257300"/>
            <a:ext cx="4391025" cy="3394075"/>
          </a:xfrm>
          <a:prstGeom prst="rect">
            <a:avLst/>
          </a:prstGeom>
          <a:noFill/>
          <a:ln w="12700">
            <a:solidFill>
              <a:prstClr val="black"/>
            </a:solidFill>
          </a:ln>
        </p:spPr>
      </p:sp>
      <p:sp>
        <p:nvSpPr>
          <p:cNvPr id="3" name="Notes Placeholder 2"/>
          <p:cNvSpPr>
            <a:spLocks noGrp="1"/>
          </p:cNvSpPr>
          <p:nvPr>
            <p:ph type="body" idx="1"/>
          </p:nvPr>
        </p:nvSpPr>
        <p:spPr>
          <a:xfrm>
            <a:off x="777731" y="4840194"/>
            <a:ext cx="6216939" cy="3960906"/>
          </a:xfrm>
          <a:prstGeom prst="rect">
            <a:avLst/>
          </a:prstGeom>
        </p:spPr>
        <p:txBody>
          <a:bodyPr/>
          <a:lstStyle/>
          <a:p>
            <a:r>
              <a:rPr lang="en-US" sz="1200" kern="1200" dirty="0" smtClean="0">
                <a:solidFill>
                  <a:schemeClr val="tx1"/>
                </a:solidFill>
                <a:effectLst/>
                <a:latin typeface="+mn-lt"/>
                <a:ea typeface="+mn-ea"/>
                <a:cs typeface="+mn-cs"/>
              </a:rPr>
              <a:t>Explain that of these five countries, most are not coming close to meeting the 90 percent target.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Ask participants to generate questions that would help them understand performance against the target. After participants have given their answers, discuss any questions below which have not already been mentioned.</a:t>
            </a:r>
          </a:p>
          <a:p>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Are all beneficiaries being risk assessed? Why or why not?</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Are all beneficiaries who are at risk being referred for HIV testing? Why or why not?</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Are all of those who are referred completing their HIV test? Why or why not?</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Are those who complete their HIV test self-reporting results to the IP? Why or why not?</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Are some IPs performing better than others? </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Are some CBOs performing better than others?</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Are some caseworkers performing better than others?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Discussion points for each question:</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Is a universal target of 90 percent feasible?</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What programmatic changes need to be put in place to achieve this target?</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Should the emphasis be on assessing all children once or re-assessing high-risk populations?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What is the benefit of conducting risk assessments vs. universally testing all orphans and vulnerable children?</a:t>
            </a:r>
            <a:r>
              <a:rPr lang="en-US" dirty="0" smtClean="0">
                <a:effectLst/>
              </a:rPr>
              <a:t> </a:t>
            </a:r>
            <a:endParaRPr lang="en-US" sz="1200" kern="1200" dirty="0" smtClean="0">
              <a:solidFill>
                <a:schemeClr val="tx1"/>
              </a:solidFill>
              <a:effectLst/>
              <a:latin typeface="+mn-lt"/>
              <a:ea typeface="+mn-ea"/>
              <a:cs typeface="+mn-cs"/>
            </a:endParaRPr>
          </a:p>
        </p:txBody>
      </p:sp>
    </p:spTree>
    <p:extLst>
      <p:ext uri="{BB962C8B-B14F-4D97-AF65-F5344CB8AC3E}">
        <p14:creationId xmlns:p14="http://schemas.microsoft.com/office/powerpoint/2010/main" val="16172093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90688" y="1257300"/>
            <a:ext cx="4391025" cy="3394075"/>
          </a:xfrm>
          <a:prstGeom prst="rect">
            <a:avLst/>
          </a:prstGeom>
          <a:noFill/>
          <a:ln w="12700">
            <a:solidFill>
              <a:prstClr val="black"/>
            </a:solidFill>
          </a:ln>
        </p:spPr>
      </p:sp>
      <p:sp>
        <p:nvSpPr>
          <p:cNvPr id="3" name="Notes Placeholder 2"/>
          <p:cNvSpPr>
            <a:spLocks noGrp="1"/>
          </p:cNvSpPr>
          <p:nvPr>
            <p:ph type="body" idx="1"/>
          </p:nvPr>
        </p:nvSpPr>
        <p:spPr>
          <a:xfrm>
            <a:off x="777731" y="4840194"/>
            <a:ext cx="6216939" cy="3960906"/>
          </a:xfrm>
          <a:prstGeom prst="rect">
            <a:avLst/>
          </a:prstGeom>
        </p:spPr>
        <p:txBody>
          <a:bodyPr/>
          <a:lstStyle/>
          <a:p>
            <a:r>
              <a:rPr lang="en-US" sz="1200" kern="1200" dirty="0" smtClean="0">
                <a:solidFill>
                  <a:schemeClr val="tx1"/>
                </a:solidFill>
                <a:effectLst/>
                <a:latin typeface="+mn-lt"/>
                <a:ea typeface="+mn-ea"/>
                <a:cs typeface="+mn-cs"/>
              </a:rPr>
              <a:t>PEPFAR OVC programs are doing much better at meeting the second “95” target – that 5 percent of all people with diagnosed HIV infection will receive sustained ART. Most countries have met this target.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Ask participants if this figure is capturing </a:t>
            </a:r>
            <a:r>
              <a:rPr lang="en-US" sz="1200" u="sng" kern="1200" dirty="0" smtClean="0">
                <a:solidFill>
                  <a:schemeClr val="tx1"/>
                </a:solidFill>
                <a:effectLst/>
                <a:latin typeface="+mn-lt"/>
                <a:ea typeface="+mn-ea"/>
                <a:cs typeface="+mn-cs"/>
              </a:rPr>
              <a:t>linkage</a:t>
            </a:r>
            <a:r>
              <a:rPr lang="en-US" sz="1200" kern="1200" dirty="0" smtClean="0">
                <a:solidFill>
                  <a:schemeClr val="tx1"/>
                </a:solidFill>
                <a:effectLst/>
                <a:latin typeface="+mn-lt"/>
                <a:ea typeface="+mn-ea"/>
                <a:cs typeface="+mn-cs"/>
              </a:rPr>
              <a:t> to ART treatment or </a:t>
            </a:r>
            <a:r>
              <a:rPr lang="en-US" sz="1200" u="sng" kern="1200" dirty="0" smtClean="0">
                <a:solidFill>
                  <a:schemeClr val="tx1"/>
                </a:solidFill>
                <a:effectLst/>
                <a:latin typeface="+mn-lt"/>
                <a:ea typeface="+mn-ea"/>
                <a:cs typeface="+mn-cs"/>
              </a:rPr>
              <a:t>maintenance</a:t>
            </a:r>
            <a:r>
              <a:rPr lang="en-US" sz="1200" kern="1200" dirty="0" smtClean="0">
                <a:solidFill>
                  <a:schemeClr val="tx1"/>
                </a:solidFill>
                <a:effectLst/>
                <a:latin typeface="+mn-lt"/>
                <a:ea typeface="+mn-ea"/>
                <a:cs typeface="+mn-cs"/>
              </a:rPr>
              <a:t> on ART treatment? (The answer is both.)</a:t>
            </a:r>
          </a:p>
          <a:p>
            <a:endParaRPr lang="en-US" dirty="0"/>
          </a:p>
        </p:txBody>
      </p:sp>
    </p:spTree>
    <p:extLst>
      <p:ext uri="{BB962C8B-B14F-4D97-AF65-F5344CB8AC3E}">
        <p14:creationId xmlns:p14="http://schemas.microsoft.com/office/powerpoint/2010/main" val="39592368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90688" y="1257300"/>
            <a:ext cx="4391025" cy="3394075"/>
          </a:xfrm>
          <a:prstGeom prst="rect">
            <a:avLst/>
          </a:prstGeom>
          <a:noFill/>
          <a:ln w="12700">
            <a:solidFill>
              <a:prstClr val="black"/>
            </a:solidFill>
          </a:ln>
        </p:spPr>
      </p:sp>
      <p:sp>
        <p:nvSpPr>
          <p:cNvPr id="3" name="Notes Placeholder 2"/>
          <p:cNvSpPr>
            <a:spLocks noGrp="1"/>
          </p:cNvSpPr>
          <p:nvPr>
            <p:ph type="body" idx="1"/>
          </p:nvPr>
        </p:nvSpPr>
        <p:spPr>
          <a:xfrm>
            <a:off x="777731" y="4840194"/>
            <a:ext cx="6216939" cy="3960906"/>
          </a:xfrm>
          <a:prstGeom prst="rect">
            <a:avLst/>
          </a:prstGeom>
        </p:spPr>
        <p:txBody>
          <a:bodyPr/>
          <a:lstStyle/>
          <a:p>
            <a:r>
              <a:rPr lang="en-US" sz="1200" kern="1200" dirty="0" smtClean="0">
                <a:solidFill>
                  <a:schemeClr val="tx1"/>
                </a:solidFill>
                <a:effectLst/>
                <a:latin typeface="+mn-lt"/>
                <a:ea typeface="+mn-ea"/>
                <a:cs typeface="+mn-cs"/>
              </a:rPr>
              <a:t>Ask participants to generate questions that would help them understand performance against the target. After participants have given their answers, discuss any questions below which have not already been mentioned.</a:t>
            </a:r>
          </a:p>
          <a:p>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What are the mechanisms in place for caseworkers to regularly verify self-reported ART treatment? </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Do those mechanisms allow for reporting of self-declared defaulters to the MIS system and subsequently to DATIM?</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Is there a way for CBOs to verify that ART treatment status is regularly being verified?</a:t>
            </a:r>
            <a:r>
              <a:rPr lang="en-US" dirty="0" smtClean="0">
                <a:effectLst/>
              </a:rPr>
              <a:t> </a:t>
            </a:r>
            <a:endParaRPr lang="en-US" dirty="0"/>
          </a:p>
        </p:txBody>
      </p:sp>
    </p:spTree>
    <p:extLst>
      <p:ext uri="{BB962C8B-B14F-4D97-AF65-F5344CB8AC3E}">
        <p14:creationId xmlns:p14="http://schemas.microsoft.com/office/powerpoint/2010/main" val="1204517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200" y="1493838"/>
            <a:ext cx="5218113" cy="4032250"/>
          </a:xfrm>
          <a:prstGeom prst="rect">
            <a:avLst/>
          </a:prstGeom>
          <a:noFill/>
          <a:ln w="12700">
            <a:solidFill>
              <a:prstClr val="black"/>
            </a:solidFill>
          </a:ln>
        </p:spPr>
      </p:sp>
      <p:sp>
        <p:nvSpPr>
          <p:cNvPr id="3" name="Notes Placeholder 2"/>
          <p:cNvSpPr>
            <a:spLocks noGrp="1"/>
          </p:cNvSpPr>
          <p:nvPr>
            <p:ph type="body" idx="1"/>
          </p:nvPr>
        </p:nvSpPr>
        <p:spPr>
          <a:xfrm>
            <a:off x="537391" y="5751685"/>
            <a:ext cx="4295732" cy="4706812"/>
          </a:xfrm>
          <a:prstGeom prst="rect">
            <a:avLst/>
          </a:prstGeom>
        </p:spPr>
        <p:txBody>
          <a:bodyPr lIns="83000" tIns="41500" rIns="83000" bIns="41500"/>
          <a:lstStyle/>
          <a:p>
            <a:r>
              <a:rPr lang="en-US" sz="1200" kern="1200" dirty="0" smtClean="0">
                <a:solidFill>
                  <a:schemeClr val="tx1"/>
                </a:solidFill>
                <a:effectLst/>
                <a:latin typeface="+mn-lt"/>
                <a:ea typeface="+mn-ea"/>
                <a:cs typeface="+mn-cs"/>
              </a:rPr>
              <a:t>On this slide, we propose an OVC_HIVSTAT logic model to link inputs with processes, outcomes, and desired impact. </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Input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Inputs</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include high-quality data collection forms; robust databases able to track OVC individually; technical capacity to assess HIV risk and perform pre- and post-test counseling; and the standard operating procedures that guide both monitoring and evaluation processes and case management.</a:t>
            </a:r>
            <a:r>
              <a:rPr lang="en-US" dirty="0" smtClean="0">
                <a:effectLst/>
              </a:rPr>
              <a:t> </a:t>
            </a:r>
          </a:p>
          <a:p>
            <a:endParaRPr lang="en-US" dirty="0" smtClean="0">
              <a:effectLst/>
            </a:endParaRPr>
          </a:p>
          <a:p>
            <a:r>
              <a:rPr lang="en-US" sz="1200" b="1" kern="1200" dirty="0" smtClean="0">
                <a:solidFill>
                  <a:schemeClr val="tx1"/>
                </a:solidFill>
                <a:effectLst/>
                <a:latin typeface="+mn-lt"/>
                <a:ea typeface="+mn-ea"/>
                <a:cs typeface="+mn-cs"/>
              </a:rPr>
              <a:t>Process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We encourage IPs to collect data on process indicators in their MIS databases so that they can provide feedback to </a:t>
            </a:r>
            <a:r>
              <a:rPr lang="en-US" sz="1200" kern="1200" dirty="0" err="1" smtClean="0">
                <a:solidFill>
                  <a:schemeClr val="tx1"/>
                </a:solidFill>
                <a:effectLst/>
                <a:latin typeface="+mn-lt"/>
                <a:ea typeface="+mn-ea"/>
                <a:cs typeface="+mn-cs"/>
              </a:rPr>
              <a:t>subrecipients</a:t>
            </a:r>
            <a:r>
              <a:rPr lang="en-US" sz="1200" kern="1200" dirty="0" smtClean="0">
                <a:solidFill>
                  <a:schemeClr val="tx1"/>
                </a:solidFill>
                <a:effectLst/>
                <a:latin typeface="+mn-lt"/>
                <a:ea typeface="+mn-ea"/>
                <a:cs typeface="+mn-cs"/>
              </a:rPr>
              <a:t> in the field. These process indicators capture performance related to discrete activities we expect </a:t>
            </a:r>
            <a:r>
              <a:rPr lang="en-US" sz="1200" kern="1200" dirty="0" err="1" smtClean="0">
                <a:solidFill>
                  <a:schemeClr val="tx1"/>
                </a:solidFill>
                <a:effectLst/>
                <a:latin typeface="+mn-lt"/>
                <a:ea typeface="+mn-ea"/>
                <a:cs typeface="+mn-cs"/>
              </a:rPr>
              <a:t>subrecipients</a:t>
            </a:r>
            <a:r>
              <a:rPr lang="en-US" sz="1200" kern="1200" dirty="0" smtClean="0">
                <a:solidFill>
                  <a:schemeClr val="tx1"/>
                </a:solidFill>
                <a:effectLst/>
                <a:latin typeface="+mn-lt"/>
                <a:ea typeface="+mn-ea"/>
                <a:cs typeface="+mn-cs"/>
              </a:rPr>
              <a:t> to do: conduct HIV risk assessments on all OVC with status unknown, ensure that those OVC determined to be at risk are subsequently referred for testing, and then ensure that those referrals are completed. At the same time, it is necessary that all MIS databases regularly capture the ART treatment status of HIV-positive OVC. This includes both children linked to treatment when enrolled and at regular intervals (at least every three months).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Outcome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If IPs successfully do all those activities, we will observe a commensurate improvement in the outcome indicator. </a:t>
            </a:r>
          </a:p>
          <a:p>
            <a:r>
              <a:rPr lang="en-US" sz="1200" kern="1200" dirty="0" smtClean="0">
                <a:solidFill>
                  <a:schemeClr val="tx1"/>
                </a:solidFill>
                <a:effectLst/>
                <a:latin typeface="+mn-lt"/>
                <a:ea typeface="+mn-ea"/>
                <a:cs typeface="+mn-cs"/>
              </a:rPr>
              <a:t>IPs are required to report “percentage of OVC for whom HIV status is known or test is not required.” This indicator measures the proportion of children who have either been tested or who do not need a test at present. This proportion will increase as the proportion of “HIV status unknown” (for any reason) decreases. </a:t>
            </a:r>
          </a:p>
          <a:p>
            <a:r>
              <a:rPr lang="en-US" sz="1200" kern="1200" dirty="0" smtClean="0">
                <a:solidFill>
                  <a:schemeClr val="tx1"/>
                </a:solidFill>
                <a:effectLst/>
                <a:latin typeface="+mn-lt"/>
                <a:ea typeface="+mn-ea"/>
                <a:cs typeface="+mn-cs"/>
              </a:rPr>
              <a:t>“Percent of HIV positive OVC currently on ART” can be calculated from disaggregates reported in DATIM. This indicator measures the proportion of children who are on ART, according to self-report. </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Impact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By regularly assessing OVC for HIV risk and following up to refer to testing as necessary, we will contribute to the overall UNAIDS goal that 95 percent of people living with HIV will know their status. By regularly verifying ART treatment status, we will detect defaulters early and support their return to treatment and care services, thus contributing to the overall UNAIDs goal of 95 percent of HIV-positive people on ART.</a:t>
            </a:r>
            <a:r>
              <a:rPr lang="en-US" dirty="0" smtClean="0">
                <a:effectLst/>
              </a:rPr>
              <a:t> </a:t>
            </a:r>
            <a:endParaRPr lang="en-US" dirty="0"/>
          </a:p>
        </p:txBody>
      </p:sp>
    </p:spTree>
    <p:extLst>
      <p:ext uri="{BB962C8B-B14F-4D97-AF65-F5344CB8AC3E}">
        <p14:creationId xmlns:p14="http://schemas.microsoft.com/office/powerpoint/2010/main" val="7930769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90688" y="1257300"/>
            <a:ext cx="4391025" cy="3394075"/>
          </a:xfrm>
          <a:prstGeom prst="rect">
            <a:avLst/>
          </a:prstGeom>
          <a:noFill/>
          <a:ln w="12700">
            <a:solidFill>
              <a:prstClr val="black"/>
            </a:solidFill>
          </a:ln>
        </p:spPr>
      </p:sp>
      <p:sp>
        <p:nvSpPr>
          <p:cNvPr id="3" name="Notes Placeholder 2"/>
          <p:cNvSpPr>
            <a:spLocks noGrp="1"/>
          </p:cNvSpPr>
          <p:nvPr>
            <p:ph type="body" idx="1"/>
          </p:nvPr>
        </p:nvSpPr>
        <p:spPr>
          <a:xfrm>
            <a:off x="777875" y="4840288"/>
            <a:ext cx="6216650" cy="3960812"/>
          </a:xfrm>
          <a:prstGeom prst="rect">
            <a:avLst/>
          </a:prstGeom>
        </p:spPr>
        <p:txBody>
          <a:bodyPr/>
          <a:lstStyle/>
          <a:p>
            <a:r>
              <a:rPr lang="en-US" sz="1200" kern="1200" dirty="0" smtClean="0">
                <a:solidFill>
                  <a:schemeClr val="tx1"/>
                </a:solidFill>
                <a:effectLst/>
                <a:latin typeface="+mn-lt"/>
                <a:ea typeface="+mn-ea"/>
                <a:cs typeface="+mn-cs"/>
              </a:rPr>
              <a:t>To review, the HIV risk assessment continuum is also a useful tool in assessing program performance in meeting the target towards 90 percent of OVC knowing their HIV status. At what stages are programs seeing “drop-offs”? Remember that ideally, the only “drop-off” we want to see is “test not required based on HIV risk assessment.” We would expect to see this drop off because not all children who receive an HIV risk assessment are at risk for HIV and require HIV testing.</a:t>
            </a:r>
            <a:r>
              <a:rPr lang="en-US" dirty="0" smtClean="0">
                <a:effectLst/>
              </a:rPr>
              <a:t> </a:t>
            </a:r>
            <a:endParaRPr lang="en-US" dirty="0"/>
          </a:p>
        </p:txBody>
      </p:sp>
    </p:spTree>
    <p:extLst>
      <p:ext uri="{BB962C8B-B14F-4D97-AF65-F5344CB8AC3E}">
        <p14:creationId xmlns:p14="http://schemas.microsoft.com/office/powerpoint/2010/main" val="15930749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90688" y="1257300"/>
            <a:ext cx="4391025" cy="3394075"/>
          </a:xfrm>
          <a:prstGeom prst="rect">
            <a:avLst/>
          </a:prstGeom>
          <a:noFill/>
          <a:ln w="12700">
            <a:solidFill>
              <a:prstClr val="black"/>
            </a:solidFill>
          </a:ln>
        </p:spPr>
      </p:sp>
      <p:sp>
        <p:nvSpPr>
          <p:cNvPr id="3" name="Notes Placeholder 2"/>
          <p:cNvSpPr>
            <a:spLocks noGrp="1"/>
          </p:cNvSpPr>
          <p:nvPr>
            <p:ph type="body" idx="1"/>
          </p:nvPr>
        </p:nvSpPr>
        <p:spPr>
          <a:xfrm>
            <a:off x="777875" y="4840288"/>
            <a:ext cx="6216650" cy="3960812"/>
          </a:xfrm>
          <a:prstGeom prst="rect">
            <a:avLst/>
          </a:prstGeom>
        </p:spPr>
        <p:txBody>
          <a:bodyPr/>
          <a:lstStyle/>
          <a:p>
            <a:r>
              <a:rPr lang="en-US" sz="1200" kern="1200" smtClean="0">
                <a:solidFill>
                  <a:schemeClr val="tx1"/>
                </a:solidFill>
                <a:effectLst/>
                <a:latin typeface="+mn-lt"/>
                <a:ea typeface="+mn-ea"/>
                <a:cs typeface="+mn-cs"/>
              </a:rPr>
              <a:t>We would hope to see all of these process indicators at 100 percent—i.e., to not see any drop-offs in the HIV risk assessment continuum, except for the category of “test not required based on HIV risk assessment.”</a:t>
            </a:r>
            <a:r>
              <a:rPr lang="en-US" smtClean="0">
                <a:effectLst/>
              </a:rPr>
              <a:t> </a:t>
            </a:r>
            <a:endParaRPr lang="en-US"/>
          </a:p>
        </p:txBody>
      </p:sp>
    </p:spTree>
    <p:extLst>
      <p:ext uri="{BB962C8B-B14F-4D97-AF65-F5344CB8AC3E}">
        <p14:creationId xmlns:p14="http://schemas.microsoft.com/office/powerpoint/2010/main" val="21324272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90688" y="1257300"/>
            <a:ext cx="4391025" cy="3394075"/>
          </a:xfrm>
          <a:prstGeom prst="rect">
            <a:avLst/>
          </a:prstGeom>
          <a:noFill/>
          <a:ln w="12700">
            <a:solidFill>
              <a:prstClr val="black"/>
            </a:solidFill>
          </a:ln>
        </p:spPr>
      </p:sp>
      <p:sp>
        <p:nvSpPr>
          <p:cNvPr id="3" name="Notes Placeholder 2"/>
          <p:cNvSpPr>
            <a:spLocks noGrp="1"/>
          </p:cNvSpPr>
          <p:nvPr>
            <p:ph type="body" idx="1"/>
          </p:nvPr>
        </p:nvSpPr>
        <p:spPr>
          <a:xfrm>
            <a:off x="777731" y="4840194"/>
            <a:ext cx="6216939" cy="3960906"/>
          </a:xfrm>
          <a:prstGeom prst="rect">
            <a:avLst/>
          </a:prstGeom>
        </p:spPr>
        <p:txBody>
          <a:bodyPr/>
          <a:lstStyle/>
          <a:p>
            <a:endParaRPr lang="en-US" dirty="0"/>
          </a:p>
        </p:txBody>
      </p:sp>
    </p:spTree>
    <p:extLst>
      <p:ext uri="{BB962C8B-B14F-4D97-AF65-F5344CB8AC3E}">
        <p14:creationId xmlns:p14="http://schemas.microsoft.com/office/powerpoint/2010/main" val="1362955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90688" y="1257300"/>
            <a:ext cx="4391025" cy="3394075"/>
          </a:xfrm>
          <a:prstGeom prst="rect">
            <a:avLst/>
          </a:prstGeom>
          <a:noFill/>
          <a:ln w="12700">
            <a:solidFill>
              <a:prstClr val="black"/>
            </a:solidFill>
          </a:ln>
        </p:spPr>
      </p:sp>
      <p:sp>
        <p:nvSpPr>
          <p:cNvPr id="3" name="Notes Placeholder 2"/>
          <p:cNvSpPr>
            <a:spLocks noGrp="1"/>
          </p:cNvSpPr>
          <p:nvPr>
            <p:ph type="body" idx="1"/>
          </p:nvPr>
        </p:nvSpPr>
        <p:spPr>
          <a:xfrm>
            <a:off x="777731" y="4840194"/>
            <a:ext cx="6216939" cy="3960906"/>
          </a:xfrm>
          <a:prstGeom prst="rect">
            <a:avLst/>
          </a:prstGeom>
        </p:spPr>
        <p:txBody>
          <a:bodyPr/>
          <a:lstStyle/>
          <a:p>
            <a:endParaRPr lang="en-US" dirty="0"/>
          </a:p>
        </p:txBody>
      </p:sp>
    </p:spTree>
    <p:extLst>
      <p:ext uri="{BB962C8B-B14F-4D97-AF65-F5344CB8AC3E}">
        <p14:creationId xmlns:p14="http://schemas.microsoft.com/office/powerpoint/2010/main" val="6403190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90688" y="1257300"/>
            <a:ext cx="4391025" cy="3394075"/>
          </a:xfrm>
          <a:prstGeom prst="rect">
            <a:avLst/>
          </a:prstGeom>
          <a:noFill/>
          <a:ln w="12700">
            <a:solidFill>
              <a:prstClr val="black"/>
            </a:solidFill>
          </a:ln>
        </p:spPr>
      </p:sp>
      <p:sp>
        <p:nvSpPr>
          <p:cNvPr id="3" name="Notes Placeholder 2"/>
          <p:cNvSpPr>
            <a:spLocks noGrp="1"/>
          </p:cNvSpPr>
          <p:nvPr>
            <p:ph type="body" idx="1"/>
          </p:nvPr>
        </p:nvSpPr>
        <p:spPr>
          <a:xfrm>
            <a:off x="777731" y="4840194"/>
            <a:ext cx="6216939" cy="3960906"/>
          </a:xfrm>
          <a:prstGeom prst="rect">
            <a:avLst/>
          </a:prstGeom>
        </p:spPr>
        <p:txBody>
          <a:bodyPr/>
          <a:lstStyle/>
          <a:p>
            <a:endParaRPr lang="en-US" dirty="0"/>
          </a:p>
        </p:txBody>
      </p:sp>
    </p:spTree>
    <p:extLst>
      <p:ext uri="{BB962C8B-B14F-4D97-AF65-F5344CB8AC3E}">
        <p14:creationId xmlns:p14="http://schemas.microsoft.com/office/powerpoint/2010/main" val="3370366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90688" y="1257300"/>
            <a:ext cx="4391025" cy="3394075"/>
          </a:xfrm>
          <a:prstGeom prst="rect">
            <a:avLst/>
          </a:prstGeom>
          <a:noFill/>
          <a:ln w="12700">
            <a:solidFill>
              <a:prstClr val="black"/>
            </a:solidFill>
          </a:ln>
        </p:spPr>
      </p:sp>
      <p:sp>
        <p:nvSpPr>
          <p:cNvPr id="3" name="Notes Placeholder 2"/>
          <p:cNvSpPr>
            <a:spLocks noGrp="1"/>
          </p:cNvSpPr>
          <p:nvPr>
            <p:ph type="body" idx="1"/>
          </p:nvPr>
        </p:nvSpPr>
        <p:spPr>
          <a:xfrm>
            <a:off x="777731" y="4840194"/>
            <a:ext cx="6216939" cy="3960906"/>
          </a:xfrm>
          <a:prstGeom prst="rect">
            <a:avLst/>
          </a:prstGeom>
        </p:spPr>
        <p:txBody>
          <a:bodyPr/>
          <a:lstStyle/>
          <a:p>
            <a:endParaRPr lang="en-US" dirty="0"/>
          </a:p>
        </p:txBody>
      </p:sp>
    </p:spTree>
    <p:extLst>
      <p:ext uri="{BB962C8B-B14F-4D97-AF65-F5344CB8AC3E}">
        <p14:creationId xmlns:p14="http://schemas.microsoft.com/office/powerpoint/2010/main" val="11150113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90688" y="1257300"/>
            <a:ext cx="4391025" cy="3394075"/>
          </a:xfrm>
          <a:prstGeom prst="rect">
            <a:avLst/>
          </a:prstGeom>
          <a:noFill/>
          <a:ln w="12700">
            <a:solidFill>
              <a:prstClr val="black"/>
            </a:solidFill>
          </a:ln>
        </p:spPr>
      </p:sp>
      <p:sp>
        <p:nvSpPr>
          <p:cNvPr id="3" name="Notes Placeholder 2"/>
          <p:cNvSpPr>
            <a:spLocks noGrp="1"/>
          </p:cNvSpPr>
          <p:nvPr>
            <p:ph type="body" idx="1"/>
          </p:nvPr>
        </p:nvSpPr>
        <p:spPr>
          <a:xfrm>
            <a:off x="777875" y="4840288"/>
            <a:ext cx="6216650" cy="3960812"/>
          </a:xfrm>
          <a:prstGeom prst="rect">
            <a:avLst/>
          </a:prstGeom>
        </p:spPr>
        <p:txBody>
          <a:bodyPr/>
          <a:lstStyle/>
          <a:p>
            <a:r>
              <a:rPr lang="en-US" sz="1200" kern="1200" dirty="0" smtClean="0">
                <a:solidFill>
                  <a:schemeClr val="tx1"/>
                </a:solidFill>
                <a:effectLst/>
                <a:latin typeface="+mn-lt"/>
                <a:ea typeface="+mn-ea"/>
                <a:cs typeface="+mn-cs"/>
              </a:rPr>
              <a:t>Pause on this slide to ask IPs to state how many CBO partners they have. This information can guide the suggestions made in the data use exercise. For example, an IP with only a few CBO partners could present data by CBO in the data visualizations. An IP with a large number of CBOs should disaggregate data in a different way, such as by region.</a:t>
            </a:r>
            <a:r>
              <a:rPr lang="en-US" dirty="0" smtClean="0">
                <a:effectLst/>
              </a:rPr>
              <a:t> </a:t>
            </a:r>
            <a:endParaRPr lang="en-US" dirty="0"/>
          </a:p>
        </p:txBody>
      </p:sp>
    </p:spTree>
    <p:extLst>
      <p:ext uri="{BB962C8B-B14F-4D97-AF65-F5344CB8AC3E}">
        <p14:creationId xmlns:p14="http://schemas.microsoft.com/office/powerpoint/2010/main" val="4254771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90688" y="1257300"/>
            <a:ext cx="4391025" cy="3394075"/>
          </a:xfrm>
          <a:prstGeom prst="rect">
            <a:avLst/>
          </a:prstGeom>
          <a:noFill/>
          <a:ln w="12700">
            <a:solidFill>
              <a:prstClr val="black"/>
            </a:solidFill>
          </a:ln>
        </p:spPr>
      </p:sp>
      <p:sp>
        <p:nvSpPr>
          <p:cNvPr id="3" name="Notes Placeholder 2"/>
          <p:cNvSpPr>
            <a:spLocks noGrp="1"/>
          </p:cNvSpPr>
          <p:nvPr>
            <p:ph type="body" idx="1"/>
          </p:nvPr>
        </p:nvSpPr>
        <p:spPr>
          <a:xfrm>
            <a:off x="777731" y="4840194"/>
            <a:ext cx="6216939" cy="3960906"/>
          </a:xfrm>
          <a:prstGeom prst="rect">
            <a:avLst/>
          </a:prstGeom>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To review data that we saw in the first presentation, USAID is currently providing support to over 3 million orphans and vulnerable children.</a:t>
            </a:r>
          </a:p>
        </p:txBody>
      </p:sp>
    </p:spTree>
    <p:extLst>
      <p:ext uri="{BB962C8B-B14F-4D97-AF65-F5344CB8AC3E}">
        <p14:creationId xmlns:p14="http://schemas.microsoft.com/office/powerpoint/2010/main" val="33036412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90688" y="1257300"/>
            <a:ext cx="4391025" cy="3394075"/>
          </a:xfrm>
          <a:prstGeom prst="rect">
            <a:avLst/>
          </a:prstGeom>
          <a:noFill/>
          <a:ln w="12700">
            <a:solidFill>
              <a:prstClr val="black"/>
            </a:solidFill>
          </a:ln>
        </p:spPr>
      </p:sp>
      <p:sp>
        <p:nvSpPr>
          <p:cNvPr id="3" name="Notes Placeholder 2"/>
          <p:cNvSpPr>
            <a:spLocks noGrp="1"/>
          </p:cNvSpPr>
          <p:nvPr>
            <p:ph type="body" idx="1"/>
          </p:nvPr>
        </p:nvSpPr>
        <p:spPr>
          <a:xfrm>
            <a:off x="777731" y="4840194"/>
            <a:ext cx="6216939" cy="3960906"/>
          </a:xfrm>
          <a:prstGeom prst="rect">
            <a:avLst/>
          </a:prstGeom>
        </p:spPr>
        <p:txBody>
          <a:bodyPr/>
          <a:lstStyle/>
          <a:p>
            <a:endParaRPr lang="en-US" dirty="0"/>
          </a:p>
        </p:txBody>
      </p:sp>
    </p:spTree>
    <p:extLst>
      <p:ext uri="{BB962C8B-B14F-4D97-AF65-F5344CB8AC3E}">
        <p14:creationId xmlns:p14="http://schemas.microsoft.com/office/powerpoint/2010/main" val="6456736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90688" y="1257300"/>
            <a:ext cx="4391025" cy="3394075"/>
          </a:xfrm>
          <a:prstGeom prst="rect">
            <a:avLst/>
          </a:prstGeom>
          <a:noFill/>
          <a:ln w="12700">
            <a:solidFill>
              <a:prstClr val="black"/>
            </a:solidFill>
          </a:ln>
        </p:spPr>
      </p:sp>
      <p:sp>
        <p:nvSpPr>
          <p:cNvPr id="3" name="Notes Placeholder 2"/>
          <p:cNvSpPr>
            <a:spLocks noGrp="1"/>
          </p:cNvSpPr>
          <p:nvPr>
            <p:ph type="body" idx="1"/>
          </p:nvPr>
        </p:nvSpPr>
        <p:spPr>
          <a:xfrm>
            <a:off x="777731" y="4840194"/>
            <a:ext cx="6216939" cy="3960906"/>
          </a:xfrm>
          <a:prstGeom prst="rect">
            <a:avLst/>
          </a:prstGeom>
        </p:spPr>
        <p:txBody>
          <a:bodyPr/>
          <a:lstStyle/>
          <a:p>
            <a:endParaRPr lang="en-US" dirty="0"/>
          </a:p>
        </p:txBody>
      </p:sp>
    </p:spTree>
    <p:extLst>
      <p:ext uri="{BB962C8B-B14F-4D97-AF65-F5344CB8AC3E}">
        <p14:creationId xmlns:p14="http://schemas.microsoft.com/office/powerpoint/2010/main" val="1972846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90688" y="1257300"/>
            <a:ext cx="4391025" cy="3394075"/>
          </a:xfrm>
          <a:prstGeom prst="rect">
            <a:avLst/>
          </a:prstGeom>
          <a:noFill/>
          <a:ln w="12700">
            <a:solidFill>
              <a:prstClr val="black"/>
            </a:solidFill>
          </a:ln>
        </p:spPr>
      </p:sp>
      <p:sp>
        <p:nvSpPr>
          <p:cNvPr id="3" name="Notes Placeholder 2"/>
          <p:cNvSpPr>
            <a:spLocks noGrp="1"/>
          </p:cNvSpPr>
          <p:nvPr>
            <p:ph type="body" idx="1"/>
          </p:nvPr>
        </p:nvSpPr>
        <p:spPr>
          <a:xfrm>
            <a:off x="777731" y="4840194"/>
            <a:ext cx="6216939" cy="3960906"/>
          </a:xfrm>
          <a:prstGeom prst="rect">
            <a:avLst/>
          </a:prstGeom>
        </p:spPr>
        <p:txBody>
          <a:bodyPr/>
          <a:lstStyle/>
          <a:p>
            <a:endParaRPr lang="en-US" dirty="0"/>
          </a:p>
        </p:txBody>
      </p:sp>
    </p:spTree>
    <p:extLst>
      <p:ext uri="{BB962C8B-B14F-4D97-AF65-F5344CB8AC3E}">
        <p14:creationId xmlns:p14="http://schemas.microsoft.com/office/powerpoint/2010/main" val="9046898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9" name="object 5"/>
          <p:cNvSpPr/>
          <p:nvPr userDrawn="1"/>
        </p:nvSpPr>
        <p:spPr>
          <a:xfrm>
            <a:off x="0" y="1143000"/>
            <a:ext cx="10058400" cy="5442455"/>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p>
        </p:txBody>
      </p:sp>
      <p:sp>
        <p:nvSpPr>
          <p:cNvPr id="8" name="Rectangle 1"/>
          <p:cNvSpPr>
            <a:spLocks noChangeArrowheads="1"/>
          </p:cNvSpPr>
          <p:nvPr userDrawn="1"/>
        </p:nvSpPr>
        <p:spPr bwMode="auto">
          <a:xfrm>
            <a:off x="-1087826" y="729054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0066" y="6781800"/>
            <a:ext cx="726934" cy="701868"/>
          </a:xfrm>
          <a:prstGeom prst="rect">
            <a:avLst/>
          </a:prstGeom>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58918" y="6667383"/>
            <a:ext cx="1181793" cy="1010433"/>
          </a:xfrm>
          <a:prstGeom prst="rect">
            <a:avLst/>
          </a:prstGeom>
        </p:spPr>
      </p:pic>
      <p:pic>
        <p:nvPicPr>
          <p:cNvPr id="12" name="Pictur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61734" y="6797265"/>
            <a:ext cx="1166299" cy="686403"/>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Text 1">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561845" y="366812"/>
            <a:ext cx="8724024" cy="1143000"/>
          </a:xfrm>
          <a:prstGeom prst="rect">
            <a:avLst/>
          </a:prstGeom>
        </p:spPr>
        <p:txBody>
          <a:bodyPr/>
          <a:lstStyle>
            <a:lvl1pPr>
              <a:defRPr sz="4800" b="1">
                <a:solidFill>
                  <a:srgbClr val="A29CC0"/>
                </a:solidFill>
                <a:latin typeface="Century Gothic" charset="0"/>
                <a:ea typeface="Century Gothic" charset="0"/>
                <a:cs typeface="Century Gothic" charset="0"/>
              </a:defRPr>
            </a:lvl1pPr>
          </a:lstStyle>
          <a:p>
            <a:r>
              <a:rPr lang="en-US" dirty="0"/>
              <a:t>Title goes here</a:t>
            </a:r>
          </a:p>
        </p:txBody>
      </p:sp>
      <p:sp>
        <p:nvSpPr>
          <p:cNvPr id="23" name="Text Placeholder 22"/>
          <p:cNvSpPr>
            <a:spLocks noGrp="1"/>
          </p:cNvSpPr>
          <p:nvPr>
            <p:ph type="body" sz="quarter" idx="10"/>
          </p:nvPr>
        </p:nvSpPr>
        <p:spPr>
          <a:xfrm>
            <a:off x="561845" y="2702611"/>
            <a:ext cx="8429755" cy="2590800"/>
          </a:xfrm>
          <a:prstGeom prst="rect">
            <a:avLst/>
          </a:prstGeom>
        </p:spPr>
        <p:txBody>
          <a:bodyPr/>
          <a:lstStyle>
            <a:lvl1pPr>
              <a:defRPr sz="2800">
                <a:solidFill>
                  <a:schemeClr val="tx1"/>
                </a:solidFill>
                <a:latin typeface="Century Gothic" charset="0"/>
                <a:ea typeface="Century Gothic" charset="0"/>
                <a:cs typeface="Century Gothic" charset="0"/>
              </a:defRPr>
            </a:lvl1pPr>
            <a:lvl2pPr>
              <a:defRPr sz="2400">
                <a:solidFill>
                  <a:schemeClr val="tx1"/>
                </a:solidFill>
                <a:latin typeface="Century Gothic" charset="0"/>
                <a:ea typeface="Century Gothic" charset="0"/>
                <a:cs typeface="Century Gothic" charset="0"/>
              </a:defRPr>
            </a:lvl2pPr>
            <a:lvl3pPr>
              <a:defRPr sz="2000">
                <a:solidFill>
                  <a:schemeClr val="tx1"/>
                </a:solidFill>
                <a:latin typeface="Century Gothic" charset="0"/>
                <a:ea typeface="Century Gothic" charset="0"/>
                <a:cs typeface="Century Gothic" charset="0"/>
              </a:defRPr>
            </a:lvl3pPr>
            <a:lvl4pPr>
              <a:defRPr>
                <a:solidFill>
                  <a:schemeClr val="tx1"/>
                </a:solidFill>
                <a:latin typeface="Century Gothic" charset="0"/>
                <a:ea typeface="Century Gothic"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25" name="Text Placeholder 24"/>
          <p:cNvSpPr>
            <a:spLocks noGrp="1"/>
          </p:cNvSpPr>
          <p:nvPr>
            <p:ph type="body" sz="quarter" idx="11" hasCustomPrompt="1"/>
          </p:nvPr>
        </p:nvSpPr>
        <p:spPr>
          <a:xfrm>
            <a:off x="561845" y="1091205"/>
            <a:ext cx="6629400" cy="837214"/>
          </a:xfrm>
          <a:prstGeom prst="rect">
            <a:avLst/>
          </a:prstGeom>
        </p:spPr>
        <p:txBody>
          <a:bodyPr/>
          <a:lstStyle>
            <a:lvl1pPr>
              <a:defRPr sz="4400">
                <a:solidFill>
                  <a:srgbClr val="1E1860"/>
                </a:solidFill>
                <a:latin typeface="Century Gothic" charset="0"/>
                <a:ea typeface="Century Gothic" charset="0"/>
                <a:cs typeface="Century Gothic" charset="0"/>
              </a:defRPr>
            </a:lvl1pPr>
          </a:lstStyle>
          <a:p>
            <a:pPr lvl="0"/>
            <a:r>
              <a:rPr lang="en-US" dirty="0"/>
              <a:t>Subtitle goes here</a:t>
            </a:r>
          </a:p>
        </p:txBody>
      </p:sp>
      <p:sp>
        <p:nvSpPr>
          <p:cNvPr id="2" name="Slide Number Placeholder 1">
            <a:extLst>
              <a:ext uri="{FF2B5EF4-FFF2-40B4-BE49-F238E27FC236}">
                <a16:creationId xmlns="" xmlns:a16="http://schemas.microsoft.com/office/drawing/2014/main" id="{B4DED6D0-A00A-4CE4-8BD2-1ADEEAB3B1C8}"/>
              </a:ext>
            </a:extLst>
          </p:cNvPr>
          <p:cNvSpPr>
            <a:spLocks noGrp="1"/>
          </p:cNvSpPr>
          <p:nvPr>
            <p:ph type="sldNum" sz="quarter" idx="12"/>
          </p:nvPr>
        </p:nvSpPr>
        <p:spPr/>
        <p:txBody>
          <a:bodyPr/>
          <a:lstStyle/>
          <a:p>
            <a:fld id="{13BB3363-7E30-409A-AAF8-60DC3BDFE4C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and Text 2">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5" name="Text Placeholder 4"/>
          <p:cNvSpPr>
            <a:spLocks noGrp="1"/>
          </p:cNvSpPr>
          <p:nvPr>
            <p:ph type="body" sz="quarter" idx="12" hasCustomPrompt="1"/>
          </p:nvPr>
        </p:nvSpPr>
        <p:spPr>
          <a:xfrm>
            <a:off x="561845" y="2819400"/>
            <a:ext cx="6818809" cy="2857500"/>
          </a:xfrm>
          <a:prstGeom prst="rect">
            <a:avLst/>
          </a:prstGeom>
        </p:spPr>
        <p:txBody>
          <a:bodyPr/>
          <a:lstStyle>
            <a:lvl1pPr>
              <a:defRPr sz="2800">
                <a:solidFill>
                  <a:schemeClr val="tx1"/>
                </a:solidFill>
                <a:latin typeface="Century Gothic" charset="0"/>
                <a:ea typeface="Century Gothic" charset="0"/>
                <a:cs typeface="Century Gothic" charset="0"/>
              </a:defRPr>
            </a:lvl1pPr>
            <a:lvl2pPr marL="800100" indent="-342900">
              <a:buFont typeface="Arial" panose="020B0604020202020204" pitchFamily="34" charset="0"/>
              <a:buChar char="•"/>
              <a:defRPr sz="2400" baseline="0">
                <a:latin typeface="Century Gothic" charset="0"/>
                <a:ea typeface="Century Gothic" charset="0"/>
                <a:cs typeface="Century Gothic" charset="0"/>
              </a:defRPr>
            </a:lvl2pPr>
            <a:lvl3pPr marL="1200150" indent="-285750">
              <a:buFont typeface="Arial" panose="020B0604020202020204" pitchFamily="34" charset="0"/>
              <a:buChar char="•"/>
              <a:defRPr>
                <a:latin typeface="Century Gothic" charset="0"/>
                <a:ea typeface="Century Gothic" charset="0"/>
                <a:cs typeface="Century Gothic"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8" name="Title 11"/>
          <p:cNvSpPr>
            <a:spLocks noGrp="1"/>
          </p:cNvSpPr>
          <p:nvPr>
            <p:ph type="title" hasCustomPrompt="1"/>
          </p:nvPr>
        </p:nvSpPr>
        <p:spPr>
          <a:xfrm>
            <a:off x="561845" y="366812"/>
            <a:ext cx="8724024" cy="1143000"/>
          </a:xfrm>
          <a:prstGeom prst="rect">
            <a:avLst/>
          </a:prstGeom>
        </p:spPr>
        <p:txBody>
          <a:bodyPr/>
          <a:lstStyle>
            <a:lvl1pPr>
              <a:defRPr sz="4800" b="1">
                <a:solidFill>
                  <a:srgbClr val="A29CC0"/>
                </a:solidFill>
                <a:latin typeface="Century Gothic" charset="0"/>
                <a:ea typeface="Century Gothic" charset="0"/>
                <a:cs typeface="Century Gothic" charset="0"/>
              </a:defRPr>
            </a:lvl1pPr>
          </a:lstStyle>
          <a:p>
            <a:r>
              <a:rPr lang="en-US" dirty="0"/>
              <a:t>Title goes here</a:t>
            </a:r>
          </a:p>
        </p:txBody>
      </p:sp>
      <p:sp>
        <p:nvSpPr>
          <p:cNvPr id="10" name="Text Placeholder 24"/>
          <p:cNvSpPr>
            <a:spLocks noGrp="1"/>
          </p:cNvSpPr>
          <p:nvPr>
            <p:ph type="body" sz="quarter" idx="11" hasCustomPrompt="1"/>
          </p:nvPr>
        </p:nvSpPr>
        <p:spPr>
          <a:xfrm>
            <a:off x="561845" y="1091205"/>
            <a:ext cx="6629400" cy="837214"/>
          </a:xfrm>
          <a:prstGeom prst="rect">
            <a:avLst/>
          </a:prstGeom>
        </p:spPr>
        <p:txBody>
          <a:bodyPr/>
          <a:lstStyle>
            <a:lvl1pPr>
              <a:defRPr sz="4400">
                <a:solidFill>
                  <a:srgbClr val="1E1860"/>
                </a:solidFill>
                <a:latin typeface="Century Gothic" charset="0"/>
                <a:ea typeface="Century Gothic" charset="0"/>
                <a:cs typeface="Century Gothic" charset="0"/>
              </a:defRPr>
            </a:lvl1pPr>
          </a:lstStyle>
          <a:p>
            <a:pPr lvl="0"/>
            <a:r>
              <a:rPr lang="en-US" dirty="0"/>
              <a:t>Subtitle goes here</a:t>
            </a:r>
          </a:p>
        </p:txBody>
      </p:sp>
      <p:sp>
        <p:nvSpPr>
          <p:cNvPr id="2" name="Slide Number Placeholder 1">
            <a:extLst>
              <a:ext uri="{FF2B5EF4-FFF2-40B4-BE49-F238E27FC236}">
                <a16:creationId xmlns="" xmlns:a16="http://schemas.microsoft.com/office/drawing/2014/main" id="{C01DD63D-587D-403F-A0B8-98C5BD6F066F}"/>
              </a:ext>
            </a:extLst>
          </p:cNvPr>
          <p:cNvSpPr>
            <a:spLocks noGrp="1"/>
          </p:cNvSpPr>
          <p:nvPr>
            <p:ph type="sldNum" sz="quarter" idx="13"/>
          </p:nvPr>
        </p:nvSpPr>
        <p:spPr/>
        <p:txBody>
          <a:bodyPr/>
          <a:lstStyle/>
          <a:p>
            <a:fld id="{13BB3363-7E30-409A-AAF8-60DC3BDFE4C1}" type="slidenum">
              <a:rPr lang="en-US" smtClean="0"/>
              <a:t>‹#›</a:t>
            </a:fld>
            <a:endParaRPr lang="en-US"/>
          </a:p>
        </p:txBody>
      </p:sp>
    </p:spTree>
    <p:extLst>
      <p:ext uri="{BB962C8B-B14F-4D97-AF65-F5344CB8AC3E}">
        <p14:creationId xmlns:p14="http://schemas.microsoft.com/office/powerpoint/2010/main" val="3806649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and 2 Graphics">
    <p:bg>
      <p:bgPr>
        <a:solidFill>
          <a:schemeClr val="bg1"/>
        </a:solidFill>
        <a:effectLst/>
      </p:bgPr>
    </p:bg>
    <p:spTree>
      <p:nvGrpSpPr>
        <p:cNvPr id="1" name=""/>
        <p:cNvGrpSpPr/>
        <p:nvPr/>
      </p:nvGrpSpPr>
      <p:grpSpPr>
        <a:xfrm>
          <a:off x="0" y="0"/>
          <a:ext cx="0" cy="0"/>
          <a:chOff x="0" y="0"/>
          <a:chExt cx="0" cy="0"/>
        </a:xfrm>
      </p:grpSpPr>
      <p:sp>
        <p:nvSpPr>
          <p:cNvPr id="8"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4" name="Picture Placeholder 3"/>
          <p:cNvSpPr>
            <a:spLocks noGrp="1"/>
          </p:cNvSpPr>
          <p:nvPr>
            <p:ph type="pic" sz="quarter" idx="12"/>
          </p:nvPr>
        </p:nvSpPr>
        <p:spPr>
          <a:xfrm>
            <a:off x="685800" y="2971800"/>
            <a:ext cx="4038600" cy="3962400"/>
          </a:xfrm>
          <a:prstGeom prst="rect">
            <a:avLst/>
          </a:prstGeom>
        </p:spPr>
        <p:txBody>
          <a:bodyPr/>
          <a:lstStyle/>
          <a:p>
            <a:r>
              <a:rPr lang="en-US"/>
              <a:t>Drag picture to placeholder or click icon to add</a:t>
            </a:r>
          </a:p>
        </p:txBody>
      </p:sp>
      <p:sp>
        <p:nvSpPr>
          <p:cNvPr id="7" name="Picture Placeholder 6"/>
          <p:cNvSpPr>
            <a:spLocks noGrp="1"/>
          </p:cNvSpPr>
          <p:nvPr>
            <p:ph type="pic" sz="quarter" idx="13"/>
          </p:nvPr>
        </p:nvSpPr>
        <p:spPr>
          <a:xfrm>
            <a:off x="5017477" y="2971800"/>
            <a:ext cx="4191000" cy="3962400"/>
          </a:xfrm>
          <a:prstGeom prst="rect">
            <a:avLst/>
          </a:prstGeom>
        </p:spPr>
        <p:txBody>
          <a:bodyPr/>
          <a:lstStyle/>
          <a:p>
            <a:r>
              <a:rPr lang="en-US"/>
              <a:t>Drag picture to placeholder or click icon to add</a:t>
            </a:r>
          </a:p>
        </p:txBody>
      </p:sp>
      <p:sp>
        <p:nvSpPr>
          <p:cNvPr id="10" name="Title 11"/>
          <p:cNvSpPr>
            <a:spLocks noGrp="1"/>
          </p:cNvSpPr>
          <p:nvPr>
            <p:ph type="title" hasCustomPrompt="1"/>
          </p:nvPr>
        </p:nvSpPr>
        <p:spPr>
          <a:xfrm>
            <a:off x="561845" y="366812"/>
            <a:ext cx="8724024" cy="1143000"/>
          </a:xfrm>
          <a:prstGeom prst="rect">
            <a:avLst/>
          </a:prstGeom>
        </p:spPr>
        <p:txBody>
          <a:bodyPr/>
          <a:lstStyle>
            <a:lvl1pPr>
              <a:defRPr sz="4800" b="1">
                <a:solidFill>
                  <a:srgbClr val="A29CC0"/>
                </a:solidFill>
                <a:latin typeface="Century Gothic" charset="0"/>
                <a:ea typeface="Century Gothic" charset="0"/>
                <a:cs typeface="Century Gothic" charset="0"/>
              </a:defRPr>
            </a:lvl1pPr>
          </a:lstStyle>
          <a:p>
            <a:r>
              <a:rPr lang="en-US" dirty="0"/>
              <a:t>Title goes here</a:t>
            </a:r>
          </a:p>
        </p:txBody>
      </p:sp>
      <p:sp>
        <p:nvSpPr>
          <p:cNvPr id="11" name="Text Placeholder 24"/>
          <p:cNvSpPr>
            <a:spLocks noGrp="1"/>
          </p:cNvSpPr>
          <p:nvPr>
            <p:ph type="body" sz="quarter" idx="11" hasCustomPrompt="1"/>
          </p:nvPr>
        </p:nvSpPr>
        <p:spPr>
          <a:xfrm>
            <a:off x="561845" y="1091205"/>
            <a:ext cx="6629400" cy="837214"/>
          </a:xfrm>
          <a:prstGeom prst="rect">
            <a:avLst/>
          </a:prstGeom>
        </p:spPr>
        <p:txBody>
          <a:bodyPr/>
          <a:lstStyle>
            <a:lvl1pPr>
              <a:defRPr sz="4400">
                <a:solidFill>
                  <a:srgbClr val="1E1860"/>
                </a:solidFill>
                <a:latin typeface="Century Gothic" charset="0"/>
                <a:ea typeface="Century Gothic" charset="0"/>
                <a:cs typeface="Century Gothic" charset="0"/>
              </a:defRPr>
            </a:lvl1pPr>
          </a:lstStyle>
          <a:p>
            <a:pPr lvl="0"/>
            <a:r>
              <a:rPr lang="en-US" dirty="0"/>
              <a:t>Subtitle goes here</a:t>
            </a:r>
          </a:p>
        </p:txBody>
      </p:sp>
      <p:sp>
        <p:nvSpPr>
          <p:cNvPr id="2" name="Slide Number Placeholder 1">
            <a:extLst>
              <a:ext uri="{FF2B5EF4-FFF2-40B4-BE49-F238E27FC236}">
                <a16:creationId xmlns="" xmlns:a16="http://schemas.microsoft.com/office/drawing/2014/main" id="{02BA20DF-61D3-4E70-981B-F7B818ACCE9E}"/>
              </a:ext>
            </a:extLst>
          </p:cNvPr>
          <p:cNvSpPr>
            <a:spLocks noGrp="1"/>
          </p:cNvSpPr>
          <p:nvPr>
            <p:ph type="sldNum" sz="quarter" idx="14"/>
          </p:nvPr>
        </p:nvSpPr>
        <p:spPr/>
        <p:txBody>
          <a:bodyPr/>
          <a:lstStyle/>
          <a:p>
            <a:fld id="{13BB3363-7E30-409A-AAF8-60DC3BDFE4C1}" type="slidenum">
              <a:rPr lang="en-US" smtClean="0"/>
              <a:t>‹#›</a:t>
            </a:fld>
            <a:endParaRPr lang="en-US"/>
          </a:p>
        </p:txBody>
      </p:sp>
    </p:spTree>
    <p:extLst>
      <p:ext uri="{BB962C8B-B14F-4D97-AF65-F5344CB8AC3E}">
        <p14:creationId xmlns:p14="http://schemas.microsoft.com/office/powerpoint/2010/main" val="821872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ext and Graphic">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3" name="Text Placeholder 2"/>
          <p:cNvSpPr>
            <a:spLocks noGrp="1"/>
          </p:cNvSpPr>
          <p:nvPr>
            <p:ph type="body" sz="quarter" idx="11" hasCustomPrompt="1"/>
          </p:nvPr>
        </p:nvSpPr>
        <p:spPr>
          <a:xfrm>
            <a:off x="533400" y="1143000"/>
            <a:ext cx="6593784" cy="868229"/>
          </a:xfrm>
          <a:prstGeom prst="rect">
            <a:avLst/>
          </a:prstGeom>
        </p:spPr>
        <p:txBody>
          <a:bodyPr/>
          <a:lstStyle>
            <a:lvl1pPr>
              <a:defRPr sz="4400" baseline="0">
                <a:solidFill>
                  <a:srgbClr val="1E1860"/>
                </a:solidFill>
                <a:latin typeface="Century Gothic" charset="0"/>
                <a:ea typeface="Century Gothic" charset="0"/>
                <a:cs typeface="Century Gothic" charset="0"/>
              </a:defRPr>
            </a:lvl1pPr>
          </a:lstStyle>
          <a:p>
            <a:pPr lvl="0"/>
            <a:r>
              <a:rPr lang="en-US" dirty="0"/>
              <a:t>Title for art goes here</a:t>
            </a:r>
          </a:p>
        </p:txBody>
      </p:sp>
      <p:sp>
        <p:nvSpPr>
          <p:cNvPr id="7" name="Picture Placeholder 6"/>
          <p:cNvSpPr>
            <a:spLocks noGrp="1"/>
          </p:cNvSpPr>
          <p:nvPr>
            <p:ph type="pic" sz="quarter" idx="13"/>
          </p:nvPr>
        </p:nvSpPr>
        <p:spPr>
          <a:xfrm>
            <a:off x="5181600" y="2362200"/>
            <a:ext cx="4191000" cy="3962400"/>
          </a:xfrm>
          <a:prstGeom prst="rect">
            <a:avLst/>
          </a:prstGeom>
        </p:spPr>
        <p:txBody>
          <a:bodyPr/>
          <a:lstStyle/>
          <a:p>
            <a:r>
              <a:rPr lang="en-US"/>
              <a:t>Drag picture to placeholder or click icon to add</a:t>
            </a:r>
          </a:p>
        </p:txBody>
      </p:sp>
      <p:sp>
        <p:nvSpPr>
          <p:cNvPr id="5" name="Text Placeholder 4"/>
          <p:cNvSpPr>
            <a:spLocks noGrp="1"/>
          </p:cNvSpPr>
          <p:nvPr>
            <p:ph type="body" sz="quarter" idx="14" hasCustomPrompt="1"/>
          </p:nvPr>
        </p:nvSpPr>
        <p:spPr>
          <a:xfrm>
            <a:off x="533400" y="2362200"/>
            <a:ext cx="4267200" cy="4648200"/>
          </a:xfrm>
          <a:prstGeom prst="rect">
            <a:avLst/>
          </a:prstGeom>
        </p:spPr>
        <p:txBody>
          <a:bodyPr/>
          <a:lstStyle>
            <a:lvl1pPr>
              <a:defRPr sz="2800">
                <a:latin typeface="Century Gothic" charset="0"/>
                <a:ea typeface="Century Gothic" charset="0"/>
                <a:cs typeface="Century Gothic" charset="0"/>
              </a:defRPr>
            </a:lvl1pPr>
            <a:lvl2pPr marL="800100" indent="-342900">
              <a:buFont typeface="Arial" panose="020B0604020202020204" pitchFamily="34" charset="0"/>
              <a:buChar char="•"/>
              <a:defRPr sz="2000">
                <a:latin typeface="Century Gothic" charset="0"/>
                <a:ea typeface="Century Gothic" charset="0"/>
                <a:cs typeface="Century Gothic" charset="0"/>
              </a:defRPr>
            </a:lvl2pPr>
            <a:lvl3pPr marL="1200150" indent="-285750">
              <a:buFont typeface="Arial" panose="020B0604020202020204" pitchFamily="34" charset="0"/>
              <a:buChar char="•"/>
              <a:defRPr>
                <a:latin typeface="Century Gothic" charset="0"/>
                <a:ea typeface="Century Gothic" charset="0"/>
                <a:cs typeface="Century Gothic" charset="0"/>
              </a:defRPr>
            </a:lvl3pPr>
            <a:lvl4pPr marL="1657350" indent="-285750">
              <a:buFont typeface="Arial" panose="020B0604020202020204" pitchFamily="34" charset="0"/>
              <a:buChar char="•"/>
              <a:defRPr>
                <a:latin typeface="Century Gothic" charset="0"/>
                <a:ea typeface="Century Gothic" charset="0"/>
                <a:cs typeface="Century Gothic" charset="0"/>
              </a:defRPr>
            </a:lvl4pPr>
            <a:lvl5pPr marL="2114550" indent="-285750">
              <a:buFont typeface="Arial" panose="020B0604020202020204" pitchFamily="34" charset="0"/>
              <a:buChar char="•"/>
              <a:defRPr>
                <a:latin typeface="Century Gothic" charset="0"/>
                <a:ea typeface="Century Gothic"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8"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2" name="Slide Number Placeholder 1">
            <a:extLst>
              <a:ext uri="{FF2B5EF4-FFF2-40B4-BE49-F238E27FC236}">
                <a16:creationId xmlns="" xmlns:a16="http://schemas.microsoft.com/office/drawing/2014/main" id="{C5C49875-F76F-4E6B-906D-33CCD0FFFCB4}"/>
              </a:ext>
            </a:extLst>
          </p:cNvPr>
          <p:cNvSpPr>
            <a:spLocks noGrp="1"/>
          </p:cNvSpPr>
          <p:nvPr>
            <p:ph type="sldNum" sz="quarter" idx="15"/>
          </p:nvPr>
        </p:nvSpPr>
        <p:spPr/>
        <p:txBody>
          <a:bodyPr/>
          <a:lstStyle/>
          <a:p>
            <a:fld id="{13BB3363-7E30-409A-AAF8-60DC3BDFE4C1}" type="slidenum">
              <a:rPr lang="en-US" smtClean="0"/>
              <a:t>‹#›</a:t>
            </a:fld>
            <a:endParaRPr lang="en-US"/>
          </a:p>
        </p:txBody>
      </p:sp>
    </p:spTree>
    <p:extLst>
      <p:ext uri="{BB962C8B-B14F-4D97-AF65-F5344CB8AC3E}">
        <p14:creationId xmlns:p14="http://schemas.microsoft.com/office/powerpoint/2010/main" val="2021444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Large Graphic">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3" name="Text Placeholder 2"/>
          <p:cNvSpPr>
            <a:spLocks noGrp="1"/>
          </p:cNvSpPr>
          <p:nvPr>
            <p:ph type="body" sz="quarter" idx="11" hasCustomPrompt="1"/>
          </p:nvPr>
        </p:nvSpPr>
        <p:spPr>
          <a:xfrm>
            <a:off x="533400" y="1189171"/>
            <a:ext cx="6629400" cy="868229"/>
          </a:xfrm>
          <a:prstGeom prst="rect">
            <a:avLst/>
          </a:prstGeom>
        </p:spPr>
        <p:txBody>
          <a:bodyPr/>
          <a:lstStyle>
            <a:lvl1pPr>
              <a:defRPr sz="4400" baseline="0">
                <a:solidFill>
                  <a:srgbClr val="1E1860"/>
                </a:solidFill>
                <a:latin typeface="Century Gothic" charset="0"/>
                <a:ea typeface="Century Gothic" charset="0"/>
                <a:cs typeface="Century Gothic" charset="0"/>
              </a:defRPr>
            </a:lvl1pPr>
          </a:lstStyle>
          <a:p>
            <a:pPr lvl="0"/>
            <a:r>
              <a:rPr lang="en-US" dirty="0"/>
              <a:t>Title for chart goes here</a:t>
            </a:r>
          </a:p>
        </p:txBody>
      </p:sp>
      <p:sp>
        <p:nvSpPr>
          <p:cNvPr id="5" name="Picture Placeholder 4"/>
          <p:cNvSpPr>
            <a:spLocks noGrp="1"/>
          </p:cNvSpPr>
          <p:nvPr>
            <p:ph type="pic" sz="quarter" idx="12"/>
          </p:nvPr>
        </p:nvSpPr>
        <p:spPr>
          <a:xfrm>
            <a:off x="543732" y="2354394"/>
            <a:ext cx="8991600" cy="4800600"/>
          </a:xfrm>
          <a:prstGeom prst="rect">
            <a:avLst/>
          </a:prstGeom>
        </p:spPr>
        <p:txBody>
          <a:bodyPr/>
          <a:lstStyle/>
          <a:p>
            <a:r>
              <a:rPr lang="en-US"/>
              <a:t>Drag picture to placeholder or click icon to add</a:t>
            </a:r>
          </a:p>
        </p:txBody>
      </p:sp>
      <p:sp>
        <p:nvSpPr>
          <p:cNvPr id="6"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2" name="Slide Number Placeholder 1">
            <a:extLst>
              <a:ext uri="{FF2B5EF4-FFF2-40B4-BE49-F238E27FC236}">
                <a16:creationId xmlns="" xmlns:a16="http://schemas.microsoft.com/office/drawing/2014/main" id="{C8DB8D29-66ED-4875-A029-7A5840AB11D6}"/>
              </a:ext>
            </a:extLst>
          </p:cNvPr>
          <p:cNvSpPr>
            <a:spLocks noGrp="1"/>
          </p:cNvSpPr>
          <p:nvPr>
            <p:ph type="sldNum" sz="quarter" idx="13"/>
          </p:nvPr>
        </p:nvSpPr>
        <p:spPr/>
        <p:txBody>
          <a:bodyPr/>
          <a:lstStyle/>
          <a:p>
            <a:fld id="{13BB3363-7E30-409A-AAF8-60DC3BDFE4C1}" type="slidenum">
              <a:rPr lang="en-US" smtClean="0"/>
              <a:t>‹#›</a:t>
            </a:fld>
            <a:endParaRPr lang="en-US"/>
          </a:p>
        </p:txBody>
      </p:sp>
    </p:spTree>
    <p:extLst>
      <p:ext uri="{BB962C8B-B14F-4D97-AF65-F5344CB8AC3E}">
        <p14:creationId xmlns:p14="http://schemas.microsoft.com/office/powerpoint/2010/main" val="4069477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Final Slide">
    <p:bg>
      <p:bgPr>
        <a:solidFill>
          <a:schemeClr val="bg1"/>
        </a:solidFill>
        <a:effectLst/>
      </p:bgPr>
    </p:bg>
    <p:spTree>
      <p:nvGrpSpPr>
        <p:cNvPr id="1" name=""/>
        <p:cNvGrpSpPr/>
        <p:nvPr/>
      </p:nvGrpSpPr>
      <p:grpSpPr>
        <a:xfrm>
          <a:off x="0" y="0"/>
          <a:ext cx="0" cy="0"/>
          <a:chOff x="0" y="0"/>
          <a:chExt cx="0" cy="0"/>
        </a:xfrm>
      </p:grpSpPr>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a:p>
        </p:txBody>
      </p:sp>
      <p:sp>
        <p:nvSpPr>
          <p:cNvPr id="10" name="object 5"/>
          <p:cNvSpPr/>
          <p:nvPr userDrawn="1"/>
        </p:nvSpPr>
        <p:spPr>
          <a:xfrm>
            <a:off x="0" y="0"/>
            <a:ext cx="10058400" cy="6550286"/>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solidFill>
                <a:srgbClr val="A7BF39"/>
              </a:solidFill>
            </a:endParaRPr>
          </a:p>
        </p:txBody>
      </p:sp>
      <p:sp>
        <p:nvSpPr>
          <p:cNvPr id="5" name="Rectangle 4"/>
          <p:cNvSpPr/>
          <p:nvPr userDrawn="1"/>
        </p:nvSpPr>
        <p:spPr>
          <a:xfrm>
            <a:off x="685800" y="3124200"/>
            <a:ext cx="8077200" cy="2975173"/>
          </a:xfrm>
          <a:prstGeom prst="rect">
            <a:avLst/>
          </a:prstGeom>
        </p:spPr>
        <p:txBody>
          <a:bodyPr wrap="square">
            <a:spAutoFit/>
          </a:bodyPr>
          <a:lstStyle/>
          <a:p>
            <a:r>
              <a:rPr lang="en-US" sz="1800" kern="1200" dirty="0">
                <a:solidFill>
                  <a:schemeClr val="bg1"/>
                </a:solidFill>
                <a:effectLst/>
                <a:latin typeface="Century Gothic" charset="0"/>
                <a:ea typeface="Century Gothic" charset="0"/>
                <a:cs typeface="Century Gothic" charset="0"/>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2700" marR="819150">
              <a:lnSpc>
                <a:spcPts val="5200"/>
              </a:lnSpc>
            </a:pPr>
            <a:r>
              <a:rPr lang="en-US" sz="1800" b="1" dirty="0" err="1">
                <a:solidFill>
                  <a:srgbClr val="1E1860"/>
                </a:solidFill>
                <a:latin typeface="Century Gothic" charset="0"/>
                <a:ea typeface="Century Gothic" charset="0"/>
                <a:cs typeface="Century Gothic" charset="0"/>
              </a:rPr>
              <a:t>www.measureevaluation.org</a:t>
            </a:r>
            <a:endParaRPr lang="en-US" sz="1800" b="1" dirty="0">
              <a:solidFill>
                <a:srgbClr val="1E1860"/>
              </a:solidFill>
              <a:latin typeface="Century Gothic" charset="0"/>
              <a:ea typeface="Century Gothic" charset="0"/>
              <a:cs typeface="Century Gothic" charset="0"/>
            </a:endParaRPr>
          </a:p>
        </p:txBody>
      </p:sp>
      <p:sp>
        <p:nvSpPr>
          <p:cNvPr id="7" name="Rectangle 1"/>
          <p:cNvSpPr>
            <a:spLocks noChangeArrowheads="1"/>
          </p:cNvSpPr>
          <p:nvPr userDrawn="1"/>
        </p:nvSpPr>
        <p:spPr bwMode="auto">
          <a:xfrm>
            <a:off x="-762000" y="728269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5"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0066" y="6781800"/>
            <a:ext cx="726934" cy="701868"/>
          </a:xfrm>
          <a:prstGeom prst="rect">
            <a:avLst/>
          </a:prstGeom>
        </p:spPr>
      </p:pic>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58918" y="6667383"/>
            <a:ext cx="1181793" cy="1010433"/>
          </a:xfrm>
          <a:prstGeom prst="rect">
            <a:avLst/>
          </a:prstGeom>
        </p:spPr>
      </p:pic>
      <p:pic>
        <p:nvPicPr>
          <p:cNvPr id="13" name="Pictur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61734" y="6797265"/>
            <a:ext cx="1166299" cy="686403"/>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Slide">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3EFBC940-BD1A-4CAC-B0E3-8D55ECD5FB66}"/>
              </a:ext>
            </a:extLst>
          </p:cNvPr>
          <p:cNvSpPr>
            <a:spLocks noGrp="1"/>
          </p:cNvSpPr>
          <p:nvPr>
            <p:ph type="sldNum" sz="quarter" idx="10"/>
          </p:nvPr>
        </p:nvSpPr>
        <p:spPr/>
        <p:txBody>
          <a:bodyPr/>
          <a:lstStyle/>
          <a:p>
            <a:fld id="{13BB3363-7E30-409A-AAF8-60DC3BDFE4C1}" type="slidenum">
              <a:rPr lang="en-US" smtClean="0"/>
              <a:t>‹#›</a:t>
            </a:fld>
            <a:endParaRPr lang="en-US"/>
          </a:p>
        </p:txBody>
      </p:sp>
    </p:spTree>
    <p:extLst>
      <p:ext uri="{BB962C8B-B14F-4D97-AF65-F5344CB8AC3E}">
        <p14:creationId xmlns:p14="http://schemas.microsoft.com/office/powerpoint/2010/main" val="76914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1"/>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611769" y="366812"/>
            <a:ext cx="8674100" cy="1143000"/>
          </a:xfrm>
          <a:prstGeom prst="rect">
            <a:avLst/>
          </a:prstGeom>
        </p:spPr>
        <p:txBody>
          <a:bodyPr/>
          <a:lstStyle>
            <a:lvl1pPr>
              <a:defRPr sz="4800" b="1">
                <a:solidFill>
                  <a:srgbClr val="A29CC0"/>
                </a:solidFill>
                <a:latin typeface="Futura LT Pro Book" panose="020B0502020204020303" pitchFamily="34" charset="0"/>
              </a:defRPr>
            </a:lvl1pPr>
          </a:lstStyle>
          <a:p>
            <a:r>
              <a:rPr lang="en-US" dirty="0"/>
              <a:t>Headline goes here</a:t>
            </a:r>
            <a:br>
              <a:rPr lang="en-US" dirty="0"/>
            </a:br>
            <a:endParaRPr lang="en-US" dirty="0"/>
          </a:p>
        </p:txBody>
      </p:sp>
      <p:sp>
        <p:nvSpPr>
          <p:cNvPr id="23" name="Text Placeholder 22"/>
          <p:cNvSpPr>
            <a:spLocks noGrp="1"/>
          </p:cNvSpPr>
          <p:nvPr>
            <p:ph type="body" sz="quarter" idx="10"/>
          </p:nvPr>
        </p:nvSpPr>
        <p:spPr>
          <a:xfrm>
            <a:off x="685800" y="2702611"/>
            <a:ext cx="8305800" cy="2590800"/>
          </a:xfrm>
          <a:prstGeom prst="rect">
            <a:avLst/>
          </a:prstGeom>
        </p:spPr>
        <p:txBody>
          <a:bodyPr/>
          <a:lstStyle>
            <a:lvl1pPr>
              <a:defRPr sz="2800">
                <a:solidFill>
                  <a:schemeClr val="tx1"/>
                </a:solidFill>
                <a:latin typeface="Futura LT Pro Book" panose="020B0502020204020303" pitchFamily="34" charset="0"/>
              </a:defRPr>
            </a:lvl1pPr>
            <a:lvl2pPr>
              <a:defRPr sz="2400">
                <a:solidFill>
                  <a:schemeClr val="tx1"/>
                </a:solidFill>
                <a:latin typeface="Futura LT Pro Book" panose="020B0502020204020303" pitchFamily="34" charset="0"/>
              </a:defRPr>
            </a:lvl2pPr>
            <a:lvl3pPr>
              <a:defRPr sz="2000">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25" name="Text Placeholder 24"/>
          <p:cNvSpPr>
            <a:spLocks noGrp="1"/>
          </p:cNvSpPr>
          <p:nvPr>
            <p:ph type="body" sz="quarter" idx="11" hasCustomPrompt="1"/>
          </p:nvPr>
        </p:nvSpPr>
        <p:spPr>
          <a:xfrm>
            <a:off x="561845" y="1024237"/>
            <a:ext cx="6629400" cy="1066800"/>
          </a:xfrm>
          <a:prstGeom prst="rect">
            <a:avLst/>
          </a:prstGeom>
        </p:spPr>
        <p:txBody>
          <a:bodyPr/>
          <a:lstStyle>
            <a:lvl1pPr>
              <a:defRPr sz="4400">
                <a:solidFill>
                  <a:srgbClr val="1E1860"/>
                </a:solidFill>
                <a:latin typeface="Futura LT Pro Book" panose="020B0502020204020303" pitchFamily="34" charset="0"/>
              </a:defRPr>
            </a:lvl1pPr>
          </a:lstStyle>
          <a:p>
            <a:pPr lvl="0"/>
            <a:r>
              <a:rPr lang="en-US" dirty="0"/>
              <a:t>Subtitle goes here</a:t>
            </a:r>
          </a:p>
        </p:txBody>
      </p:sp>
      <p:sp>
        <p:nvSpPr>
          <p:cNvPr id="2" name="Slide Number Placeholder 1">
            <a:extLst>
              <a:ext uri="{FF2B5EF4-FFF2-40B4-BE49-F238E27FC236}">
                <a16:creationId xmlns="" xmlns:a16="http://schemas.microsoft.com/office/drawing/2014/main" id="{27341B20-612F-4DAD-B5DD-F2DDD2A36E53}"/>
              </a:ext>
            </a:extLst>
          </p:cNvPr>
          <p:cNvSpPr>
            <a:spLocks noGrp="1"/>
          </p:cNvSpPr>
          <p:nvPr>
            <p:ph type="sldNum" sz="quarter" idx="12"/>
          </p:nvPr>
        </p:nvSpPr>
        <p:spPr/>
        <p:txBody>
          <a:bodyPr/>
          <a:lstStyle/>
          <a:p>
            <a:fld id="{13BB3363-7E30-409A-AAF8-60DC3BDFE4C1}" type="slidenum">
              <a:rPr lang="en-US" smtClean="0"/>
              <a:t>‹#›</a:t>
            </a:fld>
            <a:endParaRPr lang="en-US"/>
          </a:p>
        </p:txBody>
      </p:sp>
    </p:spTree>
    <p:extLst>
      <p:ext uri="{BB962C8B-B14F-4D97-AF65-F5344CB8AC3E}">
        <p14:creationId xmlns:p14="http://schemas.microsoft.com/office/powerpoint/2010/main" val="37429526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2192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2" name="Slide Number Placeholder 1">
            <a:extLst>
              <a:ext uri="{FF2B5EF4-FFF2-40B4-BE49-F238E27FC236}">
                <a16:creationId xmlns="" xmlns:a16="http://schemas.microsoft.com/office/drawing/2014/main" id="{F72F5BD5-520A-4517-B5A3-AA4E51FB554E}"/>
              </a:ext>
            </a:extLst>
          </p:cNvPr>
          <p:cNvSpPr>
            <a:spLocks noGrp="1"/>
          </p:cNvSpPr>
          <p:nvPr>
            <p:ph type="sldNum" sz="quarter" idx="4"/>
          </p:nvPr>
        </p:nvSpPr>
        <p:spPr>
          <a:xfrm>
            <a:off x="7696200" y="7239000"/>
            <a:ext cx="2262187" cy="414338"/>
          </a:xfrm>
          <a:prstGeom prst="rect">
            <a:avLst/>
          </a:prstGeom>
        </p:spPr>
        <p:txBody>
          <a:bodyPr vert="horz" lIns="91440" tIns="45720" rIns="91440" bIns="45720" rtlCol="0" anchor="ctr"/>
          <a:lstStyle>
            <a:lvl1pPr algn="r">
              <a:defRPr sz="1200">
                <a:solidFill>
                  <a:schemeClr val="tx1">
                    <a:tint val="75000"/>
                  </a:schemeClr>
                </a:solidFill>
              </a:defRPr>
            </a:lvl1pPr>
          </a:lstStyle>
          <a:p>
            <a:fld id="{13BB3363-7E30-409A-AAF8-60DC3BDFE4C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 id="2147483668" r:id="rId4"/>
    <p:sldLayoutId id="2147483669" r:id="rId5"/>
    <p:sldLayoutId id="2147483670" r:id="rId6"/>
    <p:sldLayoutId id="2147483665" r:id="rId7"/>
    <p:sldLayoutId id="2147483683" r:id="rId8"/>
    <p:sldLayoutId id="2147483684" r:id="rId9"/>
  </p:sldLayoutIdLst>
  <p:hf hdr="0" ftr="0" dt="0"/>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chart" Target="../charts/char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chart" Target="../charts/char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chart" Target="../charts/char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chart" Target="../charts/char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6.jpe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chart" Target="../charts/char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1.jpg"/><Relationship Id="rId3" Type="http://schemas.openxmlformats.org/officeDocument/2006/relationships/image" Target="../media/image4.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 Id="rId3" Type="http://schemas.openxmlformats.org/officeDocument/2006/relationships/image" Target="../media/image24.sv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4.jpeg"/></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sv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5.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 Id="rId3"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7"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8"/>
          <p:cNvSpPr txBox="1"/>
          <p:nvPr/>
        </p:nvSpPr>
        <p:spPr>
          <a:xfrm>
            <a:off x="609600" y="228600"/>
            <a:ext cx="7788275" cy="3334246"/>
          </a:xfrm>
          <a:prstGeom prst="rect">
            <a:avLst/>
          </a:prstGeom>
        </p:spPr>
        <p:txBody>
          <a:bodyPr vert="horz" wrap="square" lIns="0" tIns="0" rIns="0" bIns="0" rtlCol="0">
            <a:spAutoFit/>
          </a:bodyPr>
          <a:lstStyle/>
          <a:p>
            <a:pPr marL="12700">
              <a:lnSpc>
                <a:spcPts val="6495"/>
              </a:lnSpc>
            </a:pPr>
            <a:r>
              <a:rPr lang="en-US" sz="5700" b="1" spc="-265" dirty="0">
                <a:solidFill>
                  <a:srgbClr val="A29CC0"/>
                </a:solidFill>
                <a:latin typeface="Century Gothic" charset="0"/>
                <a:ea typeface="Century Gothic" charset="0"/>
                <a:cs typeface="Century Gothic" charset="0"/>
              </a:rPr>
              <a:t>Module 5</a:t>
            </a:r>
          </a:p>
          <a:p>
            <a:pPr marL="12700">
              <a:lnSpc>
                <a:spcPts val="6495"/>
              </a:lnSpc>
            </a:pPr>
            <a:r>
              <a:rPr lang="en-US" sz="5700" b="1" spc="-265" dirty="0">
                <a:solidFill>
                  <a:srgbClr val="1E1860"/>
                </a:solidFill>
                <a:latin typeface="Century Gothic" charset="0"/>
                <a:ea typeface="Century Gothic" charset="0"/>
                <a:cs typeface="Century Gothic" charset="0"/>
              </a:rPr>
              <a:t>Data use</a:t>
            </a:r>
          </a:p>
          <a:p>
            <a:pPr marL="12700">
              <a:lnSpc>
                <a:spcPts val="6495"/>
              </a:lnSpc>
            </a:pPr>
            <a:endParaRPr lang="en-US" sz="5700" dirty="0">
              <a:solidFill>
                <a:schemeClr val="bg1"/>
              </a:solidFill>
              <a:latin typeface="Futura Lt BT" panose="020B0402020204020303" pitchFamily="34" charset="0"/>
              <a:cs typeface="Gill Sans MT"/>
            </a:endParaRPr>
          </a:p>
          <a:p>
            <a:pPr marL="12700">
              <a:lnSpc>
                <a:spcPts val="6495"/>
              </a:lnSpc>
            </a:pPr>
            <a:endParaRPr lang="en-US" sz="5700" dirty="0">
              <a:solidFill>
                <a:srgbClr val="1E185F"/>
              </a:solidFill>
              <a:latin typeface="Futura Lt BT" panose="020B0402020204020303" pitchFamily="34" charset="0"/>
              <a:cs typeface="Gill Sans MT"/>
            </a:endParaRPr>
          </a:p>
        </p:txBody>
      </p:sp>
      <p:sp>
        <p:nvSpPr>
          <p:cNvPr id="4" name="Rectangle 3">
            <a:extLst>
              <a:ext uri="{FF2B5EF4-FFF2-40B4-BE49-F238E27FC236}">
                <a16:creationId xmlns="" xmlns:a16="http://schemas.microsoft.com/office/drawing/2014/main" id="{2C5E3489-17EA-40AE-9E19-905BAFEB3103}"/>
              </a:ext>
            </a:extLst>
          </p:cNvPr>
          <p:cNvSpPr/>
          <p:nvPr/>
        </p:nvSpPr>
        <p:spPr>
          <a:xfrm>
            <a:off x="3657600" y="5257800"/>
            <a:ext cx="6400800" cy="1549142"/>
          </a:xfrm>
          <a:prstGeom prst="rect">
            <a:avLst/>
          </a:prstGeom>
        </p:spPr>
        <p:txBody>
          <a:bodyPr wrap="square">
            <a:spAutoFit/>
          </a:bodyPr>
          <a:lstStyle/>
          <a:p>
            <a:pPr marL="12700">
              <a:lnSpc>
                <a:spcPts val="2250"/>
              </a:lnSpc>
            </a:pPr>
            <a:r>
              <a:rPr lang="en-US" b="1" dirty="0">
                <a:solidFill>
                  <a:srgbClr val="1E1860"/>
                </a:solidFill>
                <a:latin typeface="Century Gothic" charset="0"/>
                <a:ea typeface="Century Gothic" charset="0"/>
                <a:cs typeface="Century Gothic" charset="0"/>
              </a:rPr>
              <a:t>Orphans and Vulnerable Children </a:t>
            </a:r>
          </a:p>
          <a:p>
            <a:pPr marL="12700">
              <a:lnSpc>
                <a:spcPts val="2250"/>
              </a:lnSpc>
            </a:pPr>
            <a:r>
              <a:rPr lang="en-US" b="1" dirty="0">
                <a:solidFill>
                  <a:srgbClr val="1E1860"/>
                </a:solidFill>
                <a:latin typeface="Century Gothic" charset="0"/>
                <a:ea typeface="Century Gothic" charset="0"/>
                <a:cs typeface="Century Gothic" charset="0"/>
              </a:rPr>
              <a:t>Monitoring, Evaluation and Reporting (MER) Indicators</a:t>
            </a:r>
          </a:p>
          <a:p>
            <a:pPr marL="12700">
              <a:lnSpc>
                <a:spcPts val="2250"/>
              </a:lnSpc>
            </a:pPr>
            <a:r>
              <a:rPr lang="en-US" dirty="0">
                <a:solidFill>
                  <a:srgbClr val="1E1860"/>
                </a:solidFill>
                <a:latin typeface="Century Gothic" charset="0"/>
                <a:ea typeface="Century Gothic" charset="0"/>
                <a:cs typeface="Century Gothic" charset="0"/>
              </a:rPr>
              <a:t>Implementing Partner Training</a:t>
            </a:r>
          </a:p>
          <a:p>
            <a:pPr marL="12700">
              <a:lnSpc>
                <a:spcPts val="2250"/>
              </a:lnSpc>
            </a:pPr>
            <a:r>
              <a:rPr lang="en-US" dirty="0" smtClean="0">
                <a:solidFill>
                  <a:srgbClr val="1E1860"/>
                </a:solidFill>
                <a:latin typeface="Century Gothic" charset="0"/>
                <a:ea typeface="Century Gothic" charset="0"/>
                <a:cs typeface="Century Gothic" charset="0"/>
              </a:rPr>
              <a:t>December </a:t>
            </a:r>
            <a:r>
              <a:rPr lang="en-US" dirty="0">
                <a:solidFill>
                  <a:srgbClr val="1E1860"/>
                </a:solidFill>
                <a:latin typeface="Century Gothic" charset="0"/>
                <a:ea typeface="Century Gothic" charset="0"/>
                <a:cs typeface="Century Gothic" charset="0"/>
              </a:rPr>
              <a:t>2018</a:t>
            </a:r>
          </a:p>
          <a:p>
            <a:pPr>
              <a:lnSpc>
                <a:spcPct val="100000"/>
              </a:lnSpc>
              <a:spcBef>
                <a:spcPts val="45"/>
              </a:spcBef>
            </a:pPr>
            <a:endParaRPr lang="en-US" dirty="0">
              <a:solidFill>
                <a:srgbClr val="1E1860"/>
              </a:solidFill>
              <a:latin typeface="Century Gothic" charset="0"/>
              <a:ea typeface="Century Gothic" charset="0"/>
              <a:cs typeface="Century Gothic" charset="0"/>
            </a:endParaRPr>
          </a:p>
        </p:txBody>
      </p:sp>
    </p:spTree>
    <p:extLst>
      <p:ext uri="{BB962C8B-B14F-4D97-AF65-F5344CB8AC3E}">
        <p14:creationId xmlns:p14="http://schemas.microsoft.com/office/powerpoint/2010/main" val="115299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13327D1-E333-4D73-9728-45E4DD3D73B0}"/>
              </a:ext>
            </a:extLst>
          </p:cNvPr>
          <p:cNvSpPr>
            <a:spLocks noGrp="1"/>
          </p:cNvSpPr>
          <p:nvPr>
            <p:ph type="title"/>
          </p:nvPr>
        </p:nvSpPr>
        <p:spPr>
          <a:xfrm>
            <a:off x="561844" y="366812"/>
            <a:ext cx="9496555" cy="1614388"/>
          </a:xfrm>
        </p:spPr>
        <p:txBody>
          <a:bodyPr/>
          <a:lstStyle/>
          <a:p>
            <a:r>
              <a:rPr lang="en-US" dirty="0"/>
              <a:t>OVC_SERV</a:t>
            </a:r>
          </a:p>
        </p:txBody>
      </p:sp>
      <p:sp>
        <p:nvSpPr>
          <p:cNvPr id="7" name="Rectangle 6">
            <a:extLst>
              <a:ext uri="{FF2B5EF4-FFF2-40B4-BE49-F238E27FC236}">
                <a16:creationId xmlns="" xmlns:a16="http://schemas.microsoft.com/office/drawing/2014/main" id="{1770C0FE-41E0-4E1B-8441-66E9227CA943}"/>
              </a:ext>
            </a:extLst>
          </p:cNvPr>
          <p:cNvSpPr/>
          <p:nvPr/>
        </p:nvSpPr>
        <p:spPr>
          <a:xfrm>
            <a:off x="457200" y="7239000"/>
            <a:ext cx="8178842" cy="400110"/>
          </a:xfrm>
          <a:prstGeom prst="rect">
            <a:avLst/>
          </a:prstGeom>
        </p:spPr>
        <p:txBody>
          <a:bodyPr wrap="none">
            <a:spAutoFit/>
          </a:bodyPr>
          <a:lstStyle/>
          <a:p>
            <a:r>
              <a:rPr lang="en-US" sz="2000" dirty="0">
                <a:solidFill>
                  <a:srgbClr val="1E1860"/>
                </a:solidFill>
                <a:latin typeface="Century Gothic" charset="0"/>
              </a:rPr>
              <a:t>Ethiopia, Mozambique, Nigeria, South Africa, Tanzania, FY18 Q2 </a:t>
            </a:r>
            <a:endParaRPr lang="en-US" sz="2000" b="1" dirty="0">
              <a:solidFill>
                <a:srgbClr val="D66869"/>
              </a:solidFill>
              <a:latin typeface="Century Gothic" panose="020B0502020202020204" pitchFamily="34" charset="0"/>
            </a:endParaRPr>
          </a:p>
        </p:txBody>
      </p:sp>
      <p:sp>
        <p:nvSpPr>
          <p:cNvPr id="9" name="Rectangle 8">
            <a:extLst>
              <a:ext uri="{FF2B5EF4-FFF2-40B4-BE49-F238E27FC236}">
                <a16:creationId xmlns="" xmlns:a16="http://schemas.microsoft.com/office/drawing/2014/main" id="{8764D2B3-FC51-40FB-B71C-91AB8BC2BD20}"/>
              </a:ext>
            </a:extLst>
          </p:cNvPr>
          <p:cNvSpPr/>
          <p:nvPr/>
        </p:nvSpPr>
        <p:spPr>
          <a:xfrm>
            <a:off x="28353" y="1917023"/>
            <a:ext cx="4267200" cy="4154984"/>
          </a:xfrm>
          <a:prstGeom prst="rect">
            <a:avLst/>
          </a:prstGeom>
        </p:spPr>
        <p:txBody>
          <a:bodyPr wrap="square">
            <a:spAutoFit/>
          </a:bodyPr>
          <a:lstStyle/>
          <a:p>
            <a:pPr algn="ctr"/>
            <a:r>
              <a:rPr lang="en-US" sz="2400" b="1" dirty="0">
                <a:solidFill>
                  <a:srgbClr val="008C84"/>
                </a:solidFill>
                <a:latin typeface="Century Gothic" panose="020B0502020202020204" pitchFamily="34" charset="0"/>
              </a:rPr>
              <a:t>Active </a:t>
            </a:r>
          </a:p>
          <a:p>
            <a:pPr algn="ctr"/>
            <a:r>
              <a:rPr lang="en-US" sz="2400" b="1" dirty="0">
                <a:solidFill>
                  <a:srgbClr val="EC8C50"/>
                </a:solidFill>
                <a:latin typeface="Century Gothic" panose="020B0502020202020204" pitchFamily="34" charset="0"/>
              </a:rPr>
              <a:t>+ </a:t>
            </a:r>
          </a:p>
          <a:p>
            <a:pPr algn="ctr"/>
            <a:r>
              <a:rPr lang="en-US" sz="2400" b="1" dirty="0">
                <a:solidFill>
                  <a:srgbClr val="EC8C50"/>
                </a:solidFill>
                <a:latin typeface="Century Gothic" panose="020B0502020202020204" pitchFamily="34" charset="0"/>
              </a:rPr>
              <a:t>Graduated</a:t>
            </a:r>
            <a:endParaRPr lang="en-US" sz="2400" b="1" dirty="0">
              <a:solidFill>
                <a:srgbClr val="008C84"/>
              </a:solidFill>
              <a:latin typeface="Century Gothic" panose="020B0502020202020204" pitchFamily="34" charset="0"/>
            </a:endParaRPr>
          </a:p>
          <a:p>
            <a:pPr algn="ctr"/>
            <a:r>
              <a:rPr lang="en-US" sz="2400" b="1" dirty="0">
                <a:solidFill>
                  <a:srgbClr val="BDCF6B"/>
                </a:solidFill>
                <a:latin typeface="Century Gothic" panose="020B0502020202020204" pitchFamily="34" charset="0"/>
              </a:rPr>
              <a:t>+</a:t>
            </a:r>
          </a:p>
          <a:p>
            <a:pPr algn="ctr"/>
            <a:r>
              <a:rPr lang="en-US" sz="2400" b="1" dirty="0">
                <a:solidFill>
                  <a:srgbClr val="BDCF6B"/>
                </a:solidFill>
                <a:latin typeface="Century Gothic" panose="020B0502020202020204" pitchFamily="34" charset="0"/>
              </a:rPr>
              <a:t>Exited </a:t>
            </a:r>
          </a:p>
          <a:p>
            <a:pPr algn="ctr"/>
            <a:r>
              <a:rPr lang="en-US" sz="2400" b="1" dirty="0">
                <a:solidFill>
                  <a:srgbClr val="BDCF6B"/>
                </a:solidFill>
                <a:latin typeface="Century Gothic" panose="020B0502020202020204" pitchFamily="34" charset="0"/>
              </a:rPr>
              <a:t>without graduation</a:t>
            </a:r>
            <a:r>
              <a:rPr lang="en-US" sz="2400" b="1" dirty="0">
                <a:solidFill>
                  <a:srgbClr val="008C84"/>
                </a:solidFill>
                <a:latin typeface="Century Gothic" panose="020B0502020202020204" pitchFamily="34" charset="0"/>
              </a:rPr>
              <a:t> </a:t>
            </a:r>
          </a:p>
          <a:p>
            <a:pPr algn="ctr"/>
            <a:r>
              <a:rPr lang="en-US" sz="2400" b="1" dirty="0">
                <a:solidFill>
                  <a:srgbClr val="AA2573"/>
                </a:solidFill>
                <a:latin typeface="Century Gothic" panose="020B0502020202020204" pitchFamily="34" charset="0"/>
              </a:rPr>
              <a:t>+ </a:t>
            </a:r>
          </a:p>
          <a:p>
            <a:pPr algn="ctr"/>
            <a:r>
              <a:rPr lang="en-US" sz="2400" b="1" dirty="0">
                <a:solidFill>
                  <a:srgbClr val="AA2573"/>
                </a:solidFill>
                <a:latin typeface="Century Gothic" panose="020B0502020202020204" pitchFamily="34" charset="0"/>
              </a:rPr>
              <a:t>Transferred</a:t>
            </a:r>
          </a:p>
          <a:p>
            <a:pPr algn="ctr"/>
            <a:endParaRPr lang="en-US" sz="2400" b="1" dirty="0">
              <a:latin typeface="Century Gothic" panose="020B0502020202020204" pitchFamily="34" charset="0"/>
            </a:endParaRPr>
          </a:p>
          <a:p>
            <a:pPr algn="ctr"/>
            <a:r>
              <a:rPr lang="en-US" sz="2400" b="1" dirty="0">
                <a:latin typeface="Century Gothic" panose="020B0502020202020204" pitchFamily="34" charset="0"/>
              </a:rPr>
              <a:t>Total </a:t>
            </a:r>
          </a:p>
          <a:p>
            <a:pPr algn="ctr"/>
            <a:endParaRPr lang="en-US" sz="2400" b="1" dirty="0">
              <a:solidFill>
                <a:srgbClr val="D66869"/>
              </a:solidFill>
              <a:latin typeface="Century Gothic" panose="020B0502020202020204" pitchFamily="34" charset="0"/>
            </a:endParaRPr>
          </a:p>
        </p:txBody>
      </p:sp>
      <p:graphicFrame>
        <p:nvGraphicFramePr>
          <p:cNvPr id="6" name="Chart 5"/>
          <p:cNvGraphicFramePr/>
          <p:nvPr>
            <p:extLst>
              <p:ext uri="{D42A27DB-BD31-4B8C-83A1-F6EECF244321}">
                <p14:modId xmlns:p14="http://schemas.microsoft.com/office/powerpoint/2010/main" val="1093375384"/>
              </p:ext>
            </p:extLst>
          </p:nvPr>
        </p:nvGraphicFramePr>
        <p:xfrm>
          <a:off x="2590800" y="1600200"/>
          <a:ext cx="7772400" cy="5204707"/>
        </p:xfrm>
        <a:graphic>
          <a:graphicData uri="http://schemas.openxmlformats.org/drawingml/2006/chart">
            <c:chart xmlns:c="http://schemas.openxmlformats.org/drawingml/2006/chart" xmlns:r="http://schemas.openxmlformats.org/officeDocument/2006/relationships" r:id="rId3"/>
          </a:graphicData>
        </a:graphic>
      </p:graphicFrame>
      <p:cxnSp>
        <p:nvCxnSpPr>
          <p:cNvPr id="14" name="Straight Connector 13">
            <a:extLst>
              <a:ext uri="{FF2B5EF4-FFF2-40B4-BE49-F238E27FC236}">
                <a16:creationId xmlns="" xmlns:a16="http://schemas.microsoft.com/office/drawing/2014/main" id="{D18A9576-6CD6-4A06-9C12-928479DD7850}"/>
              </a:ext>
            </a:extLst>
          </p:cNvPr>
          <p:cNvCxnSpPr>
            <a:cxnSpLocks/>
          </p:cNvCxnSpPr>
          <p:nvPr/>
        </p:nvCxnSpPr>
        <p:spPr>
          <a:xfrm>
            <a:off x="685800" y="5105400"/>
            <a:ext cx="2834390" cy="0"/>
          </a:xfrm>
          <a:prstGeom prst="line">
            <a:avLst/>
          </a:prstGeom>
          <a:ln w="412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 xmlns:a16="http://schemas.microsoft.com/office/drawing/2014/main" id="{01C7D57D-18B1-464D-96B4-039BB962C5F6}"/>
              </a:ext>
            </a:extLst>
          </p:cNvPr>
          <p:cNvSpPr>
            <a:spLocks noGrp="1"/>
          </p:cNvSpPr>
          <p:nvPr>
            <p:ph type="sldNum" sz="quarter" idx="12"/>
          </p:nvPr>
        </p:nvSpPr>
        <p:spPr/>
        <p:txBody>
          <a:bodyPr/>
          <a:lstStyle/>
          <a:p>
            <a:fld id="{13BB3363-7E30-409A-AAF8-60DC3BDFE4C1}" type="slidenum">
              <a:rPr lang="en-US" smtClean="0"/>
              <a:t>10</a:t>
            </a:fld>
            <a:endParaRPr lang="en-US"/>
          </a:p>
        </p:txBody>
      </p:sp>
    </p:spTree>
    <p:extLst>
      <p:ext uri="{BB962C8B-B14F-4D97-AF65-F5344CB8AC3E}">
        <p14:creationId xmlns:p14="http://schemas.microsoft.com/office/powerpoint/2010/main" val="35906870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13327D1-E333-4D73-9728-45E4DD3D73B0}"/>
              </a:ext>
            </a:extLst>
          </p:cNvPr>
          <p:cNvSpPr>
            <a:spLocks noGrp="1"/>
          </p:cNvSpPr>
          <p:nvPr>
            <p:ph type="title"/>
          </p:nvPr>
        </p:nvSpPr>
        <p:spPr>
          <a:xfrm>
            <a:off x="561844" y="366812"/>
            <a:ext cx="9496555" cy="1614388"/>
          </a:xfrm>
        </p:spPr>
        <p:txBody>
          <a:bodyPr/>
          <a:lstStyle/>
          <a:p>
            <a:r>
              <a:rPr lang="en-US" dirty="0"/>
              <a:t>OVC_SERV</a:t>
            </a:r>
          </a:p>
        </p:txBody>
      </p:sp>
      <p:sp>
        <p:nvSpPr>
          <p:cNvPr id="4" name="Text Placeholder 3">
            <a:extLst>
              <a:ext uri="{FF2B5EF4-FFF2-40B4-BE49-F238E27FC236}">
                <a16:creationId xmlns="" xmlns:a16="http://schemas.microsoft.com/office/drawing/2014/main" id="{7EF773E3-06BB-44FF-9C16-0103CAAA26C4}"/>
              </a:ext>
            </a:extLst>
          </p:cNvPr>
          <p:cNvSpPr>
            <a:spLocks noGrp="1"/>
          </p:cNvSpPr>
          <p:nvPr>
            <p:ph type="body" sz="quarter" idx="11"/>
          </p:nvPr>
        </p:nvSpPr>
        <p:spPr>
          <a:xfrm>
            <a:off x="561844" y="1091205"/>
            <a:ext cx="9420356" cy="837214"/>
          </a:xfrm>
        </p:spPr>
        <p:txBody>
          <a:bodyPr/>
          <a:lstStyle/>
          <a:p>
            <a:pPr fontAlgn="t"/>
            <a:r>
              <a:rPr lang="en-US" dirty="0"/>
              <a:t>Proportion of beneficiaries exited</a:t>
            </a:r>
          </a:p>
          <a:p>
            <a:pPr fontAlgn="t"/>
            <a:r>
              <a:rPr lang="en-US" dirty="0"/>
              <a:t>by country</a:t>
            </a:r>
          </a:p>
          <a:p>
            <a:endParaRPr lang="en-US" dirty="0"/>
          </a:p>
        </p:txBody>
      </p:sp>
      <p:grpSp>
        <p:nvGrpSpPr>
          <p:cNvPr id="12" name="Group 11">
            <a:extLst>
              <a:ext uri="{FF2B5EF4-FFF2-40B4-BE49-F238E27FC236}">
                <a16:creationId xmlns="" xmlns:a16="http://schemas.microsoft.com/office/drawing/2014/main" id="{4010A7BB-613D-4A26-BDB5-F1D66ACF0844}"/>
              </a:ext>
            </a:extLst>
          </p:cNvPr>
          <p:cNvGrpSpPr/>
          <p:nvPr/>
        </p:nvGrpSpPr>
        <p:grpSpPr>
          <a:xfrm>
            <a:off x="465501" y="3581400"/>
            <a:ext cx="3506089" cy="1846659"/>
            <a:chOff x="709091" y="1981200"/>
            <a:chExt cx="3506089" cy="2237632"/>
          </a:xfrm>
        </p:grpSpPr>
        <p:sp>
          <p:nvSpPr>
            <p:cNvPr id="9" name="Rectangle 8">
              <a:extLst>
                <a:ext uri="{FF2B5EF4-FFF2-40B4-BE49-F238E27FC236}">
                  <a16:creationId xmlns="" xmlns:a16="http://schemas.microsoft.com/office/drawing/2014/main" id="{8764D2B3-FC51-40FB-B71C-91AB8BC2BD20}"/>
                </a:ext>
              </a:extLst>
            </p:cNvPr>
            <p:cNvSpPr/>
            <p:nvPr/>
          </p:nvSpPr>
          <p:spPr>
            <a:xfrm>
              <a:off x="709091" y="1981200"/>
              <a:ext cx="3506089" cy="2237632"/>
            </a:xfrm>
            <a:prstGeom prst="rect">
              <a:avLst/>
            </a:prstGeom>
          </p:spPr>
          <p:txBody>
            <a:bodyPr wrap="none">
              <a:spAutoFit/>
            </a:bodyPr>
            <a:lstStyle/>
            <a:p>
              <a:pPr algn="ctr"/>
              <a:r>
                <a:rPr lang="en-US" sz="2400" b="1" dirty="0">
                  <a:solidFill>
                    <a:srgbClr val="008C84"/>
                  </a:solidFill>
                  <a:latin typeface="Century Gothic" panose="020B0502020202020204" pitchFamily="34" charset="0"/>
                </a:rPr>
                <a:t>Exited</a:t>
              </a:r>
            </a:p>
            <a:p>
              <a:pPr algn="ctr"/>
              <a:endParaRPr lang="en-US" sz="2400" b="1" dirty="0">
                <a:solidFill>
                  <a:srgbClr val="008C84"/>
                </a:solidFill>
                <a:latin typeface="Century Gothic" panose="020B0502020202020204" pitchFamily="34" charset="0"/>
              </a:endParaRPr>
            </a:p>
            <a:p>
              <a:pPr algn="ctr"/>
              <a:r>
                <a:rPr lang="en-US" sz="2400" b="1" dirty="0">
                  <a:solidFill>
                    <a:srgbClr val="008C84"/>
                  </a:solidFill>
                  <a:latin typeface="Century Gothic" panose="020B0502020202020204" pitchFamily="34" charset="0"/>
                </a:rPr>
                <a:t>Active + Graduated + </a:t>
              </a:r>
            </a:p>
            <a:p>
              <a:pPr algn="ctr"/>
              <a:r>
                <a:rPr lang="en-US" sz="2400" b="1" dirty="0">
                  <a:solidFill>
                    <a:srgbClr val="008C84"/>
                  </a:solidFill>
                  <a:latin typeface="Century Gothic" panose="020B0502020202020204" pitchFamily="34" charset="0"/>
                </a:rPr>
                <a:t>Exited + Transferred </a:t>
              </a:r>
            </a:p>
            <a:p>
              <a:pPr algn="ctr"/>
              <a:endParaRPr lang="en-US" b="1" dirty="0">
                <a:solidFill>
                  <a:srgbClr val="D66869"/>
                </a:solidFill>
                <a:latin typeface="Century Gothic" panose="020B0502020202020204" pitchFamily="34" charset="0"/>
              </a:endParaRPr>
            </a:p>
          </p:txBody>
        </p:sp>
        <p:cxnSp>
          <p:nvCxnSpPr>
            <p:cNvPr id="10" name="Straight Connector 9">
              <a:extLst>
                <a:ext uri="{FF2B5EF4-FFF2-40B4-BE49-F238E27FC236}">
                  <a16:creationId xmlns="" xmlns:a16="http://schemas.microsoft.com/office/drawing/2014/main" id="{D18A9576-6CD6-4A06-9C12-928479DD7850}"/>
                </a:ext>
              </a:extLst>
            </p:cNvPr>
            <p:cNvCxnSpPr>
              <a:cxnSpLocks/>
            </p:cNvCxnSpPr>
            <p:nvPr/>
          </p:nvCxnSpPr>
          <p:spPr>
            <a:xfrm>
              <a:off x="929390" y="2719864"/>
              <a:ext cx="2834390" cy="0"/>
            </a:xfrm>
            <a:prstGeom prst="line">
              <a:avLst/>
            </a:prstGeom>
            <a:ln w="41275">
              <a:solidFill>
                <a:srgbClr val="008C84"/>
              </a:solidFill>
            </a:ln>
          </p:spPr>
          <p:style>
            <a:lnRef idx="1">
              <a:schemeClr val="accent1"/>
            </a:lnRef>
            <a:fillRef idx="0">
              <a:schemeClr val="accent1"/>
            </a:fillRef>
            <a:effectRef idx="0">
              <a:schemeClr val="accent1"/>
            </a:effectRef>
            <a:fontRef idx="minor">
              <a:schemeClr val="tx1"/>
            </a:fontRef>
          </p:style>
        </p:cxnSp>
      </p:grpSp>
      <p:graphicFrame>
        <p:nvGraphicFramePr>
          <p:cNvPr id="13" name="Chart 12"/>
          <p:cNvGraphicFramePr/>
          <p:nvPr>
            <p:extLst>
              <p:ext uri="{D42A27DB-BD31-4B8C-83A1-F6EECF244321}">
                <p14:modId xmlns:p14="http://schemas.microsoft.com/office/powerpoint/2010/main" val="1852130349"/>
              </p:ext>
            </p:extLst>
          </p:nvPr>
        </p:nvGraphicFramePr>
        <p:xfrm>
          <a:off x="3751291" y="2360219"/>
          <a:ext cx="5837208" cy="4470400"/>
        </p:xfrm>
        <a:graphic>
          <a:graphicData uri="http://schemas.openxmlformats.org/drawingml/2006/chart">
            <c:chart xmlns:c="http://schemas.openxmlformats.org/drawingml/2006/chart" xmlns:r="http://schemas.openxmlformats.org/officeDocument/2006/relationships" r:id="rId3"/>
          </a:graphicData>
        </a:graphic>
      </p:graphicFrame>
      <p:sp>
        <p:nvSpPr>
          <p:cNvPr id="14" name="Rectangle 13">
            <a:extLst>
              <a:ext uri="{FF2B5EF4-FFF2-40B4-BE49-F238E27FC236}">
                <a16:creationId xmlns="" xmlns:a16="http://schemas.microsoft.com/office/drawing/2014/main" id="{1770C0FE-41E0-4E1B-8441-66E9227CA943}"/>
              </a:ext>
            </a:extLst>
          </p:cNvPr>
          <p:cNvSpPr/>
          <p:nvPr/>
        </p:nvSpPr>
        <p:spPr>
          <a:xfrm>
            <a:off x="457200" y="7239000"/>
            <a:ext cx="8464177" cy="400110"/>
          </a:xfrm>
          <a:prstGeom prst="rect">
            <a:avLst/>
          </a:prstGeom>
        </p:spPr>
        <p:txBody>
          <a:bodyPr wrap="none">
            <a:spAutoFit/>
          </a:bodyPr>
          <a:lstStyle/>
          <a:p>
            <a:r>
              <a:rPr lang="en-US" sz="2000" dirty="0">
                <a:solidFill>
                  <a:srgbClr val="1E1860"/>
                </a:solidFill>
                <a:latin typeface="Century Gothic" charset="0"/>
              </a:rPr>
              <a:t>Ethiopia, Mozambique, Nigeria, South Africa, Tanzania, FY 2018, Q2 </a:t>
            </a:r>
            <a:endParaRPr lang="en-US" sz="2000" b="1" dirty="0">
              <a:solidFill>
                <a:srgbClr val="D66869"/>
              </a:solidFill>
              <a:latin typeface="Century Gothic" panose="020B0502020202020204" pitchFamily="34" charset="0"/>
            </a:endParaRPr>
          </a:p>
        </p:txBody>
      </p:sp>
      <p:sp>
        <p:nvSpPr>
          <p:cNvPr id="3" name="Slide Number Placeholder 2">
            <a:extLst>
              <a:ext uri="{FF2B5EF4-FFF2-40B4-BE49-F238E27FC236}">
                <a16:creationId xmlns="" xmlns:a16="http://schemas.microsoft.com/office/drawing/2014/main" id="{2C09CBA1-1C13-4827-83CC-F3D55F997E5D}"/>
              </a:ext>
            </a:extLst>
          </p:cNvPr>
          <p:cNvSpPr>
            <a:spLocks noGrp="1"/>
          </p:cNvSpPr>
          <p:nvPr>
            <p:ph type="sldNum" sz="quarter" idx="12"/>
          </p:nvPr>
        </p:nvSpPr>
        <p:spPr/>
        <p:txBody>
          <a:bodyPr/>
          <a:lstStyle/>
          <a:p>
            <a:fld id="{13BB3363-7E30-409A-AAF8-60DC3BDFE4C1}" type="slidenum">
              <a:rPr lang="en-US" smtClean="0"/>
              <a:t>11</a:t>
            </a:fld>
            <a:endParaRPr lang="en-US" dirty="0"/>
          </a:p>
        </p:txBody>
      </p:sp>
    </p:spTree>
    <p:extLst>
      <p:ext uri="{BB962C8B-B14F-4D97-AF65-F5344CB8AC3E}">
        <p14:creationId xmlns:p14="http://schemas.microsoft.com/office/powerpoint/2010/main" val="30933983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13327D1-E333-4D73-9728-45E4DD3D73B0}"/>
              </a:ext>
            </a:extLst>
          </p:cNvPr>
          <p:cNvSpPr>
            <a:spLocks noGrp="1"/>
          </p:cNvSpPr>
          <p:nvPr>
            <p:ph type="title"/>
          </p:nvPr>
        </p:nvSpPr>
        <p:spPr>
          <a:xfrm>
            <a:off x="561844" y="366812"/>
            <a:ext cx="9496555" cy="1614388"/>
          </a:xfrm>
        </p:spPr>
        <p:txBody>
          <a:bodyPr/>
          <a:lstStyle/>
          <a:p>
            <a:r>
              <a:rPr lang="en-US" dirty="0"/>
              <a:t>OVC_SERV</a:t>
            </a:r>
          </a:p>
        </p:txBody>
      </p:sp>
      <p:sp>
        <p:nvSpPr>
          <p:cNvPr id="4" name="Text Placeholder 3">
            <a:extLst>
              <a:ext uri="{FF2B5EF4-FFF2-40B4-BE49-F238E27FC236}">
                <a16:creationId xmlns="" xmlns:a16="http://schemas.microsoft.com/office/drawing/2014/main" id="{7EF773E3-06BB-44FF-9C16-0103CAAA26C4}"/>
              </a:ext>
            </a:extLst>
          </p:cNvPr>
          <p:cNvSpPr>
            <a:spLocks noGrp="1"/>
          </p:cNvSpPr>
          <p:nvPr>
            <p:ph type="body" sz="quarter" idx="11"/>
          </p:nvPr>
        </p:nvSpPr>
        <p:spPr>
          <a:xfrm>
            <a:off x="561844" y="1091205"/>
            <a:ext cx="9420356" cy="837214"/>
          </a:xfrm>
        </p:spPr>
        <p:txBody>
          <a:bodyPr/>
          <a:lstStyle/>
          <a:p>
            <a:pPr fontAlgn="t"/>
            <a:r>
              <a:rPr lang="en-US" dirty="0"/>
              <a:t>Proportion of beneficiaries graduated by country</a:t>
            </a:r>
          </a:p>
          <a:p>
            <a:endParaRPr lang="en-US" dirty="0"/>
          </a:p>
        </p:txBody>
      </p:sp>
      <p:grpSp>
        <p:nvGrpSpPr>
          <p:cNvPr id="12" name="Group 11">
            <a:extLst>
              <a:ext uri="{FF2B5EF4-FFF2-40B4-BE49-F238E27FC236}">
                <a16:creationId xmlns="" xmlns:a16="http://schemas.microsoft.com/office/drawing/2014/main" id="{4010A7BB-613D-4A26-BDB5-F1D66ACF0844}"/>
              </a:ext>
            </a:extLst>
          </p:cNvPr>
          <p:cNvGrpSpPr/>
          <p:nvPr/>
        </p:nvGrpSpPr>
        <p:grpSpPr>
          <a:xfrm>
            <a:off x="465501" y="3581400"/>
            <a:ext cx="3506089" cy="1846659"/>
            <a:chOff x="709091" y="1981200"/>
            <a:chExt cx="3506089" cy="2237633"/>
          </a:xfrm>
        </p:grpSpPr>
        <p:sp>
          <p:nvSpPr>
            <p:cNvPr id="9" name="Rectangle 8">
              <a:extLst>
                <a:ext uri="{FF2B5EF4-FFF2-40B4-BE49-F238E27FC236}">
                  <a16:creationId xmlns="" xmlns:a16="http://schemas.microsoft.com/office/drawing/2014/main" id="{8764D2B3-FC51-40FB-B71C-91AB8BC2BD20}"/>
                </a:ext>
              </a:extLst>
            </p:cNvPr>
            <p:cNvSpPr/>
            <p:nvPr/>
          </p:nvSpPr>
          <p:spPr>
            <a:xfrm>
              <a:off x="709091" y="1981200"/>
              <a:ext cx="3506089" cy="2237633"/>
            </a:xfrm>
            <a:prstGeom prst="rect">
              <a:avLst/>
            </a:prstGeom>
          </p:spPr>
          <p:txBody>
            <a:bodyPr wrap="none">
              <a:spAutoFit/>
            </a:bodyPr>
            <a:lstStyle/>
            <a:p>
              <a:pPr algn="ctr"/>
              <a:r>
                <a:rPr lang="en-US" sz="2400" b="1" dirty="0">
                  <a:solidFill>
                    <a:srgbClr val="008C84"/>
                  </a:solidFill>
                  <a:latin typeface="Century Gothic" panose="020B0502020202020204" pitchFamily="34" charset="0"/>
                </a:rPr>
                <a:t>Graduated</a:t>
              </a:r>
            </a:p>
            <a:p>
              <a:pPr algn="ctr"/>
              <a:endParaRPr lang="en-US" sz="2400" b="1" dirty="0">
                <a:solidFill>
                  <a:srgbClr val="008C84"/>
                </a:solidFill>
                <a:latin typeface="Century Gothic" panose="020B0502020202020204" pitchFamily="34" charset="0"/>
              </a:endParaRPr>
            </a:p>
            <a:p>
              <a:pPr algn="ctr"/>
              <a:r>
                <a:rPr lang="en-US" sz="2400" b="1" dirty="0">
                  <a:solidFill>
                    <a:srgbClr val="008C84"/>
                  </a:solidFill>
                  <a:latin typeface="Century Gothic" panose="020B0502020202020204" pitchFamily="34" charset="0"/>
                </a:rPr>
                <a:t>Active + Graduated + </a:t>
              </a:r>
            </a:p>
            <a:p>
              <a:pPr algn="ctr"/>
              <a:r>
                <a:rPr lang="en-US" sz="2400" b="1" dirty="0">
                  <a:solidFill>
                    <a:srgbClr val="008C84"/>
                  </a:solidFill>
                  <a:latin typeface="Century Gothic" panose="020B0502020202020204" pitchFamily="34" charset="0"/>
                </a:rPr>
                <a:t>Exited + Transferred </a:t>
              </a:r>
            </a:p>
            <a:p>
              <a:pPr algn="ctr"/>
              <a:endParaRPr lang="en-US" b="1" dirty="0">
                <a:solidFill>
                  <a:srgbClr val="D66869"/>
                </a:solidFill>
                <a:latin typeface="Century Gothic" panose="020B0502020202020204" pitchFamily="34" charset="0"/>
              </a:endParaRPr>
            </a:p>
          </p:txBody>
        </p:sp>
        <p:cxnSp>
          <p:nvCxnSpPr>
            <p:cNvPr id="10" name="Straight Connector 9">
              <a:extLst>
                <a:ext uri="{FF2B5EF4-FFF2-40B4-BE49-F238E27FC236}">
                  <a16:creationId xmlns="" xmlns:a16="http://schemas.microsoft.com/office/drawing/2014/main" id="{D18A9576-6CD6-4A06-9C12-928479DD7850}"/>
                </a:ext>
              </a:extLst>
            </p:cNvPr>
            <p:cNvCxnSpPr>
              <a:cxnSpLocks/>
            </p:cNvCxnSpPr>
            <p:nvPr/>
          </p:nvCxnSpPr>
          <p:spPr>
            <a:xfrm>
              <a:off x="929390" y="2719864"/>
              <a:ext cx="2834390" cy="0"/>
            </a:xfrm>
            <a:prstGeom prst="line">
              <a:avLst/>
            </a:prstGeom>
            <a:ln w="41275">
              <a:solidFill>
                <a:srgbClr val="008C84"/>
              </a:solidFill>
            </a:ln>
          </p:spPr>
          <p:style>
            <a:lnRef idx="1">
              <a:schemeClr val="accent1"/>
            </a:lnRef>
            <a:fillRef idx="0">
              <a:schemeClr val="accent1"/>
            </a:fillRef>
            <a:effectRef idx="0">
              <a:schemeClr val="accent1"/>
            </a:effectRef>
            <a:fontRef idx="minor">
              <a:schemeClr val="tx1"/>
            </a:fontRef>
          </p:style>
        </p:cxnSp>
      </p:grpSp>
      <p:graphicFrame>
        <p:nvGraphicFramePr>
          <p:cNvPr id="13" name="Chart 12"/>
          <p:cNvGraphicFramePr/>
          <p:nvPr>
            <p:extLst>
              <p:ext uri="{D42A27DB-BD31-4B8C-83A1-F6EECF244321}">
                <p14:modId xmlns:p14="http://schemas.microsoft.com/office/powerpoint/2010/main" val="1533840696"/>
              </p:ext>
            </p:extLst>
          </p:nvPr>
        </p:nvGraphicFramePr>
        <p:xfrm>
          <a:off x="3751291" y="2360219"/>
          <a:ext cx="5837208" cy="4470400"/>
        </p:xfrm>
        <a:graphic>
          <a:graphicData uri="http://schemas.openxmlformats.org/drawingml/2006/chart">
            <c:chart xmlns:c="http://schemas.openxmlformats.org/drawingml/2006/chart" xmlns:r="http://schemas.openxmlformats.org/officeDocument/2006/relationships" r:id="rId3"/>
          </a:graphicData>
        </a:graphic>
      </p:graphicFrame>
      <p:sp>
        <p:nvSpPr>
          <p:cNvPr id="14" name="Rectangle 13">
            <a:extLst>
              <a:ext uri="{FF2B5EF4-FFF2-40B4-BE49-F238E27FC236}">
                <a16:creationId xmlns="" xmlns:a16="http://schemas.microsoft.com/office/drawing/2014/main" id="{1770C0FE-41E0-4E1B-8441-66E9227CA943}"/>
              </a:ext>
            </a:extLst>
          </p:cNvPr>
          <p:cNvSpPr/>
          <p:nvPr/>
        </p:nvSpPr>
        <p:spPr>
          <a:xfrm>
            <a:off x="457200" y="7239000"/>
            <a:ext cx="8464177" cy="400110"/>
          </a:xfrm>
          <a:prstGeom prst="rect">
            <a:avLst/>
          </a:prstGeom>
        </p:spPr>
        <p:txBody>
          <a:bodyPr wrap="none">
            <a:spAutoFit/>
          </a:bodyPr>
          <a:lstStyle/>
          <a:p>
            <a:r>
              <a:rPr lang="en-US" sz="2000" dirty="0">
                <a:solidFill>
                  <a:srgbClr val="1E1860"/>
                </a:solidFill>
                <a:latin typeface="Century Gothic" charset="0"/>
              </a:rPr>
              <a:t>Ethiopia, Mozambique, Nigeria, South Africa, Tanzania, FY 2018, Q2 </a:t>
            </a:r>
            <a:endParaRPr lang="en-US" sz="2000" b="1" dirty="0">
              <a:solidFill>
                <a:srgbClr val="D66869"/>
              </a:solidFill>
              <a:latin typeface="Century Gothic" panose="020B0502020202020204" pitchFamily="34" charset="0"/>
            </a:endParaRPr>
          </a:p>
        </p:txBody>
      </p:sp>
      <p:sp>
        <p:nvSpPr>
          <p:cNvPr id="3" name="Slide Number Placeholder 2">
            <a:extLst>
              <a:ext uri="{FF2B5EF4-FFF2-40B4-BE49-F238E27FC236}">
                <a16:creationId xmlns="" xmlns:a16="http://schemas.microsoft.com/office/drawing/2014/main" id="{EBA7EA64-2F2A-4EE0-9675-3B1FFFF70538}"/>
              </a:ext>
            </a:extLst>
          </p:cNvPr>
          <p:cNvSpPr>
            <a:spLocks noGrp="1"/>
          </p:cNvSpPr>
          <p:nvPr>
            <p:ph type="sldNum" sz="quarter" idx="12"/>
          </p:nvPr>
        </p:nvSpPr>
        <p:spPr/>
        <p:txBody>
          <a:bodyPr/>
          <a:lstStyle/>
          <a:p>
            <a:fld id="{13BB3363-7E30-409A-AAF8-60DC3BDFE4C1}" type="slidenum">
              <a:rPr lang="en-US" smtClean="0"/>
              <a:t>12</a:t>
            </a:fld>
            <a:endParaRPr lang="en-US" dirty="0"/>
          </a:p>
        </p:txBody>
      </p:sp>
    </p:spTree>
    <p:extLst>
      <p:ext uri="{BB962C8B-B14F-4D97-AF65-F5344CB8AC3E}">
        <p14:creationId xmlns:p14="http://schemas.microsoft.com/office/powerpoint/2010/main" val="20983186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2611487" y="5096649"/>
            <a:ext cx="4835426" cy="2675751"/>
          </a:xfrm>
          <a:prstGeom prst="rect">
            <a:avLst/>
          </a:prstGeom>
        </p:spPr>
      </p:pic>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371600" y="1600200"/>
            <a:ext cx="7162800" cy="2895600"/>
          </a:xfrm>
        </p:spPr>
        <p:txBody>
          <a:bodyPr/>
          <a:lstStyle/>
          <a:p>
            <a:pPr algn="ctr">
              <a:lnSpc>
                <a:spcPts val="5900"/>
              </a:lnSpc>
            </a:pPr>
            <a:r>
              <a:rPr lang="en-US" sz="6000" b="1" dirty="0">
                <a:latin typeface="Century Gothic" panose="020B0502020202020204" pitchFamily="34" charset="0"/>
              </a:rPr>
              <a:t>5.3. Increasing </a:t>
            </a:r>
          </a:p>
          <a:p>
            <a:pPr algn="ctr">
              <a:lnSpc>
                <a:spcPts val="5900"/>
              </a:lnSpc>
            </a:pPr>
            <a:r>
              <a:rPr lang="en-US" sz="6000" b="1" dirty="0">
                <a:latin typeface="Century Gothic" panose="020B0502020202020204" pitchFamily="34" charset="0"/>
              </a:rPr>
              <a:t>the proportion </a:t>
            </a:r>
          </a:p>
          <a:p>
            <a:pPr algn="ctr">
              <a:lnSpc>
                <a:spcPts val="5900"/>
              </a:lnSpc>
            </a:pPr>
            <a:r>
              <a:rPr lang="en-US" sz="6000" b="1" dirty="0">
                <a:latin typeface="Century Gothic" panose="020B0502020202020204" pitchFamily="34" charset="0"/>
              </a:rPr>
              <a:t>of children </a:t>
            </a:r>
          </a:p>
          <a:p>
            <a:pPr algn="ctr">
              <a:lnSpc>
                <a:spcPts val="5900"/>
              </a:lnSpc>
            </a:pPr>
            <a:r>
              <a:rPr lang="en-US" sz="6000" dirty="0">
                <a:latin typeface="Century Gothic" panose="020B0502020202020204" pitchFamily="34" charset="0"/>
              </a:rPr>
              <a:t>who know their HIV status </a:t>
            </a:r>
          </a:p>
        </p:txBody>
      </p:sp>
      <p:sp>
        <p:nvSpPr>
          <p:cNvPr id="3" name="Slide Number Placeholder 2">
            <a:extLst>
              <a:ext uri="{FF2B5EF4-FFF2-40B4-BE49-F238E27FC236}">
                <a16:creationId xmlns="" xmlns:a16="http://schemas.microsoft.com/office/drawing/2014/main" id="{DD9C0E2D-6AF8-479E-8757-420E81BF1FD5}"/>
              </a:ext>
            </a:extLst>
          </p:cNvPr>
          <p:cNvSpPr>
            <a:spLocks noGrp="1"/>
          </p:cNvSpPr>
          <p:nvPr>
            <p:ph type="sldNum" sz="quarter" idx="12"/>
          </p:nvPr>
        </p:nvSpPr>
        <p:spPr/>
        <p:txBody>
          <a:bodyPr/>
          <a:lstStyle/>
          <a:p>
            <a:fld id="{13BB3363-7E30-409A-AAF8-60DC3BDFE4C1}" type="slidenum">
              <a:rPr lang="en-US" smtClean="0"/>
              <a:t>13</a:t>
            </a:fld>
            <a:endParaRPr lang="en-US"/>
          </a:p>
        </p:txBody>
      </p:sp>
    </p:spTree>
    <p:extLst>
      <p:ext uri="{BB962C8B-B14F-4D97-AF65-F5344CB8AC3E}">
        <p14:creationId xmlns:p14="http://schemas.microsoft.com/office/powerpoint/2010/main" val="19876955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963CBCB-F5C6-48B1-ACD1-BFC225B01088}"/>
              </a:ext>
            </a:extLst>
          </p:cNvPr>
          <p:cNvSpPr>
            <a:spLocks noGrp="1"/>
          </p:cNvSpPr>
          <p:nvPr>
            <p:ph type="title"/>
          </p:nvPr>
        </p:nvSpPr>
        <p:spPr>
          <a:xfrm>
            <a:off x="561844" y="366812"/>
            <a:ext cx="10106156" cy="1143000"/>
          </a:xfrm>
        </p:spPr>
        <p:txBody>
          <a:bodyPr/>
          <a:lstStyle/>
          <a:p>
            <a:r>
              <a:rPr lang="en-US" sz="4400" dirty="0"/>
              <a:t>65% of OVC with known HIV status</a:t>
            </a:r>
          </a:p>
        </p:txBody>
      </p:sp>
      <p:sp>
        <p:nvSpPr>
          <p:cNvPr id="4" name="Text Placeholder 3">
            <a:extLst>
              <a:ext uri="{FF2B5EF4-FFF2-40B4-BE49-F238E27FC236}">
                <a16:creationId xmlns="" xmlns:a16="http://schemas.microsoft.com/office/drawing/2014/main" id="{458732F1-6673-42E8-821A-8C84A47F53E9}"/>
              </a:ext>
            </a:extLst>
          </p:cNvPr>
          <p:cNvSpPr>
            <a:spLocks noGrp="1"/>
          </p:cNvSpPr>
          <p:nvPr>
            <p:ph type="body" sz="quarter" idx="11"/>
          </p:nvPr>
        </p:nvSpPr>
        <p:spPr>
          <a:xfrm>
            <a:off x="561844" y="1091205"/>
            <a:ext cx="9267956" cy="837214"/>
          </a:xfrm>
        </p:spPr>
        <p:txBody>
          <a:bodyPr/>
          <a:lstStyle/>
          <a:p>
            <a:r>
              <a:rPr lang="en-US" dirty="0"/>
              <a:t>or test not required in FY 2018, Q2</a:t>
            </a:r>
          </a:p>
        </p:txBody>
      </p:sp>
      <p:pic>
        <p:nvPicPr>
          <p:cNvPr id="3" name="Picture 2">
            <a:extLst>
              <a:ext uri="{FF2B5EF4-FFF2-40B4-BE49-F238E27FC236}">
                <a16:creationId xmlns="" xmlns:a16="http://schemas.microsoft.com/office/drawing/2014/main" id="{F3BD3EF8-2598-43EB-BCD3-E095E29FB293}"/>
              </a:ext>
            </a:extLst>
          </p:cNvPr>
          <p:cNvPicPr>
            <a:picLocks noChangeAspect="1"/>
          </p:cNvPicPr>
          <p:nvPr/>
        </p:nvPicPr>
        <p:blipFill>
          <a:blip r:embed="rId3"/>
          <a:stretch>
            <a:fillRect/>
          </a:stretch>
        </p:blipFill>
        <p:spPr>
          <a:xfrm>
            <a:off x="731520" y="2286000"/>
            <a:ext cx="6779410" cy="5181600"/>
          </a:xfrm>
          <a:prstGeom prst="rect">
            <a:avLst/>
          </a:prstGeom>
        </p:spPr>
      </p:pic>
      <p:pic>
        <p:nvPicPr>
          <p:cNvPr id="6" name="Picture 5">
            <a:extLst>
              <a:ext uri="{FF2B5EF4-FFF2-40B4-BE49-F238E27FC236}">
                <a16:creationId xmlns="" xmlns:a16="http://schemas.microsoft.com/office/drawing/2014/main" id="{FCBACA02-428D-4C3E-A979-D1925525528E}"/>
              </a:ext>
            </a:extLst>
          </p:cNvPr>
          <p:cNvPicPr>
            <a:picLocks noChangeAspect="1"/>
          </p:cNvPicPr>
          <p:nvPr/>
        </p:nvPicPr>
        <p:blipFill>
          <a:blip r:embed="rId4"/>
          <a:stretch>
            <a:fillRect/>
          </a:stretch>
        </p:blipFill>
        <p:spPr>
          <a:xfrm>
            <a:off x="8077200" y="6248400"/>
            <a:ext cx="1592236" cy="1257300"/>
          </a:xfrm>
          <a:prstGeom prst="rect">
            <a:avLst/>
          </a:prstGeom>
        </p:spPr>
      </p:pic>
      <p:pic>
        <p:nvPicPr>
          <p:cNvPr id="7" name="Picture 6">
            <a:extLst>
              <a:ext uri="{FF2B5EF4-FFF2-40B4-BE49-F238E27FC236}">
                <a16:creationId xmlns="" xmlns:a16="http://schemas.microsoft.com/office/drawing/2014/main" id="{34177166-999F-42FA-B85B-56793E8FF7EE}"/>
              </a:ext>
            </a:extLst>
          </p:cNvPr>
          <p:cNvPicPr>
            <a:picLocks noChangeAspect="1"/>
          </p:cNvPicPr>
          <p:nvPr/>
        </p:nvPicPr>
        <p:blipFill>
          <a:blip r:embed="rId5"/>
          <a:stretch>
            <a:fillRect/>
          </a:stretch>
        </p:blipFill>
        <p:spPr>
          <a:xfrm>
            <a:off x="7772400" y="1828799"/>
            <a:ext cx="1924050" cy="1987831"/>
          </a:xfrm>
          <a:prstGeom prst="rect">
            <a:avLst/>
          </a:prstGeom>
        </p:spPr>
      </p:pic>
      <p:pic>
        <p:nvPicPr>
          <p:cNvPr id="8" name="Picture 7">
            <a:extLst>
              <a:ext uri="{FF2B5EF4-FFF2-40B4-BE49-F238E27FC236}">
                <a16:creationId xmlns="" xmlns:a16="http://schemas.microsoft.com/office/drawing/2014/main" id="{E37E6A93-B20D-43B2-BA1B-1D94C93C828A}"/>
              </a:ext>
            </a:extLst>
          </p:cNvPr>
          <p:cNvPicPr>
            <a:picLocks noChangeAspect="1"/>
          </p:cNvPicPr>
          <p:nvPr/>
        </p:nvPicPr>
        <p:blipFill>
          <a:blip r:embed="rId6"/>
          <a:stretch>
            <a:fillRect/>
          </a:stretch>
        </p:blipFill>
        <p:spPr>
          <a:xfrm>
            <a:off x="274320" y="4572000"/>
            <a:ext cx="1418366" cy="809625"/>
          </a:xfrm>
          <a:prstGeom prst="rect">
            <a:avLst/>
          </a:prstGeom>
        </p:spPr>
      </p:pic>
      <p:sp>
        <p:nvSpPr>
          <p:cNvPr id="9" name="Text Placeholder 2">
            <a:extLst>
              <a:ext uri="{FF2B5EF4-FFF2-40B4-BE49-F238E27FC236}">
                <a16:creationId xmlns="" xmlns:a16="http://schemas.microsoft.com/office/drawing/2014/main" id="{9300CF0E-CF08-4928-A761-63E6E5CF6177}"/>
              </a:ext>
            </a:extLst>
          </p:cNvPr>
          <p:cNvSpPr txBox="1">
            <a:spLocks/>
          </p:cNvSpPr>
          <p:nvPr/>
        </p:nvSpPr>
        <p:spPr>
          <a:xfrm>
            <a:off x="152400" y="7086600"/>
            <a:ext cx="2362200" cy="5334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1400" dirty="0"/>
              <a:t>Source: Cleaned USAID MER data for FY 2018, Q2</a:t>
            </a:r>
            <a:endParaRPr lang="en-US" sz="1400" i="1" dirty="0"/>
          </a:p>
          <a:p>
            <a:r>
              <a:rPr lang="en-US" sz="1400" dirty="0"/>
              <a:t> </a:t>
            </a:r>
            <a:endParaRPr lang="en-US" sz="1800" kern="0" dirty="0"/>
          </a:p>
        </p:txBody>
      </p:sp>
      <p:sp>
        <p:nvSpPr>
          <p:cNvPr id="5" name="Slide Number Placeholder 4">
            <a:extLst>
              <a:ext uri="{FF2B5EF4-FFF2-40B4-BE49-F238E27FC236}">
                <a16:creationId xmlns="" xmlns:a16="http://schemas.microsoft.com/office/drawing/2014/main" id="{FD6137EA-8B04-4764-97DC-0AD8A62672CD}"/>
              </a:ext>
            </a:extLst>
          </p:cNvPr>
          <p:cNvSpPr>
            <a:spLocks noGrp="1"/>
          </p:cNvSpPr>
          <p:nvPr>
            <p:ph type="sldNum" sz="quarter" idx="12"/>
          </p:nvPr>
        </p:nvSpPr>
        <p:spPr/>
        <p:txBody>
          <a:bodyPr/>
          <a:lstStyle/>
          <a:p>
            <a:fld id="{13BB3363-7E30-409A-AAF8-60DC3BDFE4C1}" type="slidenum">
              <a:rPr lang="en-US" smtClean="0"/>
              <a:t>14</a:t>
            </a:fld>
            <a:endParaRPr lang="en-US"/>
          </a:p>
        </p:txBody>
      </p:sp>
    </p:spTree>
    <p:extLst>
      <p:ext uri="{BB962C8B-B14F-4D97-AF65-F5344CB8AC3E}">
        <p14:creationId xmlns:p14="http://schemas.microsoft.com/office/powerpoint/2010/main" val="11177504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13327D1-E333-4D73-9728-45E4DD3D73B0}"/>
              </a:ext>
            </a:extLst>
          </p:cNvPr>
          <p:cNvSpPr>
            <a:spLocks noGrp="1"/>
          </p:cNvSpPr>
          <p:nvPr>
            <p:ph type="title"/>
          </p:nvPr>
        </p:nvSpPr>
        <p:spPr>
          <a:xfrm>
            <a:off x="561844" y="366812"/>
            <a:ext cx="9496555" cy="1614388"/>
          </a:xfrm>
        </p:spPr>
        <p:txBody>
          <a:bodyPr/>
          <a:lstStyle/>
          <a:p>
            <a:r>
              <a:rPr lang="en-US" dirty="0"/>
              <a:t>OVC_HIVSTAT (&lt;18 years)</a:t>
            </a:r>
          </a:p>
        </p:txBody>
      </p:sp>
      <p:graphicFrame>
        <p:nvGraphicFramePr>
          <p:cNvPr id="13" name="Chart 12"/>
          <p:cNvGraphicFramePr/>
          <p:nvPr>
            <p:extLst>
              <p:ext uri="{D42A27DB-BD31-4B8C-83A1-F6EECF244321}">
                <p14:modId xmlns:p14="http://schemas.microsoft.com/office/powerpoint/2010/main" val="3087879670"/>
              </p:ext>
            </p:extLst>
          </p:nvPr>
        </p:nvGraphicFramePr>
        <p:xfrm>
          <a:off x="3751291" y="2360219"/>
          <a:ext cx="5837208" cy="4470400"/>
        </p:xfrm>
        <a:graphic>
          <a:graphicData uri="http://schemas.openxmlformats.org/drawingml/2006/chart">
            <c:chart xmlns:c="http://schemas.openxmlformats.org/drawingml/2006/chart" xmlns:r="http://schemas.openxmlformats.org/officeDocument/2006/relationships" r:id="rId3"/>
          </a:graphicData>
        </a:graphic>
      </p:graphicFrame>
      <p:sp>
        <p:nvSpPr>
          <p:cNvPr id="14" name="Rectangle 13">
            <a:extLst>
              <a:ext uri="{FF2B5EF4-FFF2-40B4-BE49-F238E27FC236}">
                <a16:creationId xmlns="" xmlns:a16="http://schemas.microsoft.com/office/drawing/2014/main" id="{1770C0FE-41E0-4E1B-8441-66E9227CA943}"/>
              </a:ext>
            </a:extLst>
          </p:cNvPr>
          <p:cNvSpPr/>
          <p:nvPr/>
        </p:nvSpPr>
        <p:spPr>
          <a:xfrm>
            <a:off x="457200" y="7239000"/>
            <a:ext cx="8464177" cy="400110"/>
          </a:xfrm>
          <a:prstGeom prst="rect">
            <a:avLst/>
          </a:prstGeom>
        </p:spPr>
        <p:txBody>
          <a:bodyPr wrap="none">
            <a:spAutoFit/>
          </a:bodyPr>
          <a:lstStyle/>
          <a:p>
            <a:r>
              <a:rPr lang="en-US" sz="2000" dirty="0">
                <a:solidFill>
                  <a:srgbClr val="1E1860"/>
                </a:solidFill>
                <a:latin typeface="Century Gothic" charset="0"/>
              </a:rPr>
              <a:t>Ethiopia, Mozambique, Nigeria, South Africa, Tanzania, FY 2018, Q2 </a:t>
            </a:r>
            <a:endParaRPr lang="en-US" sz="2000" b="1" dirty="0">
              <a:solidFill>
                <a:srgbClr val="D66869"/>
              </a:solidFill>
              <a:latin typeface="Century Gothic" panose="020B0502020202020204" pitchFamily="34" charset="0"/>
            </a:endParaRPr>
          </a:p>
        </p:txBody>
      </p:sp>
      <p:sp>
        <p:nvSpPr>
          <p:cNvPr id="11" name="Text Placeholder 3">
            <a:extLst>
              <a:ext uri="{FF2B5EF4-FFF2-40B4-BE49-F238E27FC236}">
                <a16:creationId xmlns="" xmlns:a16="http://schemas.microsoft.com/office/drawing/2014/main" id="{7EF773E3-06BB-44FF-9C16-0103CAAA26C4}"/>
              </a:ext>
            </a:extLst>
          </p:cNvPr>
          <p:cNvSpPr>
            <a:spLocks noGrp="1"/>
          </p:cNvSpPr>
          <p:nvPr>
            <p:ph type="body" sz="quarter" idx="11"/>
          </p:nvPr>
        </p:nvSpPr>
        <p:spPr>
          <a:xfrm>
            <a:off x="561844" y="1091204"/>
            <a:ext cx="9420356" cy="2337795"/>
          </a:xfrm>
        </p:spPr>
        <p:txBody>
          <a:bodyPr/>
          <a:lstStyle/>
          <a:p>
            <a:pPr fontAlgn="t"/>
            <a:r>
              <a:rPr lang="en-US" sz="3600" dirty="0"/>
              <a:t>Proportion of children with known HIV status or for whom test is not required</a:t>
            </a:r>
          </a:p>
        </p:txBody>
      </p:sp>
      <p:grpSp>
        <p:nvGrpSpPr>
          <p:cNvPr id="15" name="Group 14">
            <a:extLst>
              <a:ext uri="{FF2B5EF4-FFF2-40B4-BE49-F238E27FC236}">
                <a16:creationId xmlns="" xmlns:a16="http://schemas.microsoft.com/office/drawing/2014/main" id="{4010A7BB-613D-4A26-BDB5-F1D66ACF0844}"/>
              </a:ext>
            </a:extLst>
          </p:cNvPr>
          <p:cNvGrpSpPr/>
          <p:nvPr/>
        </p:nvGrpSpPr>
        <p:grpSpPr>
          <a:xfrm>
            <a:off x="479128" y="2924413"/>
            <a:ext cx="3272163" cy="3693319"/>
            <a:chOff x="722718" y="1611868"/>
            <a:chExt cx="3272163" cy="4475266"/>
          </a:xfrm>
        </p:grpSpPr>
        <p:sp>
          <p:nvSpPr>
            <p:cNvPr id="16" name="Rectangle 15">
              <a:extLst>
                <a:ext uri="{FF2B5EF4-FFF2-40B4-BE49-F238E27FC236}">
                  <a16:creationId xmlns="" xmlns:a16="http://schemas.microsoft.com/office/drawing/2014/main" id="{8764D2B3-FC51-40FB-B71C-91AB8BC2BD20}"/>
                </a:ext>
              </a:extLst>
            </p:cNvPr>
            <p:cNvSpPr/>
            <p:nvPr/>
          </p:nvSpPr>
          <p:spPr>
            <a:xfrm>
              <a:off x="722718" y="1611868"/>
              <a:ext cx="3272163" cy="4475266"/>
            </a:xfrm>
            <a:prstGeom prst="rect">
              <a:avLst/>
            </a:prstGeom>
          </p:spPr>
          <p:txBody>
            <a:bodyPr wrap="square">
              <a:spAutoFit/>
            </a:bodyPr>
            <a:lstStyle/>
            <a:p>
              <a:pPr algn="ctr"/>
              <a:r>
                <a:rPr lang="en-US" sz="2400" b="1" dirty="0">
                  <a:solidFill>
                    <a:srgbClr val="008C84"/>
                  </a:solidFill>
                  <a:latin typeface="Century Gothic" panose="020B0502020202020204" pitchFamily="34" charset="0"/>
                </a:rPr>
                <a:t>HIV positive + </a:t>
              </a:r>
            </a:p>
            <a:p>
              <a:pPr algn="ctr"/>
              <a:r>
                <a:rPr lang="en-US" sz="2400" b="1" dirty="0">
                  <a:solidFill>
                    <a:srgbClr val="008C84"/>
                  </a:solidFill>
                  <a:latin typeface="Century Gothic" panose="020B0502020202020204" pitchFamily="34" charset="0"/>
                </a:rPr>
                <a:t>HIV negative +</a:t>
              </a:r>
            </a:p>
            <a:p>
              <a:pPr algn="ctr"/>
              <a:r>
                <a:rPr lang="en-US" sz="2400" b="1" dirty="0">
                  <a:solidFill>
                    <a:srgbClr val="008C84"/>
                  </a:solidFill>
                  <a:latin typeface="Century Gothic" panose="020B0502020202020204" pitchFamily="34" charset="0"/>
                </a:rPr>
                <a:t> Test not required based on risk assessment</a:t>
              </a:r>
            </a:p>
            <a:p>
              <a:pPr algn="ctr"/>
              <a:endParaRPr lang="en-US" sz="2400" b="1" dirty="0">
                <a:solidFill>
                  <a:srgbClr val="008C84"/>
                </a:solidFill>
                <a:latin typeface="Century Gothic" panose="020B0502020202020204" pitchFamily="34" charset="0"/>
              </a:endParaRPr>
            </a:p>
            <a:p>
              <a:pPr algn="ctr"/>
              <a:r>
                <a:rPr lang="en-US" sz="2400" b="1" dirty="0">
                  <a:solidFill>
                    <a:srgbClr val="008C84"/>
                  </a:solidFill>
                  <a:latin typeface="Century Gothic" panose="020B0502020202020204" pitchFamily="34" charset="0"/>
                </a:rPr>
                <a:t>Active + Graduated (OVC_SERV           &lt;18 years)</a:t>
              </a:r>
            </a:p>
            <a:p>
              <a:pPr algn="ctr"/>
              <a:endParaRPr lang="en-US" b="1" dirty="0">
                <a:solidFill>
                  <a:srgbClr val="D66869"/>
                </a:solidFill>
                <a:latin typeface="Century Gothic" panose="020B0502020202020204" pitchFamily="34" charset="0"/>
              </a:endParaRPr>
            </a:p>
          </p:txBody>
        </p:sp>
        <p:cxnSp>
          <p:nvCxnSpPr>
            <p:cNvPr id="17" name="Straight Connector 16">
              <a:extLst>
                <a:ext uri="{FF2B5EF4-FFF2-40B4-BE49-F238E27FC236}">
                  <a16:creationId xmlns="" xmlns:a16="http://schemas.microsoft.com/office/drawing/2014/main" id="{D18A9576-6CD6-4A06-9C12-928479DD7850}"/>
                </a:ext>
              </a:extLst>
            </p:cNvPr>
            <p:cNvCxnSpPr>
              <a:cxnSpLocks/>
            </p:cNvCxnSpPr>
            <p:nvPr/>
          </p:nvCxnSpPr>
          <p:spPr>
            <a:xfrm>
              <a:off x="838200" y="4104859"/>
              <a:ext cx="2834390" cy="0"/>
            </a:xfrm>
            <a:prstGeom prst="line">
              <a:avLst/>
            </a:prstGeom>
            <a:ln w="41275">
              <a:solidFill>
                <a:srgbClr val="008C84"/>
              </a:solidFill>
            </a:ln>
          </p:spPr>
          <p:style>
            <a:lnRef idx="1">
              <a:schemeClr val="accent1"/>
            </a:lnRef>
            <a:fillRef idx="0">
              <a:schemeClr val="accent1"/>
            </a:fillRef>
            <a:effectRef idx="0">
              <a:schemeClr val="accent1"/>
            </a:effectRef>
            <a:fontRef idx="minor">
              <a:schemeClr val="tx1"/>
            </a:fontRef>
          </p:style>
        </p:cxnSp>
      </p:grpSp>
      <p:sp>
        <p:nvSpPr>
          <p:cNvPr id="3" name="Slide Number Placeholder 2">
            <a:extLst>
              <a:ext uri="{FF2B5EF4-FFF2-40B4-BE49-F238E27FC236}">
                <a16:creationId xmlns="" xmlns:a16="http://schemas.microsoft.com/office/drawing/2014/main" id="{0BB869B6-AC79-4D4C-9CCA-3C3AA0393C5E}"/>
              </a:ext>
            </a:extLst>
          </p:cNvPr>
          <p:cNvSpPr>
            <a:spLocks noGrp="1"/>
          </p:cNvSpPr>
          <p:nvPr>
            <p:ph type="sldNum" sz="quarter" idx="12"/>
          </p:nvPr>
        </p:nvSpPr>
        <p:spPr/>
        <p:txBody>
          <a:bodyPr/>
          <a:lstStyle/>
          <a:p>
            <a:r>
              <a:rPr lang="en-US" dirty="0"/>
              <a:t>,</a:t>
            </a:r>
            <a:fld id="{13BB3363-7E30-409A-AAF8-60DC3BDFE4C1}" type="slidenum">
              <a:rPr lang="en-US" smtClean="0"/>
              <a:t>15</a:t>
            </a:fld>
            <a:endParaRPr lang="en-US" dirty="0"/>
          </a:p>
        </p:txBody>
      </p:sp>
    </p:spTree>
    <p:extLst>
      <p:ext uri="{BB962C8B-B14F-4D97-AF65-F5344CB8AC3E}">
        <p14:creationId xmlns:p14="http://schemas.microsoft.com/office/powerpoint/2010/main" val="5116999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219200" y="1600200"/>
            <a:ext cx="7467600" cy="2895600"/>
          </a:xfrm>
        </p:spPr>
        <p:txBody>
          <a:bodyPr/>
          <a:lstStyle/>
          <a:p>
            <a:pPr algn="ctr">
              <a:lnSpc>
                <a:spcPts val="5900"/>
              </a:lnSpc>
            </a:pPr>
            <a:r>
              <a:rPr lang="en-US" sz="6000" b="1" dirty="0">
                <a:latin typeface="Century Gothic" panose="020B0502020202020204" pitchFamily="34" charset="0"/>
              </a:rPr>
              <a:t>5.4. Increasing </a:t>
            </a:r>
          </a:p>
          <a:p>
            <a:pPr algn="ctr">
              <a:lnSpc>
                <a:spcPts val="5900"/>
              </a:lnSpc>
            </a:pPr>
            <a:r>
              <a:rPr lang="en-US" sz="6000" b="1" dirty="0">
                <a:latin typeface="Century Gothic" panose="020B0502020202020204" pitchFamily="34" charset="0"/>
              </a:rPr>
              <a:t>the proportion </a:t>
            </a:r>
          </a:p>
          <a:p>
            <a:pPr algn="ctr">
              <a:lnSpc>
                <a:spcPts val="5900"/>
              </a:lnSpc>
            </a:pPr>
            <a:r>
              <a:rPr lang="en-US" sz="6000" b="1" dirty="0">
                <a:latin typeface="Century Gothic" panose="020B0502020202020204" pitchFamily="34" charset="0"/>
              </a:rPr>
              <a:t>of HIV+ children </a:t>
            </a:r>
          </a:p>
          <a:p>
            <a:pPr algn="ctr">
              <a:lnSpc>
                <a:spcPts val="5900"/>
              </a:lnSpc>
            </a:pPr>
            <a:r>
              <a:rPr lang="en-US" sz="6000" dirty="0">
                <a:latin typeface="Century Gothic" panose="020B0502020202020204" pitchFamily="34" charset="0"/>
              </a:rPr>
              <a:t>who receive sustained ART</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76600" y="5355571"/>
            <a:ext cx="3505200" cy="2395257"/>
          </a:xfrm>
          <a:prstGeom prst="rect">
            <a:avLst/>
          </a:prstGeom>
        </p:spPr>
      </p:pic>
    </p:spTree>
    <p:extLst>
      <p:ext uri="{BB962C8B-B14F-4D97-AF65-F5344CB8AC3E}">
        <p14:creationId xmlns:p14="http://schemas.microsoft.com/office/powerpoint/2010/main" val="8134227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963CBCB-F5C6-48B1-ACD1-BFC225B01088}"/>
              </a:ext>
            </a:extLst>
          </p:cNvPr>
          <p:cNvSpPr>
            <a:spLocks noGrp="1"/>
          </p:cNvSpPr>
          <p:nvPr>
            <p:ph type="title"/>
          </p:nvPr>
        </p:nvSpPr>
        <p:spPr>
          <a:xfrm>
            <a:off x="561844" y="366812"/>
            <a:ext cx="10106156" cy="1143000"/>
          </a:xfrm>
        </p:spPr>
        <p:txBody>
          <a:bodyPr/>
          <a:lstStyle/>
          <a:p>
            <a:r>
              <a:rPr lang="en-US" dirty="0"/>
              <a:t>95% of HIV-positive OVC</a:t>
            </a:r>
          </a:p>
        </p:txBody>
      </p:sp>
      <p:sp>
        <p:nvSpPr>
          <p:cNvPr id="4" name="Text Placeholder 3">
            <a:extLst>
              <a:ext uri="{FF2B5EF4-FFF2-40B4-BE49-F238E27FC236}">
                <a16:creationId xmlns="" xmlns:a16="http://schemas.microsoft.com/office/drawing/2014/main" id="{458732F1-6673-42E8-821A-8C84A47F53E9}"/>
              </a:ext>
            </a:extLst>
          </p:cNvPr>
          <p:cNvSpPr>
            <a:spLocks noGrp="1"/>
          </p:cNvSpPr>
          <p:nvPr>
            <p:ph type="body" sz="quarter" idx="11"/>
          </p:nvPr>
        </p:nvSpPr>
        <p:spPr>
          <a:xfrm>
            <a:off x="561844" y="1091205"/>
            <a:ext cx="8810755" cy="837214"/>
          </a:xfrm>
        </p:spPr>
        <p:txBody>
          <a:bodyPr/>
          <a:lstStyle/>
          <a:p>
            <a:r>
              <a:rPr lang="en-US" dirty="0"/>
              <a:t>currently on ART in FY 2018, Q2</a:t>
            </a:r>
          </a:p>
        </p:txBody>
      </p:sp>
      <p:pic>
        <p:nvPicPr>
          <p:cNvPr id="9" name="Picture 8">
            <a:extLst>
              <a:ext uri="{FF2B5EF4-FFF2-40B4-BE49-F238E27FC236}">
                <a16:creationId xmlns="" xmlns:a16="http://schemas.microsoft.com/office/drawing/2014/main" id="{9C88CEB8-CF63-43B6-A192-BD2C693BB8C2}"/>
              </a:ext>
            </a:extLst>
          </p:cNvPr>
          <p:cNvPicPr>
            <a:picLocks noChangeAspect="1"/>
          </p:cNvPicPr>
          <p:nvPr/>
        </p:nvPicPr>
        <p:blipFill>
          <a:blip r:embed="rId3"/>
          <a:stretch>
            <a:fillRect/>
          </a:stretch>
        </p:blipFill>
        <p:spPr>
          <a:xfrm>
            <a:off x="762001" y="2286000"/>
            <a:ext cx="6629400" cy="5256872"/>
          </a:xfrm>
          <a:prstGeom prst="rect">
            <a:avLst/>
          </a:prstGeom>
        </p:spPr>
      </p:pic>
      <p:pic>
        <p:nvPicPr>
          <p:cNvPr id="11" name="Picture 10">
            <a:extLst>
              <a:ext uri="{FF2B5EF4-FFF2-40B4-BE49-F238E27FC236}">
                <a16:creationId xmlns="" xmlns:a16="http://schemas.microsoft.com/office/drawing/2014/main" id="{D1408CEE-D204-45DE-96A3-3B91B90577DB}"/>
              </a:ext>
            </a:extLst>
          </p:cNvPr>
          <p:cNvPicPr>
            <a:picLocks noChangeAspect="1"/>
          </p:cNvPicPr>
          <p:nvPr/>
        </p:nvPicPr>
        <p:blipFill>
          <a:blip r:embed="rId4"/>
          <a:stretch>
            <a:fillRect/>
          </a:stretch>
        </p:blipFill>
        <p:spPr>
          <a:xfrm>
            <a:off x="7696200" y="1828801"/>
            <a:ext cx="2019300" cy="2024728"/>
          </a:xfrm>
          <a:prstGeom prst="rect">
            <a:avLst/>
          </a:prstGeom>
        </p:spPr>
      </p:pic>
      <p:pic>
        <p:nvPicPr>
          <p:cNvPr id="13" name="Picture 12">
            <a:extLst>
              <a:ext uri="{FF2B5EF4-FFF2-40B4-BE49-F238E27FC236}">
                <a16:creationId xmlns="" xmlns:a16="http://schemas.microsoft.com/office/drawing/2014/main" id="{2341FF39-6F70-4963-9267-433209426A1E}"/>
              </a:ext>
            </a:extLst>
          </p:cNvPr>
          <p:cNvPicPr>
            <a:picLocks noChangeAspect="1"/>
          </p:cNvPicPr>
          <p:nvPr/>
        </p:nvPicPr>
        <p:blipFill>
          <a:blip r:embed="rId5"/>
          <a:stretch>
            <a:fillRect/>
          </a:stretch>
        </p:blipFill>
        <p:spPr>
          <a:xfrm>
            <a:off x="8153400" y="6248400"/>
            <a:ext cx="1552575" cy="1287755"/>
          </a:xfrm>
          <a:prstGeom prst="rect">
            <a:avLst/>
          </a:prstGeom>
        </p:spPr>
      </p:pic>
      <p:pic>
        <p:nvPicPr>
          <p:cNvPr id="5" name="Picture 4">
            <a:extLst>
              <a:ext uri="{FF2B5EF4-FFF2-40B4-BE49-F238E27FC236}">
                <a16:creationId xmlns="" xmlns:a16="http://schemas.microsoft.com/office/drawing/2014/main" id="{3CE9ADA9-48DF-413A-8D8B-CEE578B2A7DB}"/>
              </a:ext>
            </a:extLst>
          </p:cNvPr>
          <p:cNvPicPr>
            <a:picLocks noChangeAspect="1"/>
          </p:cNvPicPr>
          <p:nvPr/>
        </p:nvPicPr>
        <p:blipFill>
          <a:blip r:embed="rId6"/>
          <a:stretch>
            <a:fillRect/>
          </a:stretch>
        </p:blipFill>
        <p:spPr>
          <a:xfrm>
            <a:off x="274321" y="4572000"/>
            <a:ext cx="1524000" cy="838200"/>
          </a:xfrm>
          <a:prstGeom prst="rect">
            <a:avLst/>
          </a:prstGeom>
        </p:spPr>
      </p:pic>
      <p:sp>
        <p:nvSpPr>
          <p:cNvPr id="8" name="Text Placeholder 2">
            <a:extLst>
              <a:ext uri="{FF2B5EF4-FFF2-40B4-BE49-F238E27FC236}">
                <a16:creationId xmlns="" xmlns:a16="http://schemas.microsoft.com/office/drawing/2014/main" id="{135DC578-8E56-429D-9F64-F56B7620D23B}"/>
              </a:ext>
            </a:extLst>
          </p:cNvPr>
          <p:cNvSpPr txBox="1">
            <a:spLocks/>
          </p:cNvSpPr>
          <p:nvPr/>
        </p:nvSpPr>
        <p:spPr>
          <a:xfrm>
            <a:off x="152400" y="7086600"/>
            <a:ext cx="2362200" cy="5334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1400" dirty="0"/>
              <a:t>Source: Cleaned USAID MER data for FY 2018, Q2</a:t>
            </a:r>
            <a:endParaRPr lang="en-US" sz="1400" i="1" dirty="0"/>
          </a:p>
          <a:p>
            <a:r>
              <a:rPr lang="en-US" sz="1400" dirty="0"/>
              <a:t> </a:t>
            </a:r>
            <a:endParaRPr lang="en-US" sz="1800" kern="0" dirty="0"/>
          </a:p>
        </p:txBody>
      </p:sp>
      <p:sp>
        <p:nvSpPr>
          <p:cNvPr id="3" name="Slide Number Placeholder 2">
            <a:extLst>
              <a:ext uri="{FF2B5EF4-FFF2-40B4-BE49-F238E27FC236}">
                <a16:creationId xmlns="" xmlns:a16="http://schemas.microsoft.com/office/drawing/2014/main" id="{3634FA5F-2B56-4B84-87C2-F99740346387}"/>
              </a:ext>
            </a:extLst>
          </p:cNvPr>
          <p:cNvSpPr>
            <a:spLocks noGrp="1"/>
          </p:cNvSpPr>
          <p:nvPr>
            <p:ph type="sldNum" sz="quarter" idx="12"/>
          </p:nvPr>
        </p:nvSpPr>
        <p:spPr/>
        <p:txBody>
          <a:bodyPr/>
          <a:lstStyle/>
          <a:p>
            <a:fld id="{13BB3363-7E30-409A-AAF8-60DC3BDFE4C1}" type="slidenum">
              <a:rPr lang="en-US" smtClean="0"/>
              <a:t>17</a:t>
            </a:fld>
            <a:endParaRPr lang="en-US"/>
          </a:p>
        </p:txBody>
      </p:sp>
    </p:spTree>
    <p:extLst>
      <p:ext uri="{BB962C8B-B14F-4D97-AF65-F5344CB8AC3E}">
        <p14:creationId xmlns:p14="http://schemas.microsoft.com/office/powerpoint/2010/main" val="1723815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13327D1-E333-4D73-9728-45E4DD3D73B0}"/>
              </a:ext>
            </a:extLst>
          </p:cNvPr>
          <p:cNvSpPr>
            <a:spLocks noGrp="1"/>
          </p:cNvSpPr>
          <p:nvPr>
            <p:ph type="title"/>
          </p:nvPr>
        </p:nvSpPr>
        <p:spPr>
          <a:xfrm>
            <a:off x="561844" y="366812"/>
            <a:ext cx="9496555" cy="1614388"/>
          </a:xfrm>
        </p:spPr>
        <p:txBody>
          <a:bodyPr/>
          <a:lstStyle/>
          <a:p>
            <a:r>
              <a:rPr lang="en-US" dirty="0"/>
              <a:t>OVC_HIVSTAT (&lt;18 years)</a:t>
            </a:r>
          </a:p>
        </p:txBody>
      </p:sp>
      <p:graphicFrame>
        <p:nvGraphicFramePr>
          <p:cNvPr id="13" name="Chart 12"/>
          <p:cNvGraphicFramePr/>
          <p:nvPr>
            <p:extLst>
              <p:ext uri="{D42A27DB-BD31-4B8C-83A1-F6EECF244321}">
                <p14:modId xmlns:p14="http://schemas.microsoft.com/office/powerpoint/2010/main" val="4266698647"/>
              </p:ext>
            </p:extLst>
          </p:nvPr>
        </p:nvGraphicFramePr>
        <p:xfrm>
          <a:off x="3751291" y="2360219"/>
          <a:ext cx="5837208" cy="4470400"/>
        </p:xfrm>
        <a:graphic>
          <a:graphicData uri="http://schemas.openxmlformats.org/drawingml/2006/chart">
            <c:chart xmlns:c="http://schemas.openxmlformats.org/drawingml/2006/chart" xmlns:r="http://schemas.openxmlformats.org/officeDocument/2006/relationships" r:id="rId3"/>
          </a:graphicData>
        </a:graphic>
      </p:graphicFrame>
      <p:sp>
        <p:nvSpPr>
          <p:cNvPr id="14" name="Rectangle 13">
            <a:extLst>
              <a:ext uri="{FF2B5EF4-FFF2-40B4-BE49-F238E27FC236}">
                <a16:creationId xmlns="" xmlns:a16="http://schemas.microsoft.com/office/drawing/2014/main" id="{1770C0FE-41E0-4E1B-8441-66E9227CA943}"/>
              </a:ext>
            </a:extLst>
          </p:cNvPr>
          <p:cNvSpPr/>
          <p:nvPr/>
        </p:nvSpPr>
        <p:spPr>
          <a:xfrm>
            <a:off x="457200" y="7239000"/>
            <a:ext cx="8464177" cy="400110"/>
          </a:xfrm>
          <a:prstGeom prst="rect">
            <a:avLst/>
          </a:prstGeom>
        </p:spPr>
        <p:txBody>
          <a:bodyPr wrap="none">
            <a:spAutoFit/>
          </a:bodyPr>
          <a:lstStyle/>
          <a:p>
            <a:r>
              <a:rPr lang="en-US" sz="2000" dirty="0">
                <a:solidFill>
                  <a:srgbClr val="1E1860"/>
                </a:solidFill>
                <a:latin typeface="Century Gothic" charset="0"/>
              </a:rPr>
              <a:t>Ethiopia, Mozambique, Nigeria, South Africa, Tanzania, FY 2018, Q2 </a:t>
            </a:r>
            <a:endParaRPr lang="en-US" sz="2000" b="1" dirty="0">
              <a:solidFill>
                <a:srgbClr val="D66869"/>
              </a:solidFill>
              <a:latin typeface="Century Gothic" panose="020B0502020202020204" pitchFamily="34" charset="0"/>
            </a:endParaRPr>
          </a:p>
        </p:txBody>
      </p:sp>
      <p:sp>
        <p:nvSpPr>
          <p:cNvPr id="11" name="Text Placeholder 3">
            <a:extLst>
              <a:ext uri="{FF2B5EF4-FFF2-40B4-BE49-F238E27FC236}">
                <a16:creationId xmlns="" xmlns:a16="http://schemas.microsoft.com/office/drawing/2014/main" id="{7EF773E3-06BB-44FF-9C16-0103CAAA26C4}"/>
              </a:ext>
            </a:extLst>
          </p:cNvPr>
          <p:cNvSpPr>
            <a:spLocks noGrp="1"/>
          </p:cNvSpPr>
          <p:nvPr>
            <p:ph type="body" sz="quarter" idx="11"/>
          </p:nvPr>
        </p:nvSpPr>
        <p:spPr>
          <a:xfrm>
            <a:off x="561844" y="1091204"/>
            <a:ext cx="9420356" cy="2337795"/>
          </a:xfrm>
        </p:spPr>
        <p:txBody>
          <a:bodyPr/>
          <a:lstStyle/>
          <a:p>
            <a:pPr fontAlgn="t"/>
            <a:r>
              <a:rPr lang="en-US" sz="3600" dirty="0"/>
              <a:t>Proportion of HIV-positive children who are currently on ART</a:t>
            </a:r>
          </a:p>
        </p:txBody>
      </p:sp>
      <p:grpSp>
        <p:nvGrpSpPr>
          <p:cNvPr id="9" name="Group 8">
            <a:extLst>
              <a:ext uri="{FF2B5EF4-FFF2-40B4-BE49-F238E27FC236}">
                <a16:creationId xmlns="" xmlns:a16="http://schemas.microsoft.com/office/drawing/2014/main" id="{4010A7BB-613D-4A26-BDB5-F1D66ACF0844}"/>
              </a:ext>
            </a:extLst>
          </p:cNvPr>
          <p:cNvGrpSpPr/>
          <p:nvPr/>
        </p:nvGrpSpPr>
        <p:grpSpPr>
          <a:xfrm>
            <a:off x="457200" y="3886200"/>
            <a:ext cx="2667001" cy="1938992"/>
            <a:chOff x="700790" y="1981200"/>
            <a:chExt cx="2667001" cy="2843560"/>
          </a:xfrm>
        </p:grpSpPr>
        <p:sp>
          <p:nvSpPr>
            <p:cNvPr id="10" name="Rectangle 9">
              <a:extLst>
                <a:ext uri="{FF2B5EF4-FFF2-40B4-BE49-F238E27FC236}">
                  <a16:creationId xmlns="" xmlns:a16="http://schemas.microsoft.com/office/drawing/2014/main" id="{8764D2B3-FC51-40FB-B71C-91AB8BC2BD20}"/>
                </a:ext>
              </a:extLst>
            </p:cNvPr>
            <p:cNvSpPr/>
            <p:nvPr/>
          </p:nvSpPr>
          <p:spPr>
            <a:xfrm>
              <a:off x="722719" y="1981200"/>
              <a:ext cx="2645072" cy="2843560"/>
            </a:xfrm>
            <a:prstGeom prst="rect">
              <a:avLst/>
            </a:prstGeom>
          </p:spPr>
          <p:txBody>
            <a:bodyPr wrap="square">
              <a:spAutoFit/>
            </a:bodyPr>
            <a:lstStyle/>
            <a:p>
              <a:pPr algn="ctr"/>
              <a:r>
                <a:rPr lang="en-US" sz="2400" b="1" dirty="0">
                  <a:solidFill>
                    <a:srgbClr val="008C84"/>
                  </a:solidFill>
                  <a:latin typeface="Century Gothic" panose="020B0502020202020204" pitchFamily="34" charset="0"/>
                </a:rPr>
                <a:t>HIV positive </a:t>
              </a:r>
            </a:p>
            <a:p>
              <a:pPr algn="ctr"/>
              <a:r>
                <a:rPr lang="en-US" sz="2400" b="1" dirty="0">
                  <a:solidFill>
                    <a:srgbClr val="008C84"/>
                  </a:solidFill>
                  <a:latin typeface="Century Gothic" panose="020B0502020202020204" pitchFamily="34" charset="0"/>
                </a:rPr>
                <a:t>currently on ART</a:t>
              </a:r>
            </a:p>
            <a:p>
              <a:pPr algn="ctr"/>
              <a:endParaRPr lang="en-US" sz="2400" b="1" dirty="0">
                <a:solidFill>
                  <a:srgbClr val="008C84"/>
                </a:solidFill>
                <a:latin typeface="Century Gothic" panose="020B0502020202020204" pitchFamily="34" charset="0"/>
              </a:endParaRPr>
            </a:p>
            <a:p>
              <a:pPr algn="ctr"/>
              <a:r>
                <a:rPr lang="en-US" sz="2400" b="1" dirty="0">
                  <a:solidFill>
                    <a:srgbClr val="008C84"/>
                  </a:solidFill>
                  <a:latin typeface="Century Gothic" panose="020B0502020202020204" pitchFamily="34" charset="0"/>
                </a:rPr>
                <a:t>HIV positive </a:t>
              </a:r>
            </a:p>
            <a:p>
              <a:pPr algn="ctr"/>
              <a:endParaRPr lang="en-US" sz="2400" b="1" dirty="0">
                <a:solidFill>
                  <a:srgbClr val="D66869"/>
                </a:solidFill>
                <a:latin typeface="Century Gothic" panose="020B0502020202020204" pitchFamily="34" charset="0"/>
              </a:endParaRPr>
            </a:p>
          </p:txBody>
        </p:sp>
        <p:cxnSp>
          <p:nvCxnSpPr>
            <p:cNvPr id="12" name="Straight Connector 11">
              <a:extLst>
                <a:ext uri="{FF2B5EF4-FFF2-40B4-BE49-F238E27FC236}">
                  <a16:creationId xmlns="" xmlns:a16="http://schemas.microsoft.com/office/drawing/2014/main" id="{D18A9576-6CD6-4A06-9C12-928479DD7850}"/>
                </a:ext>
              </a:extLst>
            </p:cNvPr>
            <p:cNvCxnSpPr>
              <a:cxnSpLocks/>
            </p:cNvCxnSpPr>
            <p:nvPr/>
          </p:nvCxnSpPr>
          <p:spPr>
            <a:xfrm>
              <a:off x="700790" y="3433929"/>
              <a:ext cx="2590800" cy="0"/>
            </a:xfrm>
            <a:prstGeom prst="line">
              <a:avLst/>
            </a:prstGeom>
            <a:ln w="41275">
              <a:solidFill>
                <a:srgbClr val="008C84"/>
              </a:solidFill>
            </a:ln>
          </p:spPr>
          <p:style>
            <a:lnRef idx="1">
              <a:schemeClr val="accent1"/>
            </a:lnRef>
            <a:fillRef idx="0">
              <a:schemeClr val="accent1"/>
            </a:fillRef>
            <a:effectRef idx="0">
              <a:schemeClr val="accent1"/>
            </a:effectRef>
            <a:fontRef idx="minor">
              <a:schemeClr val="tx1"/>
            </a:fontRef>
          </p:style>
        </p:cxnSp>
      </p:grpSp>
      <p:sp>
        <p:nvSpPr>
          <p:cNvPr id="3" name="Slide Number Placeholder 2">
            <a:extLst>
              <a:ext uri="{FF2B5EF4-FFF2-40B4-BE49-F238E27FC236}">
                <a16:creationId xmlns="" xmlns:a16="http://schemas.microsoft.com/office/drawing/2014/main" id="{56F971D6-009F-4113-B363-B3B6A3028692}"/>
              </a:ext>
            </a:extLst>
          </p:cNvPr>
          <p:cNvSpPr>
            <a:spLocks noGrp="1"/>
          </p:cNvSpPr>
          <p:nvPr>
            <p:ph type="sldNum" sz="quarter" idx="12"/>
          </p:nvPr>
        </p:nvSpPr>
        <p:spPr/>
        <p:txBody>
          <a:bodyPr/>
          <a:lstStyle/>
          <a:p>
            <a:fld id="{13BB3363-7E30-409A-AAF8-60DC3BDFE4C1}" type="slidenum">
              <a:rPr lang="en-US" smtClean="0"/>
              <a:t>18</a:t>
            </a:fld>
            <a:endParaRPr lang="en-US" dirty="0"/>
          </a:p>
        </p:txBody>
      </p:sp>
    </p:spTree>
    <p:extLst>
      <p:ext uri="{BB962C8B-B14F-4D97-AF65-F5344CB8AC3E}">
        <p14:creationId xmlns:p14="http://schemas.microsoft.com/office/powerpoint/2010/main" val="14941866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371600" y="2286000"/>
            <a:ext cx="7162800" cy="2895600"/>
          </a:xfrm>
        </p:spPr>
        <p:txBody>
          <a:bodyPr/>
          <a:lstStyle/>
          <a:p>
            <a:pPr algn="ctr">
              <a:lnSpc>
                <a:spcPts val="5900"/>
              </a:lnSpc>
            </a:pPr>
            <a:r>
              <a:rPr lang="en-US" sz="6000" b="1" dirty="0">
                <a:latin typeface="Century Gothic" panose="020B0502020202020204" pitchFamily="34" charset="0"/>
              </a:rPr>
              <a:t>5.5. Process </a:t>
            </a:r>
          </a:p>
          <a:p>
            <a:pPr algn="ctr">
              <a:lnSpc>
                <a:spcPts val="5900"/>
              </a:lnSpc>
            </a:pPr>
            <a:r>
              <a:rPr lang="en-US" sz="6000" b="1" dirty="0">
                <a:latin typeface="Century Gothic" panose="020B0502020202020204" pitchFamily="34" charset="0"/>
              </a:rPr>
              <a:t>indicators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3160" y="4191000"/>
            <a:ext cx="5059680" cy="3179006"/>
          </a:xfrm>
          <a:prstGeom prst="rect">
            <a:avLst/>
          </a:prstGeom>
        </p:spPr>
      </p:pic>
      <p:sp>
        <p:nvSpPr>
          <p:cNvPr id="3" name="Slide Number Placeholder 2">
            <a:extLst>
              <a:ext uri="{FF2B5EF4-FFF2-40B4-BE49-F238E27FC236}">
                <a16:creationId xmlns="" xmlns:a16="http://schemas.microsoft.com/office/drawing/2014/main" id="{8FF541C8-628D-44C5-AF93-8A3EB98BE4AF}"/>
              </a:ext>
            </a:extLst>
          </p:cNvPr>
          <p:cNvSpPr>
            <a:spLocks noGrp="1"/>
          </p:cNvSpPr>
          <p:nvPr>
            <p:ph type="sldNum" sz="quarter" idx="12"/>
          </p:nvPr>
        </p:nvSpPr>
        <p:spPr/>
        <p:txBody>
          <a:bodyPr/>
          <a:lstStyle/>
          <a:p>
            <a:fld id="{13BB3363-7E30-409A-AAF8-60DC3BDFE4C1}" type="slidenum">
              <a:rPr lang="en-US" smtClean="0"/>
              <a:t>19</a:t>
            </a:fld>
            <a:endParaRPr lang="en-US"/>
          </a:p>
        </p:txBody>
      </p:sp>
    </p:spTree>
    <p:extLst>
      <p:ext uri="{BB962C8B-B14F-4D97-AF65-F5344CB8AC3E}">
        <p14:creationId xmlns:p14="http://schemas.microsoft.com/office/powerpoint/2010/main" val="1268292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 xmlns:a16="http://schemas.microsoft.com/office/drawing/2014/main" id="{87CDB0BD-CA2B-4F21-A03A-CAD27256A462}"/>
              </a:ext>
            </a:extLst>
          </p:cNvPr>
          <p:cNvSpPr>
            <a:spLocks noGrp="1"/>
          </p:cNvSpPr>
          <p:nvPr>
            <p:ph type="sldNum" sz="quarter" idx="12"/>
          </p:nvPr>
        </p:nvSpPr>
        <p:spPr/>
        <p:txBody>
          <a:bodyPr/>
          <a:lstStyle/>
          <a:p>
            <a:fld id="{7EDEFB67-AFA1-446B-9C78-EEFF5F2E2A45}" type="slidenum">
              <a:rPr lang="en-US" smtClean="0"/>
              <a:t>2</a:t>
            </a:fld>
            <a:endParaRPr lang="en-US"/>
          </a:p>
        </p:txBody>
      </p:sp>
      <p:sp>
        <p:nvSpPr>
          <p:cNvPr id="7"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371600" y="3048000"/>
            <a:ext cx="7162800" cy="2362200"/>
          </a:xfrm>
        </p:spPr>
        <p:txBody>
          <a:bodyPr/>
          <a:lstStyle/>
          <a:p>
            <a:pPr algn="ctr">
              <a:lnSpc>
                <a:spcPts val="5900"/>
              </a:lnSpc>
            </a:pPr>
            <a:r>
              <a:rPr lang="en-US" sz="6000" b="1" dirty="0">
                <a:latin typeface="Century Gothic" panose="020B0502020202020204" pitchFamily="34" charset="0"/>
              </a:rPr>
              <a:t>5.1. Introduction</a:t>
            </a:r>
            <a:endParaRPr lang="en-US" sz="6000" dirty="0">
              <a:latin typeface="Century Gothic" panose="020B0502020202020204" pitchFamily="34" charset="0"/>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0800" y="4419600"/>
            <a:ext cx="5105400" cy="2825231"/>
          </a:xfrm>
          <a:prstGeom prst="rect">
            <a:avLst/>
          </a:prstGeom>
        </p:spPr>
      </p:pic>
    </p:spTree>
    <p:extLst>
      <p:ext uri="{BB962C8B-B14F-4D97-AF65-F5344CB8AC3E}">
        <p14:creationId xmlns:p14="http://schemas.microsoft.com/office/powerpoint/2010/main" val="13779418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1098E2D-8EB4-4C90-BDB0-3BD954BE624C}"/>
              </a:ext>
            </a:extLst>
          </p:cNvPr>
          <p:cNvSpPr>
            <a:spLocks noGrp="1"/>
          </p:cNvSpPr>
          <p:nvPr>
            <p:ph type="title"/>
          </p:nvPr>
        </p:nvSpPr>
        <p:spPr>
          <a:xfrm>
            <a:off x="457200" y="366812"/>
            <a:ext cx="9599032" cy="1143000"/>
          </a:xfrm>
        </p:spPr>
        <p:txBody>
          <a:bodyPr/>
          <a:lstStyle/>
          <a:p>
            <a:r>
              <a:rPr lang="en-US" dirty="0">
                <a:latin typeface="Century Gothic" charset="0"/>
                <a:ea typeface="Century Gothic" charset="0"/>
                <a:cs typeface="Century Gothic" charset="0"/>
              </a:rPr>
              <a:t>OVC_HIVSTAT logic model</a:t>
            </a:r>
          </a:p>
        </p:txBody>
      </p:sp>
      <p:sp>
        <p:nvSpPr>
          <p:cNvPr id="5" name="Rectangle: Rounded Corners 4">
            <a:extLst>
              <a:ext uri="{FF2B5EF4-FFF2-40B4-BE49-F238E27FC236}">
                <a16:creationId xmlns="" xmlns:a16="http://schemas.microsoft.com/office/drawing/2014/main" id="{83246CF6-D4B6-4583-8B71-EFC044ED5529}"/>
              </a:ext>
            </a:extLst>
          </p:cNvPr>
          <p:cNvSpPr/>
          <p:nvPr/>
        </p:nvSpPr>
        <p:spPr>
          <a:xfrm>
            <a:off x="304800" y="1828800"/>
            <a:ext cx="1828800" cy="457200"/>
          </a:xfrm>
          <a:prstGeom prst="roundRect">
            <a:avLst/>
          </a:prstGeom>
          <a:solidFill>
            <a:srgbClr val="1E18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Century Gothic" panose="020B0502020202020204" pitchFamily="34" charset="0"/>
              </a:rPr>
              <a:t>Input</a:t>
            </a:r>
          </a:p>
        </p:txBody>
      </p:sp>
      <p:sp>
        <p:nvSpPr>
          <p:cNvPr id="9" name="Rectangle: Rounded Corners 8">
            <a:extLst>
              <a:ext uri="{FF2B5EF4-FFF2-40B4-BE49-F238E27FC236}">
                <a16:creationId xmlns="" xmlns:a16="http://schemas.microsoft.com/office/drawing/2014/main" id="{05522D73-AAC1-4DFC-8F3F-2992C830CF66}"/>
              </a:ext>
            </a:extLst>
          </p:cNvPr>
          <p:cNvSpPr/>
          <p:nvPr/>
        </p:nvSpPr>
        <p:spPr>
          <a:xfrm>
            <a:off x="5638800" y="1828800"/>
            <a:ext cx="1752600" cy="457200"/>
          </a:xfrm>
          <a:prstGeom prst="roundRect">
            <a:avLst/>
          </a:prstGeom>
          <a:solidFill>
            <a:srgbClr val="1E18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Century Gothic" panose="020B0502020202020204" pitchFamily="34" charset="0"/>
              </a:rPr>
              <a:t>Outcome</a:t>
            </a:r>
          </a:p>
        </p:txBody>
      </p:sp>
      <p:sp>
        <p:nvSpPr>
          <p:cNvPr id="11" name="Rectangle: Rounded Corners 10">
            <a:extLst>
              <a:ext uri="{FF2B5EF4-FFF2-40B4-BE49-F238E27FC236}">
                <a16:creationId xmlns="" xmlns:a16="http://schemas.microsoft.com/office/drawing/2014/main" id="{1F210CBC-9EA0-4644-B9FE-17E6B3F52BDB}"/>
              </a:ext>
            </a:extLst>
          </p:cNvPr>
          <p:cNvSpPr/>
          <p:nvPr/>
        </p:nvSpPr>
        <p:spPr>
          <a:xfrm>
            <a:off x="8001000" y="1828800"/>
            <a:ext cx="1752600" cy="457200"/>
          </a:xfrm>
          <a:prstGeom prst="roundRect">
            <a:avLst/>
          </a:prstGeom>
          <a:solidFill>
            <a:srgbClr val="1E18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latin typeface="Century Gothic" panose="020B0502020202020204" pitchFamily="34" charset="0"/>
              </a:rPr>
              <a:t>Impact</a:t>
            </a:r>
          </a:p>
        </p:txBody>
      </p:sp>
      <p:sp>
        <p:nvSpPr>
          <p:cNvPr id="12" name="Rectangle: Rounded Corners 11">
            <a:extLst>
              <a:ext uri="{FF2B5EF4-FFF2-40B4-BE49-F238E27FC236}">
                <a16:creationId xmlns="" xmlns:a16="http://schemas.microsoft.com/office/drawing/2014/main" id="{F567F451-4AB6-4A1D-9208-CFB9F0F4FA37}"/>
              </a:ext>
            </a:extLst>
          </p:cNvPr>
          <p:cNvSpPr/>
          <p:nvPr/>
        </p:nvSpPr>
        <p:spPr>
          <a:xfrm>
            <a:off x="304800" y="2667000"/>
            <a:ext cx="1752600" cy="990600"/>
          </a:xfrm>
          <a:prstGeom prst="roundRect">
            <a:avLst/>
          </a:prstGeom>
          <a:solidFill>
            <a:srgbClr val="BDCF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latin typeface="Century Gothic" panose="020B0502020202020204" pitchFamily="34" charset="0"/>
              </a:rPr>
              <a:t>High-quality collection forms</a:t>
            </a:r>
          </a:p>
        </p:txBody>
      </p:sp>
      <p:sp>
        <p:nvSpPr>
          <p:cNvPr id="15" name="Rectangle: Rounded Corners 14">
            <a:extLst>
              <a:ext uri="{FF2B5EF4-FFF2-40B4-BE49-F238E27FC236}">
                <a16:creationId xmlns="" xmlns:a16="http://schemas.microsoft.com/office/drawing/2014/main" id="{E20F45EE-050B-4EE3-ACBC-0F04CE54F03E}"/>
              </a:ext>
            </a:extLst>
          </p:cNvPr>
          <p:cNvSpPr/>
          <p:nvPr/>
        </p:nvSpPr>
        <p:spPr>
          <a:xfrm>
            <a:off x="304800" y="3886200"/>
            <a:ext cx="1752600" cy="990600"/>
          </a:xfrm>
          <a:prstGeom prst="roundRect">
            <a:avLst/>
          </a:prstGeom>
          <a:solidFill>
            <a:srgbClr val="BDCF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latin typeface="Century Gothic" panose="020B0502020202020204" pitchFamily="34" charset="0"/>
              </a:rPr>
              <a:t>Robust database</a:t>
            </a:r>
          </a:p>
        </p:txBody>
      </p:sp>
      <p:sp>
        <p:nvSpPr>
          <p:cNvPr id="17" name="Rectangle: Rounded Corners 16">
            <a:extLst>
              <a:ext uri="{FF2B5EF4-FFF2-40B4-BE49-F238E27FC236}">
                <a16:creationId xmlns="" xmlns:a16="http://schemas.microsoft.com/office/drawing/2014/main" id="{641C0174-D0A4-4ED1-86A5-8F73342533CD}"/>
              </a:ext>
            </a:extLst>
          </p:cNvPr>
          <p:cNvSpPr/>
          <p:nvPr/>
        </p:nvSpPr>
        <p:spPr>
          <a:xfrm>
            <a:off x="304800" y="5105400"/>
            <a:ext cx="1752600" cy="990600"/>
          </a:xfrm>
          <a:prstGeom prst="roundRect">
            <a:avLst/>
          </a:prstGeom>
          <a:solidFill>
            <a:srgbClr val="BDCF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latin typeface="Century Gothic" panose="020B0502020202020204" pitchFamily="34" charset="0"/>
              </a:rPr>
              <a:t>Technical capacity</a:t>
            </a:r>
          </a:p>
        </p:txBody>
      </p:sp>
      <p:sp>
        <p:nvSpPr>
          <p:cNvPr id="18" name="Rectangle: Rounded Corners 17">
            <a:extLst>
              <a:ext uri="{FF2B5EF4-FFF2-40B4-BE49-F238E27FC236}">
                <a16:creationId xmlns="" xmlns:a16="http://schemas.microsoft.com/office/drawing/2014/main" id="{24504E4F-4BD6-4593-93B0-4B38E2A81B68}"/>
              </a:ext>
            </a:extLst>
          </p:cNvPr>
          <p:cNvSpPr/>
          <p:nvPr/>
        </p:nvSpPr>
        <p:spPr>
          <a:xfrm>
            <a:off x="304800" y="6324600"/>
            <a:ext cx="1752600" cy="990600"/>
          </a:xfrm>
          <a:prstGeom prst="roundRect">
            <a:avLst/>
          </a:prstGeom>
          <a:solidFill>
            <a:srgbClr val="BDCF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latin typeface="Century Gothic" panose="020B0502020202020204" pitchFamily="34" charset="0"/>
              </a:rPr>
              <a:t>Standard Operating Procedures</a:t>
            </a:r>
          </a:p>
        </p:txBody>
      </p:sp>
      <p:sp>
        <p:nvSpPr>
          <p:cNvPr id="25" name="Rectangle: Rounded Corners 24">
            <a:extLst>
              <a:ext uri="{FF2B5EF4-FFF2-40B4-BE49-F238E27FC236}">
                <a16:creationId xmlns="" xmlns:a16="http://schemas.microsoft.com/office/drawing/2014/main" id="{340FCD05-9A32-48C5-B008-A28BBB3AFA38}"/>
              </a:ext>
            </a:extLst>
          </p:cNvPr>
          <p:cNvSpPr/>
          <p:nvPr/>
        </p:nvSpPr>
        <p:spPr>
          <a:xfrm>
            <a:off x="8001000" y="3352800"/>
            <a:ext cx="1752600" cy="1600200"/>
          </a:xfrm>
          <a:prstGeom prst="roundRect">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latin typeface="Century Gothic" panose="020B0502020202020204" pitchFamily="34" charset="0"/>
              </a:rPr>
              <a:t>95% of all people living with HIV will know their HIV status</a:t>
            </a:r>
          </a:p>
        </p:txBody>
      </p:sp>
      <p:cxnSp>
        <p:nvCxnSpPr>
          <p:cNvPr id="28" name="Straight Arrow Connector 27">
            <a:extLst>
              <a:ext uri="{FF2B5EF4-FFF2-40B4-BE49-F238E27FC236}">
                <a16:creationId xmlns="" xmlns:a16="http://schemas.microsoft.com/office/drawing/2014/main" id="{81ED695D-18A9-480C-AE5A-43B9CEA5E0E0}"/>
              </a:ext>
            </a:extLst>
          </p:cNvPr>
          <p:cNvCxnSpPr>
            <a:cxnSpLocks/>
          </p:cNvCxnSpPr>
          <p:nvPr/>
        </p:nvCxnSpPr>
        <p:spPr>
          <a:xfrm>
            <a:off x="2133600" y="2057400"/>
            <a:ext cx="762000" cy="0"/>
          </a:xfrm>
          <a:prstGeom prst="straightConnector1">
            <a:avLst/>
          </a:prstGeom>
          <a:ln w="57150">
            <a:solidFill>
              <a:srgbClr val="171746"/>
            </a:solidFill>
            <a:tailEnd type="triangle"/>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 xmlns:a16="http://schemas.microsoft.com/office/drawing/2014/main" id="{A11BC613-0FB2-42AD-A409-F514CF72A114}"/>
              </a:ext>
            </a:extLst>
          </p:cNvPr>
          <p:cNvGrpSpPr/>
          <p:nvPr/>
        </p:nvGrpSpPr>
        <p:grpSpPr>
          <a:xfrm>
            <a:off x="2971800" y="1828800"/>
            <a:ext cx="1828800" cy="4343400"/>
            <a:chOff x="3200400" y="1828800"/>
            <a:chExt cx="1828800" cy="4343400"/>
          </a:xfrm>
        </p:grpSpPr>
        <p:sp>
          <p:nvSpPr>
            <p:cNvPr id="19" name="Rectangle: Rounded Corners 18">
              <a:extLst>
                <a:ext uri="{FF2B5EF4-FFF2-40B4-BE49-F238E27FC236}">
                  <a16:creationId xmlns="" xmlns:a16="http://schemas.microsoft.com/office/drawing/2014/main" id="{485423BE-6140-4ED4-BD41-D3AE4A593F75}"/>
                </a:ext>
              </a:extLst>
            </p:cNvPr>
            <p:cNvSpPr/>
            <p:nvPr/>
          </p:nvSpPr>
          <p:spPr>
            <a:xfrm>
              <a:off x="3200400" y="1828800"/>
              <a:ext cx="1828800" cy="457200"/>
            </a:xfrm>
            <a:prstGeom prst="roundRect">
              <a:avLst/>
            </a:prstGeom>
            <a:solidFill>
              <a:srgbClr val="1E18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Century Gothic" panose="020B0502020202020204" pitchFamily="34" charset="0"/>
                </a:rPr>
                <a:t>Process</a:t>
              </a:r>
            </a:p>
          </p:txBody>
        </p:sp>
        <p:grpSp>
          <p:nvGrpSpPr>
            <p:cNvPr id="3" name="Group 2">
              <a:extLst>
                <a:ext uri="{FF2B5EF4-FFF2-40B4-BE49-F238E27FC236}">
                  <a16:creationId xmlns="" xmlns:a16="http://schemas.microsoft.com/office/drawing/2014/main" id="{E437A125-A524-4A09-A615-F3637286E87C}"/>
                </a:ext>
              </a:extLst>
            </p:cNvPr>
            <p:cNvGrpSpPr/>
            <p:nvPr/>
          </p:nvGrpSpPr>
          <p:grpSpPr>
            <a:xfrm>
              <a:off x="3200400" y="2667000"/>
              <a:ext cx="1752600" cy="3505200"/>
              <a:chOff x="3276600" y="2438400"/>
              <a:chExt cx="1752600" cy="3505200"/>
            </a:xfrm>
          </p:grpSpPr>
          <p:sp>
            <p:nvSpPr>
              <p:cNvPr id="20" name="Rectangle: Rounded Corners 19">
                <a:extLst>
                  <a:ext uri="{FF2B5EF4-FFF2-40B4-BE49-F238E27FC236}">
                    <a16:creationId xmlns="" xmlns:a16="http://schemas.microsoft.com/office/drawing/2014/main" id="{B37C291F-779E-4B6C-9ED4-6F297D410055}"/>
                  </a:ext>
                </a:extLst>
              </p:cNvPr>
              <p:cNvSpPr/>
              <p:nvPr/>
            </p:nvSpPr>
            <p:spPr>
              <a:xfrm>
                <a:off x="3276600" y="2438400"/>
                <a:ext cx="1752600" cy="1066800"/>
              </a:xfrm>
              <a:prstGeom prst="roundRect">
                <a:avLst/>
              </a:prstGeom>
              <a:solidFill>
                <a:srgbClr val="D19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latin typeface="Century Gothic" panose="020B0502020202020204" pitchFamily="34" charset="0"/>
                  </a:rPr>
                  <a:t>% of unknown HIV status who have been assessed</a:t>
                </a:r>
              </a:p>
            </p:txBody>
          </p:sp>
          <p:sp>
            <p:nvSpPr>
              <p:cNvPr id="23" name="Rectangle: Rounded Corners 22">
                <a:extLst>
                  <a:ext uri="{FF2B5EF4-FFF2-40B4-BE49-F238E27FC236}">
                    <a16:creationId xmlns="" xmlns:a16="http://schemas.microsoft.com/office/drawing/2014/main" id="{2CD7C44F-A3C8-4FA3-A13E-5086D2AEEFEA}"/>
                  </a:ext>
                </a:extLst>
              </p:cNvPr>
              <p:cNvSpPr/>
              <p:nvPr/>
            </p:nvSpPr>
            <p:spPr>
              <a:xfrm>
                <a:off x="3276600" y="3657600"/>
                <a:ext cx="1752600" cy="1024128"/>
              </a:xfrm>
              <a:prstGeom prst="roundRect">
                <a:avLst/>
              </a:prstGeom>
              <a:solidFill>
                <a:srgbClr val="D19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latin typeface="Century Gothic" panose="020B0502020202020204" pitchFamily="34" charset="0"/>
                  </a:rPr>
                  <a:t>% of at risk referred for testing</a:t>
                </a:r>
              </a:p>
            </p:txBody>
          </p:sp>
          <p:sp>
            <p:nvSpPr>
              <p:cNvPr id="24" name="Rectangle: Rounded Corners 23">
                <a:extLst>
                  <a:ext uri="{FF2B5EF4-FFF2-40B4-BE49-F238E27FC236}">
                    <a16:creationId xmlns="" xmlns:a16="http://schemas.microsoft.com/office/drawing/2014/main" id="{DFEA5ACC-7A2C-436D-B33B-2D6935F51778}"/>
                  </a:ext>
                </a:extLst>
              </p:cNvPr>
              <p:cNvSpPr/>
              <p:nvPr/>
            </p:nvSpPr>
            <p:spPr>
              <a:xfrm>
                <a:off x="3276600" y="4953000"/>
                <a:ext cx="1752600" cy="990600"/>
              </a:xfrm>
              <a:prstGeom prst="roundRect">
                <a:avLst/>
              </a:prstGeom>
              <a:solidFill>
                <a:srgbClr val="D19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latin typeface="Century Gothic" panose="020B0502020202020204" pitchFamily="34" charset="0"/>
                  </a:rPr>
                  <a:t>% of referrals for testing completed</a:t>
                </a:r>
              </a:p>
            </p:txBody>
          </p:sp>
        </p:grpSp>
      </p:grpSp>
      <p:sp>
        <p:nvSpPr>
          <p:cNvPr id="26" name="Rectangle: Rounded Corners 25">
            <a:extLst>
              <a:ext uri="{FF2B5EF4-FFF2-40B4-BE49-F238E27FC236}">
                <a16:creationId xmlns="" xmlns:a16="http://schemas.microsoft.com/office/drawing/2014/main" id="{A5AE2CFC-3C21-47DA-A7AC-B73916ED20C2}"/>
              </a:ext>
            </a:extLst>
          </p:cNvPr>
          <p:cNvSpPr/>
          <p:nvPr/>
        </p:nvSpPr>
        <p:spPr>
          <a:xfrm>
            <a:off x="8001000" y="5334000"/>
            <a:ext cx="1752600" cy="1524000"/>
          </a:xfrm>
          <a:prstGeom prst="roundRect">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latin typeface="Century Gothic" panose="020B0502020202020204" pitchFamily="34" charset="0"/>
              </a:rPr>
              <a:t>95% of all HIV- positive people on ART (2)</a:t>
            </a:r>
          </a:p>
        </p:txBody>
      </p:sp>
      <p:cxnSp>
        <p:nvCxnSpPr>
          <p:cNvPr id="31" name="Straight Arrow Connector 30">
            <a:extLst>
              <a:ext uri="{FF2B5EF4-FFF2-40B4-BE49-F238E27FC236}">
                <a16:creationId xmlns="" xmlns:a16="http://schemas.microsoft.com/office/drawing/2014/main" id="{477CC18B-B061-4241-A013-75CC0AD046B3}"/>
              </a:ext>
            </a:extLst>
          </p:cNvPr>
          <p:cNvCxnSpPr>
            <a:cxnSpLocks/>
          </p:cNvCxnSpPr>
          <p:nvPr/>
        </p:nvCxnSpPr>
        <p:spPr>
          <a:xfrm>
            <a:off x="7162800" y="2057400"/>
            <a:ext cx="762000" cy="0"/>
          </a:xfrm>
          <a:prstGeom prst="straightConnector1">
            <a:avLst/>
          </a:prstGeom>
          <a:ln w="57150">
            <a:solidFill>
              <a:srgbClr val="171746"/>
            </a:solidFill>
            <a:tailEnd type="triangle"/>
          </a:ln>
        </p:spPr>
        <p:style>
          <a:lnRef idx="1">
            <a:schemeClr val="accent1"/>
          </a:lnRef>
          <a:fillRef idx="0">
            <a:schemeClr val="accent1"/>
          </a:fillRef>
          <a:effectRef idx="0">
            <a:schemeClr val="accent1"/>
          </a:effectRef>
          <a:fontRef idx="minor">
            <a:schemeClr val="tx1"/>
          </a:fontRef>
        </p:style>
      </p:cxnSp>
      <p:sp>
        <p:nvSpPr>
          <p:cNvPr id="32" name="Rectangle: Rounded Corners 31">
            <a:extLst>
              <a:ext uri="{FF2B5EF4-FFF2-40B4-BE49-F238E27FC236}">
                <a16:creationId xmlns="" xmlns:a16="http://schemas.microsoft.com/office/drawing/2014/main" id="{39EE8927-DC00-4ECB-835F-3C330ADF7C6D}"/>
              </a:ext>
            </a:extLst>
          </p:cNvPr>
          <p:cNvSpPr/>
          <p:nvPr/>
        </p:nvSpPr>
        <p:spPr>
          <a:xfrm>
            <a:off x="2971800" y="6400800"/>
            <a:ext cx="1752600" cy="914400"/>
          </a:xfrm>
          <a:prstGeom prst="roundRect">
            <a:avLst/>
          </a:prstGeom>
          <a:solidFill>
            <a:srgbClr val="D19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latin typeface="Century Gothic" panose="020B0502020202020204" pitchFamily="34" charset="0"/>
              </a:rPr>
              <a:t>% of HIV- positive with updated Tx </a:t>
            </a:r>
          </a:p>
        </p:txBody>
      </p:sp>
      <p:sp>
        <p:nvSpPr>
          <p:cNvPr id="33" name="Rectangle: Rounded Corners 32">
            <a:extLst>
              <a:ext uri="{FF2B5EF4-FFF2-40B4-BE49-F238E27FC236}">
                <a16:creationId xmlns="" xmlns:a16="http://schemas.microsoft.com/office/drawing/2014/main" id="{77645D9B-8DBB-498A-9D9A-D02ECE9AFC66}"/>
              </a:ext>
            </a:extLst>
          </p:cNvPr>
          <p:cNvSpPr/>
          <p:nvPr/>
        </p:nvSpPr>
        <p:spPr>
          <a:xfrm>
            <a:off x="5638800" y="5334000"/>
            <a:ext cx="1752600" cy="1600200"/>
          </a:xfrm>
          <a:prstGeom prst="roundRect">
            <a:avLst/>
          </a:prstGeom>
          <a:solidFill>
            <a:srgbClr val="D6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latin typeface="Century Gothic" panose="020B0502020202020204" pitchFamily="34" charset="0"/>
              </a:rPr>
              <a:t>% of HIV- positive OVC </a:t>
            </a:r>
            <a:r>
              <a:rPr lang="en-US" sz="1600" u="sng" dirty="0">
                <a:solidFill>
                  <a:schemeClr val="bg1"/>
                </a:solidFill>
                <a:latin typeface="Century Gothic" panose="020B0502020202020204" pitchFamily="34" charset="0"/>
              </a:rPr>
              <a:t>currently</a:t>
            </a:r>
            <a:r>
              <a:rPr lang="en-US" sz="1600" dirty="0">
                <a:solidFill>
                  <a:schemeClr val="bg1"/>
                </a:solidFill>
                <a:latin typeface="Century Gothic" panose="020B0502020202020204" pitchFamily="34" charset="0"/>
              </a:rPr>
              <a:t> on ART (1)</a:t>
            </a:r>
            <a:endParaRPr lang="en-US" sz="1400" dirty="0">
              <a:solidFill>
                <a:schemeClr val="bg1"/>
              </a:solidFill>
              <a:latin typeface="Century Gothic" panose="020B0502020202020204" pitchFamily="34" charset="0"/>
            </a:endParaRPr>
          </a:p>
        </p:txBody>
      </p:sp>
      <p:sp>
        <p:nvSpPr>
          <p:cNvPr id="34" name="Rectangle: Rounded Corners 33">
            <a:extLst>
              <a:ext uri="{FF2B5EF4-FFF2-40B4-BE49-F238E27FC236}">
                <a16:creationId xmlns="" xmlns:a16="http://schemas.microsoft.com/office/drawing/2014/main" id="{829FA3AC-7880-49F0-A6F6-2DC13FBD6F53}"/>
              </a:ext>
            </a:extLst>
          </p:cNvPr>
          <p:cNvSpPr/>
          <p:nvPr/>
        </p:nvSpPr>
        <p:spPr>
          <a:xfrm>
            <a:off x="5638800" y="3352800"/>
            <a:ext cx="1752600" cy="1600200"/>
          </a:xfrm>
          <a:prstGeom prst="roundRect">
            <a:avLst/>
          </a:prstGeom>
          <a:solidFill>
            <a:srgbClr val="D6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latin typeface="Century Gothic" panose="020B0502020202020204" pitchFamily="34" charset="0"/>
              </a:rPr>
              <a:t>% of OVC for whom HIV status is known or test is not required </a:t>
            </a:r>
          </a:p>
        </p:txBody>
      </p:sp>
      <p:sp>
        <p:nvSpPr>
          <p:cNvPr id="6" name="TextBox 5">
            <a:extLst>
              <a:ext uri="{FF2B5EF4-FFF2-40B4-BE49-F238E27FC236}">
                <a16:creationId xmlns="" xmlns:a16="http://schemas.microsoft.com/office/drawing/2014/main" id="{6069A23A-0B13-4458-B4EC-CC1BEE32AD97}"/>
              </a:ext>
            </a:extLst>
          </p:cNvPr>
          <p:cNvSpPr txBox="1"/>
          <p:nvPr/>
        </p:nvSpPr>
        <p:spPr>
          <a:xfrm>
            <a:off x="4733109" y="7174755"/>
            <a:ext cx="4953000" cy="461665"/>
          </a:xfrm>
          <a:prstGeom prst="rect">
            <a:avLst/>
          </a:prstGeom>
          <a:noFill/>
        </p:spPr>
        <p:txBody>
          <a:bodyPr wrap="square" rtlCol="0">
            <a:spAutoFit/>
          </a:bodyPr>
          <a:lstStyle/>
          <a:p>
            <a:r>
              <a:rPr lang="en-US" sz="1200" i="1" dirty="0">
                <a:latin typeface="Century Gothic" panose="020B0502020202020204" pitchFamily="34" charset="0"/>
              </a:rPr>
              <a:t>(1) OVC programs measure self-reported ART treatment status</a:t>
            </a:r>
          </a:p>
          <a:p>
            <a:r>
              <a:rPr lang="en-US" sz="1200" i="1" dirty="0">
                <a:latin typeface="Century Gothic" panose="020B0502020202020204" pitchFamily="34" charset="0"/>
              </a:rPr>
              <a:t>(2) Point of care data measures actual ART adherence</a:t>
            </a:r>
          </a:p>
        </p:txBody>
      </p:sp>
      <p:sp>
        <p:nvSpPr>
          <p:cNvPr id="7" name="Slide Number Placeholder 6">
            <a:extLst>
              <a:ext uri="{FF2B5EF4-FFF2-40B4-BE49-F238E27FC236}">
                <a16:creationId xmlns="" xmlns:a16="http://schemas.microsoft.com/office/drawing/2014/main" id="{ABA43390-3590-4B22-94B8-0AB583CBCE8D}"/>
              </a:ext>
            </a:extLst>
          </p:cNvPr>
          <p:cNvSpPr>
            <a:spLocks noGrp="1"/>
          </p:cNvSpPr>
          <p:nvPr>
            <p:ph type="sldNum" sz="quarter" idx="12"/>
          </p:nvPr>
        </p:nvSpPr>
        <p:spPr/>
        <p:txBody>
          <a:bodyPr/>
          <a:lstStyle/>
          <a:p>
            <a:fld id="{13BB3363-7E30-409A-AAF8-60DC3BDFE4C1}" type="slidenum">
              <a:rPr lang="en-US" smtClean="0"/>
              <a:t>20</a:t>
            </a:fld>
            <a:endParaRPr lang="en-US"/>
          </a:p>
        </p:txBody>
      </p:sp>
    </p:spTree>
    <p:extLst>
      <p:ext uri="{BB962C8B-B14F-4D97-AF65-F5344CB8AC3E}">
        <p14:creationId xmlns:p14="http://schemas.microsoft.com/office/powerpoint/2010/main" val="34192023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F99A579-9550-4CC3-A181-A7B59D29EE69}"/>
              </a:ext>
            </a:extLst>
          </p:cNvPr>
          <p:cNvSpPr>
            <a:spLocks noGrp="1"/>
          </p:cNvSpPr>
          <p:nvPr>
            <p:ph type="title"/>
          </p:nvPr>
        </p:nvSpPr>
        <p:spPr/>
        <p:txBody>
          <a:bodyPr/>
          <a:lstStyle/>
          <a:p>
            <a:r>
              <a:rPr lang="en-US" sz="4400" dirty="0"/>
              <a:t>HIV risk assessment continuum</a:t>
            </a:r>
          </a:p>
        </p:txBody>
      </p:sp>
      <p:sp>
        <p:nvSpPr>
          <p:cNvPr id="4" name="Text Placeholder 3">
            <a:extLst>
              <a:ext uri="{FF2B5EF4-FFF2-40B4-BE49-F238E27FC236}">
                <a16:creationId xmlns="" xmlns:a16="http://schemas.microsoft.com/office/drawing/2014/main" id="{6F9F9210-CFE9-40DF-B90E-8DECDD89B2DB}"/>
              </a:ext>
            </a:extLst>
          </p:cNvPr>
          <p:cNvSpPr>
            <a:spLocks noGrp="1"/>
          </p:cNvSpPr>
          <p:nvPr>
            <p:ph type="body" sz="quarter" idx="11"/>
          </p:nvPr>
        </p:nvSpPr>
        <p:spPr/>
        <p:txBody>
          <a:bodyPr/>
          <a:lstStyle/>
          <a:p>
            <a:r>
              <a:rPr lang="en-US" dirty="0"/>
              <a:t>Bar graph</a:t>
            </a:r>
          </a:p>
        </p:txBody>
      </p:sp>
      <p:grpSp>
        <p:nvGrpSpPr>
          <p:cNvPr id="5" name="Group 4">
            <a:extLst>
              <a:ext uri="{FF2B5EF4-FFF2-40B4-BE49-F238E27FC236}">
                <a16:creationId xmlns="" xmlns:a16="http://schemas.microsoft.com/office/drawing/2014/main" id="{B23A1E79-94F7-41AF-BF89-EEBFF6056154}"/>
              </a:ext>
            </a:extLst>
          </p:cNvPr>
          <p:cNvGrpSpPr/>
          <p:nvPr/>
        </p:nvGrpSpPr>
        <p:grpSpPr>
          <a:xfrm>
            <a:off x="762000" y="2230876"/>
            <a:ext cx="9144000" cy="5334000"/>
            <a:chOff x="599872" y="2133600"/>
            <a:chExt cx="9448800" cy="5334000"/>
          </a:xfrm>
        </p:grpSpPr>
        <p:pic>
          <p:nvPicPr>
            <p:cNvPr id="6" name="Picture 5">
              <a:extLst>
                <a:ext uri="{FF2B5EF4-FFF2-40B4-BE49-F238E27FC236}">
                  <a16:creationId xmlns="" xmlns:a16="http://schemas.microsoft.com/office/drawing/2014/main" id="{6ADB39D9-876B-4B63-9CA2-605B7AD9B6B6}"/>
                </a:ext>
              </a:extLst>
            </p:cNvPr>
            <p:cNvPicPr>
              <a:picLocks noChangeAspect="1"/>
            </p:cNvPicPr>
            <p:nvPr/>
          </p:nvPicPr>
          <p:blipFill>
            <a:blip r:embed="rId3"/>
            <a:stretch>
              <a:fillRect/>
            </a:stretch>
          </p:blipFill>
          <p:spPr>
            <a:xfrm>
              <a:off x="599872" y="2133600"/>
              <a:ext cx="8850924" cy="5334000"/>
            </a:xfrm>
            <a:prstGeom prst="rect">
              <a:avLst/>
            </a:prstGeom>
          </p:spPr>
        </p:pic>
        <p:grpSp>
          <p:nvGrpSpPr>
            <p:cNvPr id="7" name="Group 6">
              <a:extLst>
                <a:ext uri="{FF2B5EF4-FFF2-40B4-BE49-F238E27FC236}">
                  <a16:creationId xmlns="" xmlns:a16="http://schemas.microsoft.com/office/drawing/2014/main" id="{F2C038D5-D779-4862-A7AB-9022FC9371A3}"/>
                </a:ext>
              </a:extLst>
            </p:cNvPr>
            <p:cNvGrpSpPr/>
            <p:nvPr/>
          </p:nvGrpSpPr>
          <p:grpSpPr>
            <a:xfrm>
              <a:off x="2962072" y="2971800"/>
              <a:ext cx="7086600" cy="3788924"/>
              <a:chOff x="2962072" y="2971800"/>
              <a:chExt cx="7086600" cy="3788924"/>
            </a:xfrm>
          </p:grpSpPr>
          <p:sp>
            <p:nvSpPr>
              <p:cNvPr id="8" name="Oval 7">
                <a:extLst>
                  <a:ext uri="{FF2B5EF4-FFF2-40B4-BE49-F238E27FC236}">
                    <a16:creationId xmlns="" xmlns:a16="http://schemas.microsoft.com/office/drawing/2014/main" id="{F07F949C-CDCC-4623-B2B4-3F377DAB954B}"/>
                  </a:ext>
                </a:extLst>
              </p:cNvPr>
              <p:cNvSpPr/>
              <p:nvPr/>
            </p:nvSpPr>
            <p:spPr>
              <a:xfrm>
                <a:off x="3952672" y="3865124"/>
                <a:ext cx="1905000" cy="1828800"/>
              </a:xfrm>
              <a:prstGeom prst="ellipse">
                <a:avLst/>
              </a:prstGeom>
              <a:solidFill>
                <a:srgbClr val="A7BF3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 xmlns:a16="http://schemas.microsoft.com/office/drawing/2014/main" id="{6F4579A0-2153-402D-9CD8-DDD14B24950E}"/>
                  </a:ext>
                </a:extLst>
              </p:cNvPr>
              <p:cNvGrpSpPr/>
              <p:nvPr/>
            </p:nvGrpSpPr>
            <p:grpSpPr>
              <a:xfrm>
                <a:off x="2962072" y="2971800"/>
                <a:ext cx="2362200" cy="1066800"/>
                <a:chOff x="2667000" y="4395788"/>
                <a:chExt cx="2362200" cy="733425"/>
              </a:xfrm>
            </p:grpSpPr>
            <p:sp>
              <p:nvSpPr>
                <p:cNvPr id="22" name="Right Brace 21">
                  <a:extLst>
                    <a:ext uri="{FF2B5EF4-FFF2-40B4-BE49-F238E27FC236}">
                      <a16:creationId xmlns="" xmlns:a16="http://schemas.microsoft.com/office/drawing/2014/main" id="{2D29A65B-BB65-4967-84C0-9F8394230FC5}"/>
                    </a:ext>
                  </a:extLst>
                </p:cNvPr>
                <p:cNvSpPr/>
                <p:nvPr/>
              </p:nvSpPr>
              <p:spPr>
                <a:xfrm>
                  <a:off x="2667000" y="4395788"/>
                  <a:ext cx="228600" cy="733425"/>
                </a:xfrm>
                <a:prstGeom prst="rightBrace">
                  <a:avLst>
                    <a:gd name="adj1" fmla="val 35493"/>
                    <a:gd name="adj2" fmla="val 50000"/>
                  </a:avLst>
                </a:prstGeom>
                <a:ln w="19050">
                  <a:solidFill>
                    <a:srgbClr val="1E18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Text Placeholder 7">
                  <a:extLst>
                    <a:ext uri="{FF2B5EF4-FFF2-40B4-BE49-F238E27FC236}">
                      <a16:creationId xmlns="" xmlns:a16="http://schemas.microsoft.com/office/drawing/2014/main" id="{9B040204-CB29-4A26-B7C2-0ED96D3FC977}"/>
                    </a:ext>
                  </a:extLst>
                </p:cNvPr>
                <p:cNvSpPr txBox="1">
                  <a:spLocks/>
                </p:cNvSpPr>
                <p:nvPr/>
              </p:nvSpPr>
              <p:spPr>
                <a:xfrm>
                  <a:off x="2971800" y="4448174"/>
                  <a:ext cx="2057400" cy="576263"/>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1800" kern="0" dirty="0"/>
                    <a:t>OVC not assessed </a:t>
                  </a:r>
                </a:p>
                <a:p>
                  <a:r>
                    <a:rPr lang="en-US" sz="1800" kern="0" dirty="0"/>
                    <a:t>for HIV risk</a:t>
                  </a:r>
                </a:p>
              </p:txBody>
            </p:sp>
          </p:grpSp>
          <p:grpSp>
            <p:nvGrpSpPr>
              <p:cNvPr id="10" name="Group 9">
                <a:extLst>
                  <a:ext uri="{FF2B5EF4-FFF2-40B4-BE49-F238E27FC236}">
                    <a16:creationId xmlns="" xmlns:a16="http://schemas.microsoft.com/office/drawing/2014/main" id="{190B929D-C01C-46D0-B820-DF8E8EF15E83}"/>
                  </a:ext>
                </a:extLst>
              </p:cNvPr>
              <p:cNvGrpSpPr/>
              <p:nvPr/>
            </p:nvGrpSpPr>
            <p:grpSpPr>
              <a:xfrm>
                <a:off x="4343400" y="4246124"/>
                <a:ext cx="1676400" cy="914400"/>
                <a:chOff x="2667000" y="4855724"/>
                <a:chExt cx="1676400" cy="914400"/>
              </a:xfrm>
            </p:grpSpPr>
            <p:sp>
              <p:nvSpPr>
                <p:cNvPr id="20" name="Right Brace 19">
                  <a:extLst>
                    <a:ext uri="{FF2B5EF4-FFF2-40B4-BE49-F238E27FC236}">
                      <a16:creationId xmlns="" xmlns:a16="http://schemas.microsoft.com/office/drawing/2014/main" id="{98BDA017-A330-46A7-BF8B-22FD016E3E9C}"/>
                    </a:ext>
                  </a:extLst>
                </p:cNvPr>
                <p:cNvSpPr/>
                <p:nvPr/>
              </p:nvSpPr>
              <p:spPr>
                <a:xfrm>
                  <a:off x="2667000" y="4855724"/>
                  <a:ext cx="228600" cy="914400"/>
                </a:xfrm>
                <a:prstGeom prst="rightBrace">
                  <a:avLst>
                    <a:gd name="adj1" fmla="val 35493"/>
                    <a:gd name="adj2" fmla="val 50000"/>
                  </a:avLst>
                </a:prstGeom>
                <a:ln w="19050">
                  <a:solidFill>
                    <a:srgbClr val="1E185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1" name="Text Placeholder 7">
                  <a:extLst>
                    <a:ext uri="{FF2B5EF4-FFF2-40B4-BE49-F238E27FC236}">
                      <a16:creationId xmlns="" xmlns:a16="http://schemas.microsoft.com/office/drawing/2014/main" id="{1158746D-1C61-47FD-9392-05B973F4EAD2}"/>
                    </a:ext>
                  </a:extLst>
                </p:cNvPr>
                <p:cNvSpPr txBox="1">
                  <a:spLocks/>
                </p:cNvSpPr>
                <p:nvPr/>
              </p:nvSpPr>
              <p:spPr>
                <a:xfrm>
                  <a:off x="2895600" y="4931924"/>
                  <a:ext cx="1447800" cy="3810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1800" kern="0" dirty="0"/>
                    <a:t>Test not </a:t>
                  </a:r>
                </a:p>
                <a:p>
                  <a:r>
                    <a:rPr lang="en-US" sz="1800" kern="0" dirty="0"/>
                    <a:t>required</a:t>
                  </a:r>
                </a:p>
              </p:txBody>
            </p:sp>
          </p:grpSp>
          <p:grpSp>
            <p:nvGrpSpPr>
              <p:cNvPr id="11" name="Group 10">
                <a:extLst>
                  <a:ext uri="{FF2B5EF4-FFF2-40B4-BE49-F238E27FC236}">
                    <a16:creationId xmlns="" xmlns:a16="http://schemas.microsoft.com/office/drawing/2014/main" id="{150DA9C4-ACA0-44E9-88A2-4B38CACBFA88}"/>
                  </a:ext>
                </a:extLst>
              </p:cNvPr>
              <p:cNvGrpSpPr/>
              <p:nvPr/>
            </p:nvGrpSpPr>
            <p:grpSpPr>
              <a:xfrm>
                <a:off x="5705272" y="5257800"/>
                <a:ext cx="1676400" cy="609600"/>
                <a:chOff x="2743200" y="4953000"/>
                <a:chExt cx="1676400" cy="609600"/>
              </a:xfrm>
            </p:grpSpPr>
            <p:sp>
              <p:nvSpPr>
                <p:cNvPr id="18" name="Right Brace 17">
                  <a:extLst>
                    <a:ext uri="{FF2B5EF4-FFF2-40B4-BE49-F238E27FC236}">
                      <a16:creationId xmlns="" xmlns:a16="http://schemas.microsoft.com/office/drawing/2014/main" id="{E7114B21-E5B7-4005-9E9F-17E9D7B15B58}"/>
                    </a:ext>
                  </a:extLst>
                </p:cNvPr>
                <p:cNvSpPr/>
                <p:nvPr/>
              </p:nvSpPr>
              <p:spPr>
                <a:xfrm>
                  <a:off x="2743200" y="5029200"/>
                  <a:ext cx="152400" cy="533400"/>
                </a:xfrm>
                <a:prstGeom prst="rightBrace">
                  <a:avLst>
                    <a:gd name="adj1" fmla="val 35493"/>
                    <a:gd name="adj2" fmla="val 50000"/>
                  </a:avLst>
                </a:prstGeom>
                <a:ln w="19050">
                  <a:solidFill>
                    <a:srgbClr val="1E18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9" name="Text Placeholder 7">
                  <a:extLst>
                    <a:ext uri="{FF2B5EF4-FFF2-40B4-BE49-F238E27FC236}">
                      <a16:creationId xmlns="" xmlns:a16="http://schemas.microsoft.com/office/drawing/2014/main" id="{9B838ED5-2D09-4EFB-890E-3DB35F922426}"/>
                    </a:ext>
                  </a:extLst>
                </p:cNvPr>
                <p:cNvSpPr txBox="1">
                  <a:spLocks/>
                </p:cNvSpPr>
                <p:nvPr/>
              </p:nvSpPr>
              <p:spPr>
                <a:xfrm>
                  <a:off x="2971800" y="4953000"/>
                  <a:ext cx="1447800" cy="3810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1800" kern="0" dirty="0"/>
                    <a:t>Never </a:t>
                  </a:r>
                </a:p>
                <a:p>
                  <a:r>
                    <a:rPr lang="en-US" sz="1800" kern="0" dirty="0"/>
                    <a:t>referred</a:t>
                  </a:r>
                </a:p>
              </p:txBody>
            </p:sp>
          </p:grpSp>
          <p:grpSp>
            <p:nvGrpSpPr>
              <p:cNvPr id="12" name="Group 11">
                <a:extLst>
                  <a:ext uri="{FF2B5EF4-FFF2-40B4-BE49-F238E27FC236}">
                    <a16:creationId xmlns="" xmlns:a16="http://schemas.microsoft.com/office/drawing/2014/main" id="{4BBB0456-8A78-4FE6-877C-C98FABBBC3C5}"/>
                  </a:ext>
                </a:extLst>
              </p:cNvPr>
              <p:cNvGrpSpPr/>
              <p:nvPr/>
            </p:nvGrpSpPr>
            <p:grpSpPr>
              <a:xfrm>
                <a:off x="7076872" y="5638800"/>
                <a:ext cx="1600200" cy="533400"/>
                <a:chOff x="2667000" y="5007429"/>
                <a:chExt cx="1600200" cy="381000"/>
              </a:xfrm>
            </p:grpSpPr>
            <p:sp>
              <p:nvSpPr>
                <p:cNvPr id="16" name="Right Brace 15">
                  <a:extLst>
                    <a:ext uri="{FF2B5EF4-FFF2-40B4-BE49-F238E27FC236}">
                      <a16:creationId xmlns="" xmlns:a16="http://schemas.microsoft.com/office/drawing/2014/main" id="{7752117D-FDAF-4E71-B248-888411BBB670}"/>
                    </a:ext>
                  </a:extLst>
                </p:cNvPr>
                <p:cNvSpPr/>
                <p:nvPr/>
              </p:nvSpPr>
              <p:spPr>
                <a:xfrm>
                  <a:off x="2667000" y="5116286"/>
                  <a:ext cx="152400" cy="217714"/>
                </a:xfrm>
                <a:prstGeom prst="rightBrace">
                  <a:avLst>
                    <a:gd name="adj1" fmla="val 35493"/>
                    <a:gd name="adj2" fmla="val 50000"/>
                  </a:avLst>
                </a:prstGeom>
                <a:ln w="19050">
                  <a:solidFill>
                    <a:srgbClr val="1E18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7" name="Text Placeholder 7">
                  <a:extLst>
                    <a:ext uri="{FF2B5EF4-FFF2-40B4-BE49-F238E27FC236}">
                      <a16:creationId xmlns="" xmlns:a16="http://schemas.microsoft.com/office/drawing/2014/main" id="{C7AD6B53-3693-4933-8415-F36389461CFC}"/>
                    </a:ext>
                  </a:extLst>
                </p:cNvPr>
                <p:cNvSpPr txBox="1">
                  <a:spLocks/>
                </p:cNvSpPr>
                <p:nvPr/>
              </p:nvSpPr>
              <p:spPr>
                <a:xfrm>
                  <a:off x="2819400" y="5007429"/>
                  <a:ext cx="1447800" cy="3810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1800" kern="0" dirty="0"/>
                    <a:t>Referral</a:t>
                  </a:r>
                </a:p>
                <a:p>
                  <a:r>
                    <a:rPr lang="en-US" sz="1800" kern="0" dirty="0"/>
                    <a:t>pending</a:t>
                  </a:r>
                </a:p>
              </p:txBody>
            </p:sp>
          </p:grpSp>
          <p:grpSp>
            <p:nvGrpSpPr>
              <p:cNvPr id="13" name="Group 12">
                <a:extLst>
                  <a:ext uri="{FF2B5EF4-FFF2-40B4-BE49-F238E27FC236}">
                    <a16:creationId xmlns="" xmlns:a16="http://schemas.microsoft.com/office/drawing/2014/main" id="{DB3AD934-0C43-4901-A2C3-645F7BCB9BD5}"/>
                  </a:ext>
                </a:extLst>
              </p:cNvPr>
              <p:cNvGrpSpPr/>
              <p:nvPr/>
            </p:nvGrpSpPr>
            <p:grpSpPr>
              <a:xfrm>
                <a:off x="8524672" y="5846324"/>
                <a:ext cx="1524000" cy="914400"/>
                <a:chOff x="8534400" y="5389124"/>
                <a:chExt cx="1524000" cy="914400"/>
              </a:xfrm>
            </p:grpSpPr>
            <p:sp>
              <p:nvSpPr>
                <p:cNvPr id="14" name="Text Placeholder 7">
                  <a:extLst>
                    <a:ext uri="{FF2B5EF4-FFF2-40B4-BE49-F238E27FC236}">
                      <a16:creationId xmlns="" xmlns:a16="http://schemas.microsoft.com/office/drawing/2014/main" id="{04475115-7E7D-4D3D-98F0-DBBB1C0BEBB4}"/>
                    </a:ext>
                  </a:extLst>
                </p:cNvPr>
                <p:cNvSpPr txBox="1">
                  <a:spLocks/>
                </p:cNvSpPr>
                <p:nvPr/>
              </p:nvSpPr>
              <p:spPr>
                <a:xfrm>
                  <a:off x="8763000" y="5389124"/>
                  <a:ext cx="1295400" cy="914400"/>
                </a:xfrm>
                <a:prstGeom prst="rect">
                  <a:avLst/>
                </a:prstGeom>
                <a:solidFill>
                  <a:schemeClr val="bg1"/>
                </a:solidFill>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1800" kern="0" dirty="0"/>
                    <a:t>Status not reported</a:t>
                  </a:r>
                </a:p>
              </p:txBody>
            </p:sp>
            <p:sp>
              <p:nvSpPr>
                <p:cNvPr id="15" name="Right Brace 14">
                  <a:extLst>
                    <a:ext uri="{FF2B5EF4-FFF2-40B4-BE49-F238E27FC236}">
                      <a16:creationId xmlns="" xmlns:a16="http://schemas.microsoft.com/office/drawing/2014/main" id="{EE918A81-834A-44C5-BB9C-40590F33A7DB}"/>
                    </a:ext>
                  </a:extLst>
                </p:cNvPr>
                <p:cNvSpPr/>
                <p:nvPr/>
              </p:nvSpPr>
              <p:spPr>
                <a:xfrm>
                  <a:off x="8534400" y="5638800"/>
                  <a:ext cx="152400" cy="304800"/>
                </a:xfrm>
                <a:prstGeom prst="rightBrace">
                  <a:avLst>
                    <a:gd name="adj1" fmla="val 35493"/>
                    <a:gd name="adj2" fmla="val 50000"/>
                  </a:avLst>
                </a:prstGeom>
                <a:ln w="19050">
                  <a:solidFill>
                    <a:srgbClr val="1E18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grpSp>
      <p:sp>
        <p:nvSpPr>
          <p:cNvPr id="3" name="Slide Number Placeholder 2">
            <a:extLst>
              <a:ext uri="{FF2B5EF4-FFF2-40B4-BE49-F238E27FC236}">
                <a16:creationId xmlns="" xmlns:a16="http://schemas.microsoft.com/office/drawing/2014/main" id="{937F761C-8D60-4ECD-B193-DEE59403255B}"/>
              </a:ext>
            </a:extLst>
          </p:cNvPr>
          <p:cNvSpPr>
            <a:spLocks noGrp="1"/>
          </p:cNvSpPr>
          <p:nvPr>
            <p:ph type="sldNum" sz="quarter" idx="12"/>
          </p:nvPr>
        </p:nvSpPr>
        <p:spPr/>
        <p:txBody>
          <a:bodyPr/>
          <a:lstStyle/>
          <a:p>
            <a:fld id="{13BB3363-7E30-409A-AAF8-60DC3BDFE4C1}" type="slidenum">
              <a:rPr lang="en-US" smtClean="0"/>
              <a:t>21</a:t>
            </a:fld>
            <a:endParaRPr lang="en-US"/>
          </a:p>
        </p:txBody>
      </p:sp>
    </p:spTree>
    <p:extLst>
      <p:ext uri="{BB962C8B-B14F-4D97-AF65-F5344CB8AC3E}">
        <p14:creationId xmlns:p14="http://schemas.microsoft.com/office/powerpoint/2010/main" val="4472925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819D998-34FD-4178-A333-A5D2FC7DD831}"/>
              </a:ext>
            </a:extLst>
          </p:cNvPr>
          <p:cNvSpPr>
            <a:spLocks noGrp="1"/>
          </p:cNvSpPr>
          <p:nvPr>
            <p:ph type="title"/>
          </p:nvPr>
        </p:nvSpPr>
        <p:spPr/>
        <p:txBody>
          <a:bodyPr/>
          <a:lstStyle/>
          <a:p>
            <a:r>
              <a:rPr lang="en-US" sz="4400" dirty="0"/>
              <a:t>HIV risk assessment continuum</a:t>
            </a:r>
          </a:p>
        </p:txBody>
      </p:sp>
      <p:sp>
        <p:nvSpPr>
          <p:cNvPr id="3" name="Text Placeholder 2">
            <a:extLst>
              <a:ext uri="{FF2B5EF4-FFF2-40B4-BE49-F238E27FC236}">
                <a16:creationId xmlns="" xmlns:a16="http://schemas.microsoft.com/office/drawing/2014/main" id="{2B64F254-7871-4E1A-B29A-1DD9591F2AAA}"/>
              </a:ext>
            </a:extLst>
          </p:cNvPr>
          <p:cNvSpPr>
            <a:spLocks noGrp="1"/>
          </p:cNvSpPr>
          <p:nvPr>
            <p:ph type="body" sz="quarter" idx="10"/>
          </p:nvPr>
        </p:nvSpPr>
        <p:spPr/>
        <p:txBody>
          <a:bodyPr/>
          <a:lstStyle/>
          <a:p>
            <a:pPr>
              <a:spcBef>
                <a:spcPts val="1200"/>
              </a:spcBef>
            </a:pPr>
            <a:r>
              <a:rPr lang="en-US" dirty="0"/>
              <a:t>Ideally, these process indicators would all be at 100%:</a:t>
            </a:r>
          </a:p>
          <a:p>
            <a:pPr marL="457200" indent="-457200">
              <a:spcBef>
                <a:spcPts val="1200"/>
              </a:spcBef>
              <a:buFont typeface="Arial" panose="020B0604020202020204" pitchFamily="34" charset="0"/>
              <a:buChar char="•"/>
            </a:pPr>
            <a:r>
              <a:rPr lang="en-US" dirty="0"/>
              <a:t>% of OVC with unknown HIV status who have been assessed</a:t>
            </a:r>
          </a:p>
          <a:p>
            <a:pPr marL="457200" indent="-457200">
              <a:spcBef>
                <a:spcPts val="1200"/>
              </a:spcBef>
              <a:buFont typeface="Arial" panose="020B0604020202020204" pitchFamily="34" charset="0"/>
              <a:buChar char="•"/>
            </a:pPr>
            <a:r>
              <a:rPr lang="en-US" dirty="0"/>
              <a:t>% at risk for HIV referred for testing</a:t>
            </a:r>
          </a:p>
          <a:p>
            <a:pPr marL="457200" indent="-457200">
              <a:spcBef>
                <a:spcPts val="1200"/>
              </a:spcBef>
              <a:buFont typeface="Arial" panose="020B0604020202020204" pitchFamily="34" charset="0"/>
              <a:buChar char="•"/>
            </a:pPr>
            <a:r>
              <a:rPr lang="en-US" dirty="0"/>
              <a:t>% of referrals for testing completed</a:t>
            </a:r>
          </a:p>
          <a:p>
            <a:pPr marL="457200" indent="-457200">
              <a:spcBef>
                <a:spcPts val="1200"/>
              </a:spcBef>
              <a:buFont typeface="Arial" panose="020B0604020202020204" pitchFamily="34" charset="0"/>
              <a:buChar char="•"/>
            </a:pPr>
            <a:r>
              <a:rPr lang="en-US" dirty="0"/>
              <a:t>% with completed testing referral who have reported HIV status to IP</a:t>
            </a:r>
          </a:p>
          <a:p>
            <a:pPr>
              <a:spcBef>
                <a:spcPts val="1200"/>
              </a:spcBef>
            </a:pPr>
            <a:endParaRPr lang="en-US" dirty="0"/>
          </a:p>
          <a:p>
            <a:endParaRPr lang="en-US" dirty="0"/>
          </a:p>
          <a:p>
            <a:endParaRPr lang="en-US" dirty="0"/>
          </a:p>
        </p:txBody>
      </p:sp>
      <p:sp>
        <p:nvSpPr>
          <p:cNvPr id="4" name="Text Placeholder 3">
            <a:extLst>
              <a:ext uri="{FF2B5EF4-FFF2-40B4-BE49-F238E27FC236}">
                <a16:creationId xmlns="" xmlns:a16="http://schemas.microsoft.com/office/drawing/2014/main" id="{516BEBE9-CF0A-4A96-AD5D-E90ED41207BC}"/>
              </a:ext>
            </a:extLst>
          </p:cNvPr>
          <p:cNvSpPr>
            <a:spLocks noGrp="1"/>
          </p:cNvSpPr>
          <p:nvPr>
            <p:ph type="body" sz="quarter" idx="11"/>
          </p:nvPr>
        </p:nvSpPr>
        <p:spPr/>
        <p:txBody>
          <a:bodyPr/>
          <a:lstStyle/>
          <a:p>
            <a:r>
              <a:rPr lang="en-US" dirty="0"/>
              <a:t>Process indicators</a:t>
            </a:r>
          </a:p>
        </p:txBody>
      </p:sp>
      <p:sp>
        <p:nvSpPr>
          <p:cNvPr id="5" name="Slide Number Placeholder 4">
            <a:extLst>
              <a:ext uri="{FF2B5EF4-FFF2-40B4-BE49-F238E27FC236}">
                <a16:creationId xmlns="" xmlns:a16="http://schemas.microsoft.com/office/drawing/2014/main" id="{D0C6E418-25B8-4547-988E-5FAA5C5D9D92}"/>
              </a:ext>
            </a:extLst>
          </p:cNvPr>
          <p:cNvSpPr>
            <a:spLocks noGrp="1"/>
          </p:cNvSpPr>
          <p:nvPr>
            <p:ph type="sldNum" sz="quarter" idx="12"/>
          </p:nvPr>
        </p:nvSpPr>
        <p:spPr/>
        <p:txBody>
          <a:bodyPr/>
          <a:lstStyle/>
          <a:p>
            <a:fld id="{13BB3363-7E30-409A-AAF8-60DC3BDFE4C1}" type="slidenum">
              <a:rPr lang="en-US" smtClean="0"/>
              <a:t>22</a:t>
            </a:fld>
            <a:endParaRPr lang="en-US"/>
          </a:p>
        </p:txBody>
      </p:sp>
    </p:spTree>
    <p:extLst>
      <p:ext uri="{BB962C8B-B14F-4D97-AF65-F5344CB8AC3E}">
        <p14:creationId xmlns:p14="http://schemas.microsoft.com/office/powerpoint/2010/main" val="517719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371600" y="3048000"/>
            <a:ext cx="7162800" cy="2895600"/>
          </a:xfrm>
        </p:spPr>
        <p:txBody>
          <a:bodyPr/>
          <a:lstStyle/>
          <a:p>
            <a:pPr algn="ctr">
              <a:lnSpc>
                <a:spcPts val="5900"/>
              </a:lnSpc>
            </a:pPr>
            <a:r>
              <a:rPr lang="en-US" sz="6000" b="1" dirty="0">
                <a:latin typeface="Century Gothic" panose="020B0502020202020204" pitchFamily="34" charset="0"/>
              </a:rPr>
              <a:t>5.6. Data use  </a:t>
            </a:r>
          </a:p>
          <a:p>
            <a:pPr algn="ctr">
              <a:lnSpc>
                <a:spcPts val="5900"/>
              </a:lnSpc>
            </a:pPr>
            <a:r>
              <a:rPr lang="en-US" sz="6000" dirty="0">
                <a:latin typeface="Century Gothic" panose="020B0502020202020204" pitchFamily="34" charset="0"/>
              </a:rPr>
              <a:t>exercise</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24894" y="4724400"/>
            <a:ext cx="4608613" cy="289560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90800" y="4724400"/>
            <a:ext cx="5105400" cy="2825231"/>
          </a:xfrm>
          <a:prstGeom prst="rect">
            <a:avLst/>
          </a:prstGeom>
        </p:spPr>
      </p:pic>
      <p:sp>
        <p:nvSpPr>
          <p:cNvPr id="3" name="Slide Number Placeholder 2">
            <a:extLst>
              <a:ext uri="{FF2B5EF4-FFF2-40B4-BE49-F238E27FC236}">
                <a16:creationId xmlns="" xmlns:a16="http://schemas.microsoft.com/office/drawing/2014/main" id="{30B588F7-75E0-45AC-A597-9FBB3BA51142}"/>
              </a:ext>
            </a:extLst>
          </p:cNvPr>
          <p:cNvSpPr>
            <a:spLocks noGrp="1"/>
          </p:cNvSpPr>
          <p:nvPr>
            <p:ph type="sldNum" sz="quarter" idx="12"/>
          </p:nvPr>
        </p:nvSpPr>
        <p:spPr/>
        <p:txBody>
          <a:bodyPr/>
          <a:lstStyle/>
          <a:p>
            <a:fld id="{13BB3363-7E30-409A-AAF8-60DC3BDFE4C1}" type="slidenum">
              <a:rPr lang="en-US" smtClean="0"/>
              <a:t>23</a:t>
            </a:fld>
            <a:endParaRPr lang="en-US"/>
          </a:p>
        </p:txBody>
      </p:sp>
    </p:spTree>
    <p:extLst>
      <p:ext uri="{BB962C8B-B14F-4D97-AF65-F5344CB8AC3E}">
        <p14:creationId xmlns:p14="http://schemas.microsoft.com/office/powerpoint/2010/main" val="1773196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A11EF65-1E0A-42E4-B92D-A918D1EE6AF0}"/>
              </a:ext>
            </a:extLst>
          </p:cNvPr>
          <p:cNvSpPr>
            <a:spLocks noGrp="1"/>
          </p:cNvSpPr>
          <p:nvPr>
            <p:ph type="title"/>
          </p:nvPr>
        </p:nvSpPr>
        <p:spPr/>
        <p:txBody>
          <a:bodyPr/>
          <a:lstStyle/>
          <a:p>
            <a:r>
              <a:rPr lang="en-US" dirty="0"/>
              <a:t>Data use exercise	</a:t>
            </a:r>
          </a:p>
        </p:txBody>
      </p:sp>
      <p:sp>
        <p:nvSpPr>
          <p:cNvPr id="3" name="Text Placeholder 2">
            <a:extLst>
              <a:ext uri="{FF2B5EF4-FFF2-40B4-BE49-F238E27FC236}">
                <a16:creationId xmlns="" xmlns:a16="http://schemas.microsoft.com/office/drawing/2014/main" id="{D3C24502-4DCF-4FE2-ACC9-39CCA959278F}"/>
              </a:ext>
            </a:extLst>
          </p:cNvPr>
          <p:cNvSpPr>
            <a:spLocks noGrp="1"/>
          </p:cNvSpPr>
          <p:nvPr>
            <p:ph type="body" sz="quarter" idx="10"/>
          </p:nvPr>
        </p:nvSpPr>
        <p:spPr>
          <a:xfrm>
            <a:off x="731520" y="2286000"/>
            <a:ext cx="8429755" cy="3774389"/>
          </a:xfrm>
        </p:spPr>
        <p:txBody>
          <a:bodyPr/>
          <a:lstStyle/>
          <a:p>
            <a:pPr>
              <a:spcAft>
                <a:spcPts val="600"/>
              </a:spcAft>
            </a:pPr>
            <a:r>
              <a:rPr lang="en-US" dirty="0"/>
              <a:t>Exercise 1. Using your most recent DATIM submission:</a:t>
            </a:r>
          </a:p>
          <a:p>
            <a:pPr marL="914400" lvl="1" indent="-457200">
              <a:spcAft>
                <a:spcPts val="600"/>
              </a:spcAft>
              <a:buFont typeface="Arial" panose="020B0604020202020204" pitchFamily="34" charset="0"/>
              <a:buChar char="•"/>
            </a:pPr>
            <a:r>
              <a:rPr lang="en-US" sz="2800" dirty="0"/>
              <a:t>Create the following graphs </a:t>
            </a:r>
          </a:p>
          <a:p>
            <a:pPr marL="914400" lvl="1" indent="-457200">
              <a:spcAft>
                <a:spcPts val="1800"/>
              </a:spcAft>
              <a:buFont typeface="Arial" panose="020B0604020202020204" pitchFamily="34" charset="0"/>
              <a:buChar char="•"/>
            </a:pPr>
            <a:r>
              <a:rPr lang="en-US" sz="2800" dirty="0"/>
              <a:t>Disaggregate by community-based organization (CBO), if possible</a:t>
            </a:r>
          </a:p>
          <a:p>
            <a:pPr>
              <a:spcAft>
                <a:spcPts val="1800"/>
              </a:spcAft>
            </a:pPr>
            <a:endParaRPr lang="en-US" dirty="0"/>
          </a:p>
          <a:p>
            <a:pPr>
              <a:spcAft>
                <a:spcPts val="600"/>
              </a:spcAft>
            </a:pPr>
            <a:r>
              <a:rPr lang="en-US" dirty="0"/>
              <a:t>Exercise 2. Using your internal management information system (MIS) data:</a:t>
            </a:r>
          </a:p>
          <a:p>
            <a:pPr marL="914400" lvl="1" indent="-457200">
              <a:spcAft>
                <a:spcPts val="600"/>
              </a:spcAft>
              <a:buFont typeface="Arial" panose="020B0604020202020204" pitchFamily="34" charset="0"/>
              <a:buChar char="•"/>
            </a:pPr>
            <a:r>
              <a:rPr lang="en-US" sz="2800" dirty="0"/>
              <a:t>Create the following graphs </a:t>
            </a:r>
          </a:p>
          <a:p>
            <a:pPr marL="914400" lvl="1" indent="-457200">
              <a:spcAft>
                <a:spcPts val="1800"/>
              </a:spcAft>
              <a:buFont typeface="Arial" panose="020B0604020202020204" pitchFamily="34" charset="0"/>
              <a:buChar char="•"/>
            </a:pPr>
            <a:r>
              <a:rPr lang="en-US" sz="2800" dirty="0"/>
              <a:t>Disaggregate by CBO, if possible</a:t>
            </a:r>
          </a:p>
          <a:p>
            <a:endParaRPr lang="en-US" dirty="0"/>
          </a:p>
        </p:txBody>
      </p:sp>
      <p:sp>
        <p:nvSpPr>
          <p:cNvPr id="4" name="Text Placeholder 3">
            <a:extLst>
              <a:ext uri="{FF2B5EF4-FFF2-40B4-BE49-F238E27FC236}">
                <a16:creationId xmlns="" xmlns:a16="http://schemas.microsoft.com/office/drawing/2014/main" id="{267936D4-6EEB-4C91-B74D-EB8B60DFE28C}"/>
              </a:ext>
            </a:extLst>
          </p:cNvPr>
          <p:cNvSpPr>
            <a:spLocks noGrp="1"/>
          </p:cNvSpPr>
          <p:nvPr>
            <p:ph type="body" sz="quarter" idx="11"/>
          </p:nvPr>
        </p:nvSpPr>
        <p:spPr/>
        <p:txBody>
          <a:bodyPr/>
          <a:lstStyle/>
          <a:p>
            <a:r>
              <a:rPr lang="en-US" dirty="0"/>
              <a:t>Instructions</a:t>
            </a:r>
          </a:p>
        </p:txBody>
      </p:sp>
      <p:sp>
        <p:nvSpPr>
          <p:cNvPr id="5" name="Slide Number Placeholder 4">
            <a:extLst>
              <a:ext uri="{FF2B5EF4-FFF2-40B4-BE49-F238E27FC236}">
                <a16:creationId xmlns="" xmlns:a16="http://schemas.microsoft.com/office/drawing/2014/main" id="{422933AB-C559-4772-A32B-24EE73C227BC}"/>
              </a:ext>
            </a:extLst>
          </p:cNvPr>
          <p:cNvSpPr>
            <a:spLocks noGrp="1"/>
          </p:cNvSpPr>
          <p:nvPr>
            <p:ph type="sldNum" sz="quarter" idx="12"/>
          </p:nvPr>
        </p:nvSpPr>
        <p:spPr/>
        <p:txBody>
          <a:bodyPr/>
          <a:lstStyle/>
          <a:p>
            <a:fld id="{13BB3363-7E30-409A-AAF8-60DC3BDFE4C1}" type="slidenum">
              <a:rPr lang="en-US" smtClean="0"/>
              <a:t>24</a:t>
            </a:fld>
            <a:endParaRPr lang="en-US"/>
          </a:p>
        </p:txBody>
      </p:sp>
    </p:spTree>
    <p:extLst>
      <p:ext uri="{BB962C8B-B14F-4D97-AF65-F5344CB8AC3E}">
        <p14:creationId xmlns:p14="http://schemas.microsoft.com/office/powerpoint/2010/main" val="20919890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EB1B040-0C3C-4F40-B52D-7EDFAE46E620}"/>
              </a:ext>
            </a:extLst>
          </p:cNvPr>
          <p:cNvSpPr>
            <a:spLocks noGrp="1"/>
          </p:cNvSpPr>
          <p:nvPr>
            <p:ph type="title"/>
          </p:nvPr>
        </p:nvSpPr>
        <p:spPr/>
        <p:txBody>
          <a:bodyPr/>
          <a:lstStyle/>
          <a:p>
            <a:r>
              <a:rPr lang="en-US" dirty="0"/>
              <a:t>Tips for improving</a:t>
            </a:r>
          </a:p>
        </p:txBody>
      </p:sp>
      <p:sp>
        <p:nvSpPr>
          <p:cNvPr id="4" name="Text Placeholder 3">
            <a:extLst>
              <a:ext uri="{FF2B5EF4-FFF2-40B4-BE49-F238E27FC236}">
                <a16:creationId xmlns="" xmlns:a16="http://schemas.microsoft.com/office/drawing/2014/main" id="{85566A3C-651B-4199-89A0-16C2DAD9D4F6}"/>
              </a:ext>
            </a:extLst>
          </p:cNvPr>
          <p:cNvSpPr>
            <a:spLocks noGrp="1"/>
          </p:cNvSpPr>
          <p:nvPr>
            <p:ph type="body" sz="quarter" idx="11"/>
          </p:nvPr>
        </p:nvSpPr>
        <p:spPr/>
        <p:txBody>
          <a:bodyPr/>
          <a:lstStyle/>
          <a:p>
            <a:r>
              <a:rPr lang="en-US" dirty="0"/>
              <a:t>data visualizations</a:t>
            </a:r>
          </a:p>
        </p:txBody>
      </p:sp>
      <p:sp>
        <p:nvSpPr>
          <p:cNvPr id="5" name="Text Placeholder 2">
            <a:extLst>
              <a:ext uri="{FF2B5EF4-FFF2-40B4-BE49-F238E27FC236}">
                <a16:creationId xmlns="" xmlns:a16="http://schemas.microsoft.com/office/drawing/2014/main" id="{B3CE8410-0B0F-49E8-901B-B9984031E675}"/>
              </a:ext>
            </a:extLst>
          </p:cNvPr>
          <p:cNvSpPr>
            <a:spLocks noGrp="1"/>
          </p:cNvSpPr>
          <p:nvPr>
            <p:ph type="body" sz="quarter" idx="10"/>
          </p:nvPr>
        </p:nvSpPr>
        <p:spPr>
          <a:xfrm>
            <a:off x="609600" y="2057400"/>
            <a:ext cx="9039355" cy="4800600"/>
          </a:xfrm>
        </p:spPr>
        <p:txBody>
          <a:bodyPr/>
          <a:lstStyle/>
          <a:p>
            <a:pPr marL="514350" indent="-514350">
              <a:spcAft>
                <a:spcPts val="600"/>
              </a:spcAft>
              <a:buFont typeface="+mj-lt"/>
              <a:buAutoNum type="arabicPeriod"/>
            </a:pPr>
            <a:r>
              <a:rPr lang="en-US" sz="2400" dirty="0"/>
              <a:t>Make sure you’re using the appropriate denominator. For example:</a:t>
            </a:r>
          </a:p>
          <a:p>
            <a:pPr marL="914400" lvl="1" indent="-457200">
              <a:spcBef>
                <a:spcPts val="1200"/>
              </a:spcBef>
              <a:spcAft>
                <a:spcPts val="600"/>
              </a:spcAft>
              <a:buFont typeface="Arial" panose="020B0604020202020204" pitchFamily="34" charset="0"/>
              <a:buChar char="•"/>
            </a:pPr>
            <a:r>
              <a:rPr lang="en-US" dirty="0"/>
              <a:t>OVC_SERV (Active + Graduated)</a:t>
            </a:r>
          </a:p>
          <a:p>
            <a:pPr marL="914400" lvl="1" indent="-457200">
              <a:spcAft>
                <a:spcPts val="600"/>
              </a:spcAft>
              <a:buFont typeface="Arial" panose="020B0604020202020204" pitchFamily="34" charset="0"/>
              <a:buChar char="•"/>
            </a:pPr>
            <a:r>
              <a:rPr lang="en-US" dirty="0"/>
              <a:t>Active + Graduated + Exited + Transferred </a:t>
            </a:r>
          </a:p>
          <a:p>
            <a:pPr marL="914400" lvl="1" indent="-457200">
              <a:spcAft>
                <a:spcPts val="1800"/>
              </a:spcAft>
              <a:buFont typeface="Arial" panose="020B0604020202020204" pitchFamily="34" charset="0"/>
              <a:buChar char="•"/>
            </a:pPr>
            <a:r>
              <a:rPr lang="en-US" dirty="0"/>
              <a:t>HIV-positive</a:t>
            </a:r>
          </a:p>
          <a:p>
            <a:pPr marL="514350" indent="-514350">
              <a:spcBef>
                <a:spcPts val="1200"/>
              </a:spcBef>
              <a:spcAft>
                <a:spcPts val="1800"/>
              </a:spcAft>
              <a:buFont typeface="+mj-lt"/>
              <a:buAutoNum type="arabicPeriod"/>
            </a:pPr>
            <a:r>
              <a:rPr lang="en-US" sz="2400" dirty="0"/>
              <a:t>Give the chart a meaningful title, including year(s) of data collection.</a:t>
            </a:r>
          </a:p>
          <a:p>
            <a:pPr marL="514350" indent="-514350">
              <a:spcBef>
                <a:spcPts val="1200"/>
              </a:spcBef>
              <a:spcAft>
                <a:spcPts val="1800"/>
              </a:spcAft>
              <a:buFont typeface="+mj-lt"/>
              <a:buAutoNum type="arabicPeriod"/>
            </a:pPr>
            <a:r>
              <a:rPr lang="en-US" sz="2400" dirty="0"/>
              <a:t>Consider disaggregating data by sex and/or age.</a:t>
            </a:r>
            <a:endParaRPr lang="en-US" dirty="0"/>
          </a:p>
          <a:p>
            <a:pPr marL="457200" indent="-457200">
              <a:spcBef>
                <a:spcPts val="1200"/>
              </a:spcBef>
              <a:buFont typeface="Arial" panose="020B0604020202020204" pitchFamily="34" charset="0"/>
              <a:buChar char="•"/>
            </a:pPr>
            <a:endParaRPr lang="en-US" sz="2400" dirty="0"/>
          </a:p>
          <a:p>
            <a:pPr marL="457200" indent="-457200">
              <a:buFont typeface="Arial" panose="020B0604020202020204" pitchFamily="34" charset="0"/>
              <a:buChar char="•"/>
            </a:pPr>
            <a:endParaRPr lang="en-US" sz="2400" dirty="0"/>
          </a:p>
          <a:p>
            <a:pPr marL="457200" indent="-457200">
              <a:buFont typeface="Arial" panose="020B0604020202020204" pitchFamily="34" charset="0"/>
              <a:buChar char="•"/>
            </a:pPr>
            <a:endParaRPr lang="en-US" sz="2400" dirty="0"/>
          </a:p>
          <a:p>
            <a:pPr marL="457200" indent="-457200">
              <a:buFont typeface="Arial" panose="020B0604020202020204" pitchFamily="34" charset="0"/>
              <a:buChar char="•"/>
            </a:pPr>
            <a:endParaRPr lang="en-US" sz="2400" dirty="0"/>
          </a:p>
          <a:p>
            <a:pPr marL="457200" indent="-457200">
              <a:buFont typeface="Arial" panose="020B0604020202020204" pitchFamily="34" charset="0"/>
              <a:buChar char="•"/>
            </a:pPr>
            <a:endParaRPr lang="en-US" sz="2400" dirty="0"/>
          </a:p>
          <a:p>
            <a:pPr marL="457200" indent="-457200">
              <a:buFont typeface="Arial" panose="020B0604020202020204" pitchFamily="34" charset="0"/>
              <a:buChar char="•"/>
            </a:pPr>
            <a:endParaRPr lang="en-US" sz="2400" dirty="0"/>
          </a:p>
          <a:p>
            <a:pPr marL="457200" indent="-457200">
              <a:buFont typeface="Arial" panose="020B0604020202020204" pitchFamily="34" charset="0"/>
              <a:buChar char="•"/>
            </a:pPr>
            <a:endParaRPr lang="en-US" sz="2400" dirty="0"/>
          </a:p>
        </p:txBody>
      </p:sp>
      <p:sp>
        <p:nvSpPr>
          <p:cNvPr id="6" name="Rectangle 5">
            <a:extLst>
              <a:ext uri="{FF2B5EF4-FFF2-40B4-BE49-F238E27FC236}">
                <a16:creationId xmlns="" xmlns:a16="http://schemas.microsoft.com/office/drawing/2014/main" id="{ED9A62C8-34E1-4C50-9186-A3214CF0FF15}"/>
              </a:ext>
            </a:extLst>
          </p:cNvPr>
          <p:cNvSpPr/>
          <p:nvPr/>
        </p:nvSpPr>
        <p:spPr>
          <a:xfrm>
            <a:off x="685800" y="7162800"/>
            <a:ext cx="8886497" cy="353943"/>
          </a:xfrm>
          <a:prstGeom prst="rect">
            <a:avLst/>
          </a:prstGeom>
        </p:spPr>
        <p:txBody>
          <a:bodyPr wrap="square" tIns="0">
            <a:spAutoFit/>
          </a:bodyPr>
          <a:lstStyle/>
          <a:p>
            <a:pPr algn="r">
              <a:lnSpc>
                <a:spcPts val="2400"/>
              </a:lnSpc>
              <a:spcBef>
                <a:spcPts val="1000"/>
              </a:spcBef>
            </a:pPr>
            <a:r>
              <a:rPr lang="en-US" sz="2000" dirty="0">
                <a:solidFill>
                  <a:srgbClr val="008C84"/>
                </a:solidFill>
                <a:latin typeface="Century Gothic" panose="020B0502020202020204" pitchFamily="34" charset="0"/>
              </a:rPr>
              <a:t>Simple, clean presentations allow your data to speak </a:t>
            </a:r>
            <a:r>
              <a:rPr lang="en-US" sz="2000">
                <a:solidFill>
                  <a:srgbClr val="008C84"/>
                </a:solidFill>
                <a:latin typeface="Century Gothic" panose="020B0502020202020204" pitchFamily="34" charset="0"/>
              </a:rPr>
              <a:t>for themselves.</a:t>
            </a:r>
            <a:endParaRPr lang="en-US" sz="2000" dirty="0">
              <a:solidFill>
                <a:srgbClr val="008C84"/>
              </a:solidFill>
              <a:latin typeface="Century Gothic" panose="020B0502020202020204" pitchFamily="34" charset="0"/>
            </a:endParaRPr>
          </a:p>
        </p:txBody>
      </p:sp>
      <p:pic>
        <p:nvPicPr>
          <p:cNvPr id="7" name="Graphic 6" descr="Stars">
            <a:extLst>
              <a:ext uri="{FF2B5EF4-FFF2-40B4-BE49-F238E27FC236}">
                <a16:creationId xmlns="" xmlns:a16="http://schemas.microsoft.com/office/drawing/2014/main" id="{778C6011-4FF1-46D2-B3CC-5F4FD17C970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152400" y="6629400"/>
            <a:ext cx="1040524" cy="914400"/>
          </a:xfrm>
          <a:prstGeom prst="rect">
            <a:avLst/>
          </a:prstGeom>
        </p:spPr>
      </p:pic>
      <p:sp>
        <p:nvSpPr>
          <p:cNvPr id="3" name="Slide Number Placeholder 2">
            <a:extLst>
              <a:ext uri="{FF2B5EF4-FFF2-40B4-BE49-F238E27FC236}">
                <a16:creationId xmlns="" xmlns:a16="http://schemas.microsoft.com/office/drawing/2014/main" id="{EDC1E4A5-50D0-4B19-BF23-C6317506BE90}"/>
              </a:ext>
            </a:extLst>
          </p:cNvPr>
          <p:cNvSpPr>
            <a:spLocks noGrp="1"/>
          </p:cNvSpPr>
          <p:nvPr>
            <p:ph type="sldNum" sz="quarter" idx="12"/>
          </p:nvPr>
        </p:nvSpPr>
        <p:spPr/>
        <p:txBody>
          <a:bodyPr/>
          <a:lstStyle/>
          <a:p>
            <a:fld id="{13BB3363-7E30-409A-AAF8-60DC3BDFE4C1}" type="slidenum">
              <a:rPr lang="en-US" smtClean="0"/>
              <a:t>25</a:t>
            </a:fld>
            <a:endParaRPr lang="en-US"/>
          </a:p>
        </p:txBody>
      </p:sp>
    </p:spTree>
    <p:extLst>
      <p:ext uri="{BB962C8B-B14F-4D97-AF65-F5344CB8AC3E}">
        <p14:creationId xmlns:p14="http://schemas.microsoft.com/office/powerpoint/2010/main" val="3113755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371600" y="3048000"/>
            <a:ext cx="7162800" cy="2895600"/>
          </a:xfrm>
        </p:spPr>
        <p:txBody>
          <a:bodyPr/>
          <a:lstStyle/>
          <a:p>
            <a:pPr algn="ctr">
              <a:lnSpc>
                <a:spcPts val="5900"/>
              </a:lnSpc>
            </a:pPr>
            <a:r>
              <a:rPr lang="en-US" sz="6000" b="1">
                <a:latin typeface="Century Gothic" panose="020B0502020202020204" pitchFamily="34" charset="0"/>
              </a:rPr>
              <a:t>5.7. Conclusion</a:t>
            </a:r>
            <a:endParaRPr lang="en-US" sz="6000" b="1" dirty="0">
              <a:latin typeface="Century Gothic" panose="020B050202020202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43200" y="4072128"/>
            <a:ext cx="4812792" cy="3624072"/>
          </a:xfrm>
          <a:prstGeom prst="rect">
            <a:avLst/>
          </a:prstGeom>
        </p:spPr>
      </p:pic>
      <p:sp>
        <p:nvSpPr>
          <p:cNvPr id="3" name="Slide Number Placeholder 2">
            <a:extLst>
              <a:ext uri="{FF2B5EF4-FFF2-40B4-BE49-F238E27FC236}">
                <a16:creationId xmlns="" xmlns:a16="http://schemas.microsoft.com/office/drawing/2014/main" id="{5FDBEB53-559B-47D7-9D43-4854CD8C2EFE}"/>
              </a:ext>
            </a:extLst>
          </p:cNvPr>
          <p:cNvSpPr>
            <a:spLocks noGrp="1"/>
          </p:cNvSpPr>
          <p:nvPr>
            <p:ph type="sldNum" sz="quarter" idx="12"/>
          </p:nvPr>
        </p:nvSpPr>
        <p:spPr/>
        <p:txBody>
          <a:bodyPr/>
          <a:lstStyle/>
          <a:p>
            <a:fld id="{13BB3363-7E30-409A-AAF8-60DC3BDFE4C1}" type="slidenum">
              <a:rPr lang="en-US" smtClean="0"/>
              <a:t>26</a:t>
            </a:fld>
            <a:endParaRPr lang="en-US"/>
          </a:p>
        </p:txBody>
      </p:sp>
    </p:spTree>
    <p:extLst>
      <p:ext uri="{BB962C8B-B14F-4D97-AF65-F5344CB8AC3E}">
        <p14:creationId xmlns:p14="http://schemas.microsoft.com/office/powerpoint/2010/main" val="17363625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8520436-B625-4FB5-8333-C94F7E97E766}"/>
              </a:ext>
            </a:extLst>
          </p:cNvPr>
          <p:cNvSpPr>
            <a:spLocks noGrp="1"/>
          </p:cNvSpPr>
          <p:nvPr>
            <p:ph type="title"/>
          </p:nvPr>
        </p:nvSpPr>
        <p:spPr/>
        <p:txBody>
          <a:bodyPr/>
          <a:lstStyle/>
          <a:p>
            <a:r>
              <a:rPr lang="en-US" dirty="0"/>
              <a:t>Strategies for improving</a:t>
            </a:r>
          </a:p>
        </p:txBody>
      </p:sp>
      <p:sp>
        <p:nvSpPr>
          <p:cNvPr id="3" name="Text Placeholder 2">
            <a:extLst>
              <a:ext uri="{FF2B5EF4-FFF2-40B4-BE49-F238E27FC236}">
                <a16:creationId xmlns="" xmlns:a16="http://schemas.microsoft.com/office/drawing/2014/main" id="{7D64C01F-8C99-4602-9422-DEDE202E7324}"/>
              </a:ext>
            </a:extLst>
          </p:cNvPr>
          <p:cNvSpPr>
            <a:spLocks noGrp="1"/>
          </p:cNvSpPr>
          <p:nvPr>
            <p:ph type="body" sz="quarter" idx="10"/>
          </p:nvPr>
        </p:nvSpPr>
        <p:spPr>
          <a:xfrm>
            <a:off x="731520" y="2286000"/>
            <a:ext cx="8429755" cy="5181599"/>
          </a:xfrm>
        </p:spPr>
        <p:txBody>
          <a:bodyPr/>
          <a:lstStyle/>
          <a:p>
            <a:pPr marL="514350" lvl="0" indent="-514350">
              <a:spcAft>
                <a:spcPts val="1800"/>
              </a:spcAft>
              <a:buFont typeface="+mj-lt"/>
              <a:buAutoNum type="arabicPeriod"/>
            </a:pPr>
            <a:r>
              <a:rPr lang="en-US" sz="2400" dirty="0">
                <a:latin typeface="Century Gothic" panose="020B0502020202020204" pitchFamily="34" charset="0"/>
              </a:rPr>
              <a:t>Based on current performance, establish attainable internal performance targets.</a:t>
            </a:r>
          </a:p>
          <a:p>
            <a:pPr marL="514350" lvl="0" indent="-514350">
              <a:spcAft>
                <a:spcPts val="1800"/>
              </a:spcAft>
              <a:buFont typeface="+mj-lt"/>
              <a:buAutoNum type="arabicPeriod"/>
            </a:pPr>
            <a:r>
              <a:rPr lang="en-US" sz="2400" dirty="0">
                <a:latin typeface="Century Gothic" panose="020B0502020202020204" pitchFamily="34" charset="0"/>
              </a:rPr>
              <a:t>Provide regular feedback on process indicators.</a:t>
            </a:r>
          </a:p>
          <a:p>
            <a:pPr marL="514350" indent="-514350">
              <a:spcAft>
                <a:spcPts val="1800"/>
              </a:spcAft>
              <a:buFont typeface="+mj-lt"/>
              <a:buAutoNum type="arabicPeriod" startAt="3"/>
            </a:pPr>
            <a:r>
              <a:rPr lang="en-US" sz="2400" dirty="0">
                <a:latin typeface="Century Gothic" panose="020B0502020202020204" pitchFamily="34" charset="0"/>
              </a:rPr>
              <a:t>Organize data analysis meetings to review progress. </a:t>
            </a:r>
          </a:p>
          <a:p>
            <a:pPr marL="514350" indent="-514350">
              <a:spcAft>
                <a:spcPts val="1800"/>
              </a:spcAft>
              <a:buFont typeface="+mj-lt"/>
              <a:buAutoNum type="arabicPeriod" startAt="3"/>
            </a:pPr>
            <a:r>
              <a:rPr lang="en-US" sz="2400" dirty="0">
                <a:latin typeface="Century Gothic" panose="020B0502020202020204" pitchFamily="34" charset="0"/>
              </a:rPr>
              <a:t>Identify subunits with weak performance and provide supportive supervision and enhanced training. </a:t>
            </a:r>
          </a:p>
          <a:p>
            <a:pPr marL="514350" indent="-514350">
              <a:spcAft>
                <a:spcPts val="1800"/>
              </a:spcAft>
              <a:buFont typeface="+mj-lt"/>
              <a:buAutoNum type="arabicPeriod" startAt="3"/>
            </a:pPr>
            <a:endParaRPr lang="en-US" sz="2400" dirty="0">
              <a:latin typeface="Century Gothic" panose="020B0502020202020204" pitchFamily="34" charset="0"/>
            </a:endParaRPr>
          </a:p>
          <a:p>
            <a:pPr marL="514350" lvl="0" indent="-514350">
              <a:spcAft>
                <a:spcPts val="1800"/>
              </a:spcAft>
              <a:buFont typeface="+mj-lt"/>
              <a:buAutoNum type="arabicPeriod"/>
            </a:pPr>
            <a:endParaRPr lang="en-US" sz="2400" dirty="0">
              <a:latin typeface="Century Gothic" panose="020B0502020202020204" pitchFamily="34" charset="0"/>
            </a:endParaRPr>
          </a:p>
          <a:p>
            <a:endParaRPr lang="en-US" sz="2400" dirty="0"/>
          </a:p>
        </p:txBody>
      </p:sp>
      <p:sp>
        <p:nvSpPr>
          <p:cNvPr id="4" name="Text Placeholder 3">
            <a:extLst>
              <a:ext uri="{FF2B5EF4-FFF2-40B4-BE49-F238E27FC236}">
                <a16:creationId xmlns="" xmlns:a16="http://schemas.microsoft.com/office/drawing/2014/main" id="{98A6685E-7178-4A75-A713-479CB1459C7A}"/>
              </a:ext>
            </a:extLst>
          </p:cNvPr>
          <p:cNvSpPr>
            <a:spLocks noGrp="1"/>
          </p:cNvSpPr>
          <p:nvPr>
            <p:ph type="body" sz="quarter" idx="11"/>
          </p:nvPr>
        </p:nvSpPr>
        <p:spPr>
          <a:xfrm>
            <a:off x="561844" y="1091205"/>
            <a:ext cx="9725155" cy="837214"/>
          </a:xfrm>
        </p:spPr>
        <p:txBody>
          <a:bodyPr/>
          <a:lstStyle/>
          <a:p>
            <a:r>
              <a:rPr lang="en-US" dirty="0"/>
              <a:t>evidence-based decision making</a:t>
            </a:r>
          </a:p>
        </p:txBody>
      </p:sp>
      <p:grpSp>
        <p:nvGrpSpPr>
          <p:cNvPr id="5" name="Group 4">
            <a:extLst>
              <a:ext uri="{FF2B5EF4-FFF2-40B4-BE49-F238E27FC236}">
                <a16:creationId xmlns="" xmlns:a16="http://schemas.microsoft.com/office/drawing/2014/main" id="{2C09FF34-5B71-421D-A819-F26A43F861E7}"/>
              </a:ext>
            </a:extLst>
          </p:cNvPr>
          <p:cNvGrpSpPr/>
          <p:nvPr/>
        </p:nvGrpSpPr>
        <p:grpSpPr>
          <a:xfrm>
            <a:off x="761999" y="6610087"/>
            <a:ext cx="8749799" cy="969496"/>
            <a:chOff x="1617518" y="6319968"/>
            <a:chExt cx="7689215" cy="969496"/>
          </a:xfrm>
        </p:grpSpPr>
        <p:sp>
          <p:nvSpPr>
            <p:cNvPr id="6" name="Rectangle 5">
              <a:extLst>
                <a:ext uri="{FF2B5EF4-FFF2-40B4-BE49-F238E27FC236}">
                  <a16:creationId xmlns="" xmlns:a16="http://schemas.microsoft.com/office/drawing/2014/main" id="{CBC602DD-CCF3-4C5A-B3B0-4317937649D3}"/>
                </a:ext>
              </a:extLst>
            </p:cNvPr>
            <p:cNvSpPr/>
            <p:nvPr/>
          </p:nvSpPr>
          <p:spPr>
            <a:xfrm>
              <a:off x="1778879" y="6319968"/>
              <a:ext cx="7527854" cy="969496"/>
            </a:xfrm>
            <a:prstGeom prst="rect">
              <a:avLst/>
            </a:prstGeom>
          </p:spPr>
          <p:txBody>
            <a:bodyPr wrap="square" tIns="0">
              <a:spAutoFit/>
            </a:bodyPr>
            <a:lstStyle/>
            <a:p>
              <a:pPr algn="r">
                <a:lnSpc>
                  <a:spcPts val="2400"/>
                </a:lnSpc>
                <a:spcBef>
                  <a:spcPts val="1000"/>
                </a:spcBef>
              </a:pPr>
              <a:r>
                <a:rPr lang="en-US" sz="2000" dirty="0">
                  <a:solidFill>
                    <a:srgbClr val="008C84"/>
                  </a:solidFill>
                  <a:latin typeface="Century Gothic" panose="020B0502020202020204" pitchFamily="34" charset="0"/>
                </a:rPr>
                <a:t>Through regular analysis of data and evidence-based decision making, attain OVC_SERV coverage targets and improve the linkages among  risk assessment, testing, and treatment. </a:t>
              </a:r>
            </a:p>
          </p:txBody>
        </p:sp>
        <p:pic>
          <p:nvPicPr>
            <p:cNvPr id="7" name="Graphic 6" descr="Stars">
              <a:extLst>
                <a:ext uri="{FF2B5EF4-FFF2-40B4-BE49-F238E27FC236}">
                  <a16:creationId xmlns="" xmlns:a16="http://schemas.microsoft.com/office/drawing/2014/main" id="{03148C1E-D32F-4DFC-9CFA-2E1192D5AF5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617518" y="6339281"/>
              <a:ext cx="803564" cy="914400"/>
            </a:xfrm>
            <a:prstGeom prst="rect">
              <a:avLst/>
            </a:prstGeom>
          </p:spPr>
        </p:pic>
      </p:grpSp>
      <p:sp>
        <p:nvSpPr>
          <p:cNvPr id="8" name="Slide Number Placeholder 7">
            <a:extLst>
              <a:ext uri="{FF2B5EF4-FFF2-40B4-BE49-F238E27FC236}">
                <a16:creationId xmlns="" xmlns:a16="http://schemas.microsoft.com/office/drawing/2014/main" id="{0B997335-CE5E-4B90-B6BB-EBDA4D6F2D41}"/>
              </a:ext>
            </a:extLst>
          </p:cNvPr>
          <p:cNvSpPr>
            <a:spLocks noGrp="1"/>
          </p:cNvSpPr>
          <p:nvPr>
            <p:ph type="sldNum" sz="quarter" idx="12"/>
          </p:nvPr>
        </p:nvSpPr>
        <p:spPr/>
        <p:txBody>
          <a:bodyPr/>
          <a:lstStyle/>
          <a:p>
            <a:fld id="{13BB3363-7E30-409A-AAF8-60DC3BDFE4C1}" type="slidenum">
              <a:rPr lang="en-US" smtClean="0"/>
              <a:t>27</a:t>
            </a:fld>
            <a:endParaRPr lang="en-US"/>
          </a:p>
        </p:txBody>
      </p:sp>
    </p:spTree>
    <p:extLst>
      <p:ext uri="{BB962C8B-B14F-4D97-AF65-F5344CB8AC3E}">
        <p14:creationId xmlns:p14="http://schemas.microsoft.com/office/powerpoint/2010/main" val="39426917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219200" y="2286000"/>
            <a:ext cx="7467600" cy="2667000"/>
          </a:xfrm>
        </p:spPr>
        <p:txBody>
          <a:bodyPr/>
          <a:lstStyle/>
          <a:p>
            <a:pPr algn="ctr">
              <a:lnSpc>
                <a:spcPts val="5900"/>
              </a:lnSpc>
            </a:pPr>
            <a:endParaRPr lang="en-US" sz="6000" dirty="0">
              <a:latin typeface="Century Gothic" panose="020B0502020202020204" pitchFamily="34" charset="0"/>
            </a:endParaRPr>
          </a:p>
          <a:p>
            <a:pPr algn="ctr">
              <a:lnSpc>
                <a:spcPts val="5900"/>
              </a:lnSpc>
            </a:pPr>
            <a:r>
              <a:rPr lang="en-US" sz="6000" b="1" dirty="0">
                <a:latin typeface="Century Gothic" panose="020B0502020202020204" pitchFamily="34" charset="0"/>
              </a:rPr>
              <a:t>Thank you</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21012" b="60784"/>
          <a:stretch/>
        </p:blipFill>
        <p:spPr>
          <a:xfrm>
            <a:off x="2514600" y="4114800"/>
            <a:ext cx="4953000" cy="3462312"/>
          </a:xfrm>
          <a:prstGeom prst="rect">
            <a:avLst/>
          </a:prstGeom>
        </p:spPr>
      </p:pic>
      <p:sp>
        <p:nvSpPr>
          <p:cNvPr id="3" name="Slide Number Placeholder 2">
            <a:extLst>
              <a:ext uri="{FF2B5EF4-FFF2-40B4-BE49-F238E27FC236}">
                <a16:creationId xmlns="" xmlns:a16="http://schemas.microsoft.com/office/drawing/2014/main" id="{B92899E7-D8BA-4ED8-9503-7A63F073F249}"/>
              </a:ext>
            </a:extLst>
          </p:cNvPr>
          <p:cNvSpPr>
            <a:spLocks noGrp="1"/>
          </p:cNvSpPr>
          <p:nvPr>
            <p:ph type="sldNum" sz="quarter" idx="12"/>
          </p:nvPr>
        </p:nvSpPr>
        <p:spPr/>
        <p:txBody>
          <a:bodyPr/>
          <a:lstStyle/>
          <a:p>
            <a:fld id="{13BB3363-7E30-409A-AAF8-60DC3BDFE4C1}" type="slidenum">
              <a:rPr lang="en-US" smtClean="0"/>
              <a:t>28</a:t>
            </a:fld>
            <a:endParaRPr lang="en-US"/>
          </a:p>
        </p:txBody>
      </p:sp>
    </p:spTree>
    <p:extLst>
      <p:ext uri="{BB962C8B-B14F-4D97-AF65-F5344CB8AC3E}">
        <p14:creationId xmlns:p14="http://schemas.microsoft.com/office/powerpoint/2010/main" val="23996673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151730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Overview</a:t>
            </a:r>
          </a:p>
        </p:txBody>
      </p:sp>
      <p:sp>
        <p:nvSpPr>
          <p:cNvPr id="6" name="Text Placeholder 5"/>
          <p:cNvSpPr>
            <a:spLocks noGrp="1"/>
          </p:cNvSpPr>
          <p:nvPr>
            <p:ph type="body" sz="quarter" idx="10"/>
          </p:nvPr>
        </p:nvSpPr>
        <p:spPr>
          <a:xfrm>
            <a:off x="333245" y="1828800"/>
            <a:ext cx="8429755" cy="5105400"/>
          </a:xfrm>
        </p:spPr>
        <p:txBody>
          <a:bodyPr/>
          <a:lstStyle/>
          <a:p>
            <a:pPr marL="914400" lvl="1" indent="-685800">
              <a:spcAft>
                <a:spcPts val="1200"/>
              </a:spcAft>
            </a:pPr>
            <a:r>
              <a:rPr lang="en-US" sz="2800" dirty="0"/>
              <a:t>5.1. Introduction</a:t>
            </a:r>
          </a:p>
          <a:p>
            <a:pPr marL="914400" lvl="1" indent="-685800">
              <a:spcAft>
                <a:spcPts val="1200"/>
              </a:spcAft>
            </a:pPr>
            <a:r>
              <a:rPr lang="en-US" sz="2800" dirty="0"/>
              <a:t>5.2. Meeting targets for OVC receiving services</a:t>
            </a:r>
          </a:p>
          <a:p>
            <a:pPr marL="914400" lvl="1" indent="-685800">
              <a:spcAft>
                <a:spcPts val="1200"/>
              </a:spcAft>
            </a:pPr>
            <a:r>
              <a:rPr lang="en-US" sz="2800" dirty="0"/>
              <a:t>5.3. Increasing the proportion of children who know their HIV status</a:t>
            </a:r>
          </a:p>
          <a:p>
            <a:pPr marL="914400" lvl="1" indent="-685800">
              <a:spcAft>
                <a:spcPts val="1200"/>
              </a:spcAft>
            </a:pPr>
            <a:r>
              <a:rPr lang="en-US" sz="2800" dirty="0"/>
              <a:t>5.4. Increasing the proportion of HIV+ children who receive sustained ART</a:t>
            </a:r>
          </a:p>
          <a:p>
            <a:pPr marL="914400" lvl="1" indent="-685800">
              <a:spcAft>
                <a:spcPts val="1200"/>
              </a:spcAft>
            </a:pPr>
            <a:r>
              <a:rPr lang="en-US" sz="2800" dirty="0"/>
              <a:t>5.5. Process indicators</a:t>
            </a:r>
          </a:p>
          <a:p>
            <a:pPr marL="914400" lvl="1" indent="-685800">
              <a:spcAft>
                <a:spcPts val="1200"/>
              </a:spcAft>
            </a:pPr>
            <a:r>
              <a:rPr lang="en-US" sz="2800" dirty="0"/>
              <a:t>5.6. Data use exercise</a:t>
            </a:r>
          </a:p>
          <a:p>
            <a:pPr marL="914400" lvl="1" indent="-685800">
              <a:spcAft>
                <a:spcPts val="1200"/>
              </a:spcAft>
            </a:pPr>
            <a:r>
              <a:rPr lang="en-US" sz="2800" dirty="0"/>
              <a:t>5.7. Conclusion</a:t>
            </a:r>
          </a:p>
          <a:p>
            <a:pPr marL="914400" lvl="1" indent="-822960">
              <a:spcAft>
                <a:spcPts val="1200"/>
              </a:spcAft>
            </a:pPr>
            <a:endParaRPr lang="en-US" sz="2800" dirty="0"/>
          </a:p>
        </p:txBody>
      </p:sp>
      <p:sp>
        <p:nvSpPr>
          <p:cNvPr id="2" name="Slide Number Placeholder 1">
            <a:extLst>
              <a:ext uri="{FF2B5EF4-FFF2-40B4-BE49-F238E27FC236}">
                <a16:creationId xmlns="" xmlns:a16="http://schemas.microsoft.com/office/drawing/2014/main" id="{23CE0A1E-A0F9-4D10-9F51-3373C5F2230C}"/>
              </a:ext>
            </a:extLst>
          </p:cNvPr>
          <p:cNvSpPr>
            <a:spLocks noGrp="1"/>
          </p:cNvSpPr>
          <p:nvPr>
            <p:ph type="sldNum" sz="quarter" idx="12"/>
          </p:nvPr>
        </p:nvSpPr>
        <p:spPr/>
        <p:txBody>
          <a:bodyPr/>
          <a:lstStyle/>
          <a:p>
            <a:fld id="{B21812CF-82A6-4067-A3E5-617A9F2E10E3}" type="slidenum">
              <a:rPr lang="en-US" smtClean="0"/>
              <a:t>3</a:t>
            </a:fld>
            <a:endParaRPr lang="en-US"/>
          </a:p>
        </p:txBody>
      </p:sp>
    </p:spTree>
    <p:extLst>
      <p:ext uri="{BB962C8B-B14F-4D97-AF65-F5344CB8AC3E}">
        <p14:creationId xmlns:p14="http://schemas.microsoft.com/office/powerpoint/2010/main" val="9053272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612110C-DB52-41C4-91B8-EE13EF3D4CF3}"/>
              </a:ext>
            </a:extLst>
          </p:cNvPr>
          <p:cNvSpPr>
            <a:spLocks noGrp="1"/>
          </p:cNvSpPr>
          <p:nvPr>
            <p:ph type="title"/>
          </p:nvPr>
        </p:nvSpPr>
        <p:spPr/>
        <p:txBody>
          <a:bodyPr/>
          <a:lstStyle/>
          <a:p>
            <a:r>
              <a:rPr lang="en-US" dirty="0"/>
              <a:t>Introduction</a:t>
            </a:r>
            <a:endParaRPr lang="en-US" dirty="0">
              <a:solidFill>
                <a:srgbClr val="C00000"/>
              </a:solidFill>
            </a:endParaRPr>
          </a:p>
        </p:txBody>
      </p:sp>
      <p:sp>
        <p:nvSpPr>
          <p:cNvPr id="3" name="Text Placeholder 2">
            <a:extLst>
              <a:ext uri="{FF2B5EF4-FFF2-40B4-BE49-F238E27FC236}">
                <a16:creationId xmlns="" xmlns:a16="http://schemas.microsoft.com/office/drawing/2014/main" id="{9858FD3F-7364-465E-870D-E974AC805A02}"/>
              </a:ext>
            </a:extLst>
          </p:cNvPr>
          <p:cNvSpPr>
            <a:spLocks noGrp="1"/>
          </p:cNvSpPr>
          <p:nvPr>
            <p:ph type="body" sz="quarter" idx="10"/>
          </p:nvPr>
        </p:nvSpPr>
        <p:spPr>
          <a:xfrm>
            <a:off x="557784" y="2706624"/>
            <a:ext cx="8793479" cy="4572000"/>
          </a:xfrm>
        </p:spPr>
        <p:txBody>
          <a:bodyPr/>
          <a:lstStyle/>
          <a:p>
            <a:pPr>
              <a:spcAft>
                <a:spcPts val="1800"/>
              </a:spcAft>
            </a:pPr>
            <a:r>
              <a:rPr lang="en-US" sz="2600" dirty="0"/>
              <a:t>OVC programs collect data from each household and beneficiary. Yet evidence-based decision making has been limited for many reasons:</a:t>
            </a:r>
          </a:p>
          <a:p>
            <a:pPr marL="742950" lvl="1" indent="-285750">
              <a:spcAft>
                <a:spcPts val="1800"/>
              </a:spcAft>
              <a:buFont typeface="Arial" panose="020B0604020202020204" pitchFamily="34" charset="0"/>
              <a:buChar char="•"/>
            </a:pPr>
            <a:r>
              <a:rPr lang="en-US" sz="2600" dirty="0"/>
              <a:t>Decision makers do not have confidence in the data.</a:t>
            </a:r>
          </a:p>
          <a:p>
            <a:pPr marL="742950" lvl="1" indent="-285750">
              <a:spcAft>
                <a:spcPts val="1800"/>
              </a:spcAft>
              <a:buFont typeface="Arial" panose="020B0604020202020204" pitchFamily="34" charset="0"/>
              <a:buChar char="•"/>
            </a:pPr>
            <a:r>
              <a:rPr lang="en-US" sz="2600" dirty="0"/>
              <a:t>Timely data are not available to decision makers.</a:t>
            </a:r>
          </a:p>
          <a:p>
            <a:pPr marL="742950" lvl="1" indent="-285750">
              <a:spcAft>
                <a:spcPts val="1800"/>
              </a:spcAft>
              <a:buFont typeface="Arial" panose="020B0604020202020204" pitchFamily="34" charset="0"/>
              <a:buChar char="•"/>
            </a:pPr>
            <a:r>
              <a:rPr lang="en-US" sz="2600" dirty="0"/>
              <a:t>Decision makers do not always have the resources to visualize data to inform allocation of resources.</a:t>
            </a:r>
          </a:p>
          <a:p>
            <a:pPr marL="285750" indent="-285750">
              <a:buFont typeface="Arial" panose="020B0604020202020204" pitchFamily="34" charset="0"/>
              <a:buChar char="•"/>
            </a:pPr>
            <a:endParaRPr lang="en-US" sz="2400" dirty="0"/>
          </a:p>
          <a:p>
            <a:endParaRPr lang="en-US" sz="2400" dirty="0"/>
          </a:p>
        </p:txBody>
      </p:sp>
      <p:sp>
        <p:nvSpPr>
          <p:cNvPr id="4" name="Text Placeholder 3">
            <a:extLst>
              <a:ext uri="{FF2B5EF4-FFF2-40B4-BE49-F238E27FC236}">
                <a16:creationId xmlns="" xmlns:a16="http://schemas.microsoft.com/office/drawing/2014/main" id="{9B3FE0CB-10D8-45A1-BC17-E8EE8ED6AD46}"/>
              </a:ext>
            </a:extLst>
          </p:cNvPr>
          <p:cNvSpPr>
            <a:spLocks noGrp="1"/>
          </p:cNvSpPr>
          <p:nvPr>
            <p:ph type="body" sz="quarter" idx="11"/>
          </p:nvPr>
        </p:nvSpPr>
        <p:spPr>
          <a:xfrm>
            <a:off x="561844" y="1091205"/>
            <a:ext cx="9191755" cy="837214"/>
          </a:xfrm>
        </p:spPr>
        <p:txBody>
          <a:bodyPr/>
          <a:lstStyle/>
          <a:p>
            <a:r>
              <a:rPr lang="en-US" dirty="0"/>
              <a:t>Barriers to decision making</a:t>
            </a:r>
          </a:p>
        </p:txBody>
      </p:sp>
      <p:sp>
        <p:nvSpPr>
          <p:cNvPr id="5" name="Slide Number Placeholder 4">
            <a:extLst>
              <a:ext uri="{FF2B5EF4-FFF2-40B4-BE49-F238E27FC236}">
                <a16:creationId xmlns="" xmlns:a16="http://schemas.microsoft.com/office/drawing/2014/main" id="{D97FB9A6-2C7F-4845-B551-B7B9A3E3955E}"/>
              </a:ext>
            </a:extLst>
          </p:cNvPr>
          <p:cNvSpPr>
            <a:spLocks noGrp="1"/>
          </p:cNvSpPr>
          <p:nvPr>
            <p:ph type="sldNum" sz="quarter" idx="12"/>
          </p:nvPr>
        </p:nvSpPr>
        <p:spPr/>
        <p:txBody>
          <a:bodyPr/>
          <a:lstStyle/>
          <a:p>
            <a:fld id="{13BB3363-7E30-409A-AAF8-60DC3BDFE4C1}" type="slidenum">
              <a:rPr lang="en-US" smtClean="0"/>
              <a:t>4</a:t>
            </a:fld>
            <a:endParaRPr lang="en-US"/>
          </a:p>
        </p:txBody>
      </p:sp>
    </p:spTree>
    <p:extLst>
      <p:ext uri="{BB962C8B-B14F-4D97-AF65-F5344CB8AC3E}">
        <p14:creationId xmlns:p14="http://schemas.microsoft.com/office/powerpoint/2010/main" val="1679828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8AAD54C-BFBC-46E8-A56A-2AF61429C4A3}"/>
              </a:ext>
            </a:extLst>
          </p:cNvPr>
          <p:cNvSpPr>
            <a:spLocks noGrp="1"/>
          </p:cNvSpPr>
          <p:nvPr>
            <p:ph type="title"/>
          </p:nvPr>
        </p:nvSpPr>
        <p:spPr/>
        <p:txBody>
          <a:bodyPr/>
          <a:lstStyle/>
          <a:p>
            <a:r>
              <a:rPr lang="en-US" dirty="0"/>
              <a:t>Introduction</a:t>
            </a:r>
            <a:endParaRPr lang="en-US" dirty="0">
              <a:solidFill>
                <a:srgbClr val="C00000"/>
              </a:solidFill>
            </a:endParaRPr>
          </a:p>
        </p:txBody>
      </p:sp>
      <p:sp>
        <p:nvSpPr>
          <p:cNvPr id="3" name="Text Placeholder 2">
            <a:extLst>
              <a:ext uri="{FF2B5EF4-FFF2-40B4-BE49-F238E27FC236}">
                <a16:creationId xmlns="" xmlns:a16="http://schemas.microsoft.com/office/drawing/2014/main" id="{1EDD3B5A-847B-4E97-B07C-CAB007686300}"/>
              </a:ext>
            </a:extLst>
          </p:cNvPr>
          <p:cNvSpPr>
            <a:spLocks noGrp="1"/>
          </p:cNvSpPr>
          <p:nvPr>
            <p:ph type="body" sz="quarter" idx="10"/>
          </p:nvPr>
        </p:nvSpPr>
        <p:spPr>
          <a:xfrm>
            <a:off x="557784" y="2706624"/>
            <a:ext cx="8869680" cy="4800600"/>
          </a:xfrm>
        </p:spPr>
        <p:txBody>
          <a:bodyPr/>
          <a:lstStyle/>
          <a:p>
            <a:pPr marL="457200" indent="-457200">
              <a:spcAft>
                <a:spcPts val="1800"/>
              </a:spcAft>
              <a:buFont typeface="+mj-lt"/>
              <a:buAutoNum type="arabicPeriod"/>
            </a:pPr>
            <a:r>
              <a:rPr lang="en-US" sz="2600" dirty="0"/>
              <a:t>Visualize OVC_SERV and OVC_HIVSTAT data submitted in DATIM. </a:t>
            </a:r>
          </a:p>
          <a:p>
            <a:pPr marL="457200" indent="-457200">
              <a:spcAft>
                <a:spcPts val="1800"/>
              </a:spcAft>
              <a:buFont typeface="+mj-lt"/>
              <a:buAutoNum type="arabicPeriod"/>
            </a:pPr>
            <a:r>
              <a:rPr lang="en-US" sz="2600" dirty="0"/>
              <a:t>Display process indicators created with HIV status data potentially collected in the management information system (MIS) database. </a:t>
            </a:r>
          </a:p>
          <a:p>
            <a:pPr marL="457200" indent="-457200">
              <a:spcAft>
                <a:spcPts val="1800"/>
              </a:spcAft>
              <a:buFont typeface="+mj-lt"/>
              <a:buAutoNum type="arabicPeriod"/>
            </a:pPr>
            <a:r>
              <a:rPr lang="en-US" sz="2600" dirty="0"/>
              <a:t>Reinforce best practices for data visualization.</a:t>
            </a:r>
          </a:p>
          <a:p>
            <a:pPr marL="457200" indent="-457200">
              <a:spcAft>
                <a:spcPts val="1800"/>
              </a:spcAft>
              <a:buFont typeface="+mj-lt"/>
              <a:buAutoNum type="arabicPeriod"/>
            </a:pPr>
            <a:r>
              <a:rPr lang="en-US" sz="2600" dirty="0"/>
              <a:t>Reflect on how to leverage available data to improve resource allocation and strengthen performance.</a:t>
            </a:r>
          </a:p>
          <a:p>
            <a:pPr marL="457200" indent="-457200">
              <a:spcAft>
                <a:spcPts val="1800"/>
              </a:spcAft>
              <a:buFont typeface="+mj-lt"/>
              <a:buAutoNum type="arabicPeriod"/>
            </a:pPr>
            <a:endParaRPr lang="en-US" sz="2400" dirty="0"/>
          </a:p>
          <a:p>
            <a:pPr marL="457200" indent="-457200">
              <a:spcAft>
                <a:spcPts val="1800"/>
              </a:spcAft>
              <a:buFont typeface="+mj-lt"/>
              <a:buAutoNum type="arabicPeriod"/>
            </a:pPr>
            <a:endParaRPr lang="en-US" sz="2400" dirty="0"/>
          </a:p>
          <a:p>
            <a:pPr marL="457200" indent="-457200">
              <a:spcAft>
                <a:spcPts val="1800"/>
              </a:spcAft>
              <a:buFont typeface="+mj-lt"/>
              <a:buAutoNum type="arabicPeriod"/>
            </a:pPr>
            <a:endParaRPr lang="en-US" sz="2400" dirty="0"/>
          </a:p>
          <a:p>
            <a:pPr marL="457200" indent="-457200">
              <a:spcAft>
                <a:spcPts val="1800"/>
              </a:spcAft>
              <a:buFont typeface="+mj-lt"/>
              <a:buAutoNum type="arabicPeriod"/>
            </a:pPr>
            <a:endParaRPr lang="en-US" sz="2400" dirty="0"/>
          </a:p>
          <a:p>
            <a:pPr marL="457200" indent="-457200">
              <a:spcAft>
                <a:spcPts val="1800"/>
              </a:spcAft>
              <a:buFont typeface="+mj-lt"/>
              <a:buAutoNum type="arabicPeriod"/>
            </a:pPr>
            <a:endParaRPr lang="en-US" sz="2400" dirty="0"/>
          </a:p>
        </p:txBody>
      </p:sp>
      <p:sp>
        <p:nvSpPr>
          <p:cNvPr id="4" name="Text Placeholder 3">
            <a:extLst>
              <a:ext uri="{FF2B5EF4-FFF2-40B4-BE49-F238E27FC236}">
                <a16:creationId xmlns="" xmlns:a16="http://schemas.microsoft.com/office/drawing/2014/main" id="{F2DD08E1-CCA1-4325-903E-28CA35193D00}"/>
              </a:ext>
            </a:extLst>
          </p:cNvPr>
          <p:cNvSpPr>
            <a:spLocks noGrp="1"/>
          </p:cNvSpPr>
          <p:nvPr>
            <p:ph type="body" sz="quarter" idx="11"/>
          </p:nvPr>
        </p:nvSpPr>
        <p:spPr/>
        <p:txBody>
          <a:bodyPr/>
          <a:lstStyle/>
          <a:p>
            <a:r>
              <a:rPr lang="en-US" dirty="0"/>
              <a:t>Learning objectives</a:t>
            </a:r>
          </a:p>
        </p:txBody>
      </p:sp>
      <p:sp>
        <p:nvSpPr>
          <p:cNvPr id="5" name="Slide Number Placeholder 4">
            <a:extLst>
              <a:ext uri="{FF2B5EF4-FFF2-40B4-BE49-F238E27FC236}">
                <a16:creationId xmlns="" xmlns:a16="http://schemas.microsoft.com/office/drawing/2014/main" id="{264E441C-2E12-4F23-9321-B784439A008D}"/>
              </a:ext>
            </a:extLst>
          </p:cNvPr>
          <p:cNvSpPr>
            <a:spLocks noGrp="1"/>
          </p:cNvSpPr>
          <p:nvPr>
            <p:ph type="sldNum" sz="quarter" idx="12"/>
          </p:nvPr>
        </p:nvSpPr>
        <p:spPr/>
        <p:txBody>
          <a:bodyPr/>
          <a:lstStyle/>
          <a:p>
            <a:fld id="{13BB3363-7E30-409A-AAF8-60DC3BDFE4C1}" type="slidenum">
              <a:rPr lang="en-US" smtClean="0"/>
              <a:t>5</a:t>
            </a:fld>
            <a:endParaRPr lang="en-US"/>
          </a:p>
        </p:txBody>
      </p:sp>
    </p:spTree>
    <p:extLst>
      <p:ext uri="{BB962C8B-B14F-4D97-AF65-F5344CB8AC3E}">
        <p14:creationId xmlns:p14="http://schemas.microsoft.com/office/powerpoint/2010/main" val="42002310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7352D2F-B49A-44C3-A176-B81AE8E22799}"/>
              </a:ext>
            </a:extLst>
          </p:cNvPr>
          <p:cNvSpPr>
            <a:spLocks noGrp="1"/>
          </p:cNvSpPr>
          <p:nvPr>
            <p:ph type="title"/>
          </p:nvPr>
        </p:nvSpPr>
        <p:spPr>
          <a:xfrm>
            <a:off x="561844" y="366812"/>
            <a:ext cx="9039355" cy="1143000"/>
          </a:xfrm>
        </p:spPr>
        <p:txBody>
          <a:bodyPr/>
          <a:lstStyle/>
          <a:p>
            <a:r>
              <a:rPr lang="en-US" dirty="0"/>
              <a:t>PEPFAR supports the UNAIDS</a:t>
            </a:r>
          </a:p>
        </p:txBody>
      </p:sp>
      <p:sp>
        <p:nvSpPr>
          <p:cNvPr id="3" name="Text Placeholder 2">
            <a:extLst>
              <a:ext uri="{FF2B5EF4-FFF2-40B4-BE49-F238E27FC236}">
                <a16:creationId xmlns="" xmlns:a16="http://schemas.microsoft.com/office/drawing/2014/main" id="{B637EBA6-27E2-40C8-AE9C-6656A061E4C7}"/>
              </a:ext>
            </a:extLst>
          </p:cNvPr>
          <p:cNvSpPr>
            <a:spLocks noGrp="1"/>
          </p:cNvSpPr>
          <p:nvPr>
            <p:ph type="body" sz="quarter" idx="10"/>
          </p:nvPr>
        </p:nvSpPr>
        <p:spPr>
          <a:xfrm>
            <a:off x="557784" y="2706624"/>
            <a:ext cx="8429755" cy="4419600"/>
          </a:xfrm>
        </p:spPr>
        <p:txBody>
          <a:bodyPr/>
          <a:lstStyle/>
          <a:p>
            <a:pPr marL="457200" indent="-457200">
              <a:spcAft>
                <a:spcPts val="1800"/>
              </a:spcAft>
              <a:buFont typeface="Arial" panose="020B0604020202020204" pitchFamily="34" charset="0"/>
              <a:buChar char="•"/>
            </a:pPr>
            <a:r>
              <a:rPr lang="en-US" dirty="0"/>
              <a:t>95% of all people living with HIV will know their HIV status </a:t>
            </a:r>
          </a:p>
          <a:p>
            <a:pPr marL="457200" indent="-457200">
              <a:spcAft>
                <a:spcPts val="1800"/>
              </a:spcAft>
              <a:buFont typeface="Arial" panose="020B0604020202020204" pitchFamily="34" charset="0"/>
              <a:buChar char="•"/>
            </a:pPr>
            <a:r>
              <a:rPr lang="en-US" dirty="0"/>
              <a:t>95% of all people with diagnosed HIV infection will receive sustained antiretroviral therapy (ART)</a:t>
            </a:r>
          </a:p>
          <a:p>
            <a:pPr marL="457200" indent="-457200">
              <a:spcAft>
                <a:spcPts val="1800"/>
              </a:spcAft>
              <a:buFont typeface="Arial" panose="020B0604020202020204" pitchFamily="34" charset="0"/>
              <a:buChar char="•"/>
            </a:pPr>
            <a:r>
              <a:rPr lang="en-US" dirty="0"/>
              <a:t>95% of all people receiving ART will have viral suppression </a:t>
            </a:r>
          </a:p>
          <a:p>
            <a:pPr>
              <a:spcAft>
                <a:spcPts val="1800"/>
              </a:spcAft>
            </a:pPr>
            <a:endParaRPr lang="en-US" dirty="0"/>
          </a:p>
        </p:txBody>
      </p:sp>
      <p:sp>
        <p:nvSpPr>
          <p:cNvPr id="4" name="Text Placeholder 3">
            <a:extLst>
              <a:ext uri="{FF2B5EF4-FFF2-40B4-BE49-F238E27FC236}">
                <a16:creationId xmlns="" xmlns:a16="http://schemas.microsoft.com/office/drawing/2014/main" id="{744E959E-4F84-4ABF-9FCB-DCAFB1D8832A}"/>
              </a:ext>
            </a:extLst>
          </p:cNvPr>
          <p:cNvSpPr>
            <a:spLocks noGrp="1"/>
          </p:cNvSpPr>
          <p:nvPr>
            <p:ph type="body" sz="quarter" idx="11"/>
          </p:nvPr>
        </p:nvSpPr>
        <p:spPr>
          <a:xfrm>
            <a:off x="561844" y="1091205"/>
            <a:ext cx="9953755" cy="837214"/>
          </a:xfrm>
        </p:spPr>
        <p:txBody>
          <a:bodyPr/>
          <a:lstStyle/>
          <a:p>
            <a:r>
              <a:rPr lang="en-US" dirty="0"/>
              <a:t>global targets for 2030</a:t>
            </a:r>
          </a:p>
        </p:txBody>
      </p:sp>
      <p:sp>
        <p:nvSpPr>
          <p:cNvPr id="5" name="Slide Number Placeholder 4">
            <a:extLst>
              <a:ext uri="{FF2B5EF4-FFF2-40B4-BE49-F238E27FC236}">
                <a16:creationId xmlns="" xmlns:a16="http://schemas.microsoft.com/office/drawing/2014/main" id="{162C8640-8BB4-4D50-9B93-C3C56B77B8EE}"/>
              </a:ext>
            </a:extLst>
          </p:cNvPr>
          <p:cNvSpPr>
            <a:spLocks noGrp="1"/>
          </p:cNvSpPr>
          <p:nvPr>
            <p:ph type="sldNum" sz="quarter" idx="12"/>
          </p:nvPr>
        </p:nvSpPr>
        <p:spPr/>
        <p:txBody>
          <a:bodyPr/>
          <a:lstStyle/>
          <a:p>
            <a:fld id="{13BB3363-7E30-409A-AAF8-60DC3BDFE4C1}" type="slidenum">
              <a:rPr lang="en-US" smtClean="0"/>
              <a:t>6</a:t>
            </a:fld>
            <a:endParaRPr lang="en-US"/>
          </a:p>
        </p:txBody>
      </p:sp>
    </p:spTree>
    <p:extLst>
      <p:ext uri="{BB962C8B-B14F-4D97-AF65-F5344CB8AC3E}">
        <p14:creationId xmlns:p14="http://schemas.microsoft.com/office/powerpoint/2010/main" val="19887859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066800" y="1524000"/>
            <a:ext cx="7848600" cy="2971800"/>
          </a:xfrm>
        </p:spPr>
        <p:txBody>
          <a:bodyPr/>
          <a:lstStyle/>
          <a:p>
            <a:pPr algn="ctr">
              <a:lnSpc>
                <a:spcPts val="5900"/>
              </a:lnSpc>
            </a:pPr>
            <a:endParaRPr lang="en-US" sz="6000" b="1" dirty="0">
              <a:latin typeface="Century Gothic" panose="020B0502020202020204" pitchFamily="34" charset="0"/>
            </a:endParaRPr>
          </a:p>
          <a:p>
            <a:pPr algn="ctr">
              <a:lnSpc>
                <a:spcPts val="5900"/>
              </a:lnSpc>
            </a:pPr>
            <a:r>
              <a:rPr lang="en-US" sz="6000" b="1" dirty="0">
                <a:latin typeface="Century Gothic" panose="020B0502020202020204" pitchFamily="34" charset="0"/>
              </a:rPr>
              <a:t>5.2. Meeting </a:t>
            </a:r>
          </a:p>
          <a:p>
            <a:pPr algn="ctr">
              <a:lnSpc>
                <a:spcPts val="5900"/>
              </a:lnSpc>
            </a:pPr>
            <a:r>
              <a:rPr lang="en-US" sz="6000" b="1" dirty="0">
                <a:latin typeface="Century Gothic" panose="020B0502020202020204" pitchFamily="34" charset="0"/>
              </a:rPr>
              <a:t>targets for OVC</a:t>
            </a:r>
          </a:p>
          <a:p>
            <a:pPr algn="ctr">
              <a:lnSpc>
                <a:spcPts val="5900"/>
              </a:lnSpc>
            </a:pPr>
            <a:r>
              <a:rPr lang="en-US" sz="6000" dirty="0">
                <a:latin typeface="Century Gothic" panose="020B0502020202020204" pitchFamily="34" charset="0"/>
              </a:rPr>
              <a:t>receiving services</a:t>
            </a: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t="7742" b="41357"/>
          <a:stretch/>
        </p:blipFill>
        <p:spPr>
          <a:xfrm>
            <a:off x="2705100" y="4634367"/>
            <a:ext cx="4648200" cy="3061833"/>
          </a:xfrm>
          <a:prstGeom prst="rect">
            <a:avLst/>
          </a:prstGeom>
        </p:spPr>
      </p:pic>
      <p:sp>
        <p:nvSpPr>
          <p:cNvPr id="3" name="Slide Number Placeholder 2">
            <a:extLst>
              <a:ext uri="{FF2B5EF4-FFF2-40B4-BE49-F238E27FC236}">
                <a16:creationId xmlns="" xmlns:a16="http://schemas.microsoft.com/office/drawing/2014/main" id="{28456A4F-2923-429F-9AB9-EB1ECC4002BF}"/>
              </a:ext>
            </a:extLst>
          </p:cNvPr>
          <p:cNvSpPr>
            <a:spLocks noGrp="1"/>
          </p:cNvSpPr>
          <p:nvPr>
            <p:ph type="sldNum" sz="quarter" idx="12"/>
          </p:nvPr>
        </p:nvSpPr>
        <p:spPr/>
        <p:txBody>
          <a:bodyPr/>
          <a:lstStyle/>
          <a:p>
            <a:fld id="{13BB3363-7E30-409A-AAF8-60DC3BDFE4C1}" type="slidenum">
              <a:rPr lang="en-US" smtClean="0"/>
              <a:t>7</a:t>
            </a:fld>
            <a:endParaRPr lang="en-US"/>
          </a:p>
        </p:txBody>
      </p:sp>
    </p:spTree>
    <p:extLst>
      <p:ext uri="{BB962C8B-B14F-4D97-AF65-F5344CB8AC3E}">
        <p14:creationId xmlns:p14="http://schemas.microsoft.com/office/powerpoint/2010/main" val="6676934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4094939-7FBB-47E9-8359-4EFD41AF8BC3}"/>
              </a:ext>
            </a:extLst>
          </p:cNvPr>
          <p:cNvSpPr>
            <a:spLocks noGrp="1"/>
          </p:cNvSpPr>
          <p:nvPr>
            <p:ph type="title"/>
          </p:nvPr>
        </p:nvSpPr>
        <p:spPr>
          <a:xfrm>
            <a:off x="306152" y="366812"/>
            <a:ext cx="8979717" cy="1143000"/>
          </a:xfrm>
        </p:spPr>
        <p:txBody>
          <a:bodyPr/>
          <a:lstStyle/>
          <a:p>
            <a:r>
              <a:rPr lang="en-US" dirty="0"/>
              <a:t>PEPFAR</a:t>
            </a:r>
          </a:p>
        </p:txBody>
      </p:sp>
      <p:sp>
        <p:nvSpPr>
          <p:cNvPr id="4" name="Text Placeholder 3">
            <a:extLst>
              <a:ext uri="{FF2B5EF4-FFF2-40B4-BE49-F238E27FC236}">
                <a16:creationId xmlns="" xmlns:a16="http://schemas.microsoft.com/office/drawing/2014/main" id="{0C4549EB-8C28-45B8-AEBA-C711BF69B3F0}"/>
              </a:ext>
            </a:extLst>
          </p:cNvPr>
          <p:cNvSpPr>
            <a:spLocks noGrp="1"/>
          </p:cNvSpPr>
          <p:nvPr>
            <p:ph type="body" sz="quarter" idx="11"/>
          </p:nvPr>
        </p:nvSpPr>
        <p:spPr>
          <a:xfrm>
            <a:off x="306152" y="1091204"/>
            <a:ext cx="9295047" cy="1575795"/>
          </a:xfrm>
        </p:spPr>
        <p:txBody>
          <a:bodyPr/>
          <a:lstStyle/>
          <a:p>
            <a:r>
              <a:rPr lang="en-US" sz="3200" dirty="0"/>
              <a:t>3,096,285 OVC in 24 countries were served in FY 2018, Q2</a:t>
            </a:r>
          </a:p>
        </p:txBody>
      </p:sp>
      <p:pic>
        <p:nvPicPr>
          <p:cNvPr id="3" name="Picture 2">
            <a:extLst>
              <a:ext uri="{FF2B5EF4-FFF2-40B4-BE49-F238E27FC236}">
                <a16:creationId xmlns="" xmlns:a16="http://schemas.microsoft.com/office/drawing/2014/main" id="{9282B39C-52E3-4911-A479-C8F85A772EF6}"/>
              </a:ext>
            </a:extLst>
          </p:cNvPr>
          <p:cNvPicPr>
            <a:picLocks noChangeAspect="1"/>
          </p:cNvPicPr>
          <p:nvPr/>
        </p:nvPicPr>
        <p:blipFill>
          <a:blip r:embed="rId3"/>
          <a:stretch>
            <a:fillRect/>
          </a:stretch>
        </p:blipFill>
        <p:spPr>
          <a:xfrm>
            <a:off x="731520" y="2286000"/>
            <a:ext cx="6105832" cy="5143500"/>
          </a:xfrm>
          <a:prstGeom prst="rect">
            <a:avLst/>
          </a:prstGeom>
        </p:spPr>
      </p:pic>
      <p:pic>
        <p:nvPicPr>
          <p:cNvPr id="6" name="Picture 5">
            <a:extLst>
              <a:ext uri="{FF2B5EF4-FFF2-40B4-BE49-F238E27FC236}">
                <a16:creationId xmlns="" xmlns:a16="http://schemas.microsoft.com/office/drawing/2014/main" id="{340E152B-B533-4983-B939-5A686F24FA91}"/>
              </a:ext>
            </a:extLst>
          </p:cNvPr>
          <p:cNvPicPr>
            <a:picLocks noChangeAspect="1"/>
          </p:cNvPicPr>
          <p:nvPr/>
        </p:nvPicPr>
        <p:blipFill>
          <a:blip r:embed="rId4"/>
          <a:stretch>
            <a:fillRect/>
          </a:stretch>
        </p:blipFill>
        <p:spPr>
          <a:xfrm>
            <a:off x="7772400" y="1828800"/>
            <a:ext cx="2084491" cy="2066925"/>
          </a:xfrm>
          <a:prstGeom prst="rect">
            <a:avLst/>
          </a:prstGeom>
        </p:spPr>
      </p:pic>
      <p:pic>
        <p:nvPicPr>
          <p:cNvPr id="7" name="Picture 6">
            <a:extLst>
              <a:ext uri="{FF2B5EF4-FFF2-40B4-BE49-F238E27FC236}">
                <a16:creationId xmlns="" xmlns:a16="http://schemas.microsoft.com/office/drawing/2014/main" id="{8160042B-3EA8-400B-B934-F2A6BC04AC84}"/>
              </a:ext>
            </a:extLst>
          </p:cNvPr>
          <p:cNvPicPr>
            <a:picLocks noChangeAspect="1"/>
          </p:cNvPicPr>
          <p:nvPr/>
        </p:nvPicPr>
        <p:blipFill>
          <a:blip r:embed="rId5"/>
          <a:stretch>
            <a:fillRect/>
          </a:stretch>
        </p:blipFill>
        <p:spPr>
          <a:xfrm>
            <a:off x="6858000" y="5943600"/>
            <a:ext cx="2902240" cy="1430347"/>
          </a:xfrm>
          <a:prstGeom prst="rect">
            <a:avLst/>
          </a:prstGeom>
        </p:spPr>
      </p:pic>
      <p:pic>
        <p:nvPicPr>
          <p:cNvPr id="5" name="Picture 4">
            <a:extLst>
              <a:ext uri="{FF2B5EF4-FFF2-40B4-BE49-F238E27FC236}">
                <a16:creationId xmlns="" xmlns:a16="http://schemas.microsoft.com/office/drawing/2014/main" id="{C59F91C9-210A-4654-A4DC-7610BF38CB3E}"/>
              </a:ext>
            </a:extLst>
          </p:cNvPr>
          <p:cNvPicPr>
            <a:picLocks noChangeAspect="1"/>
          </p:cNvPicPr>
          <p:nvPr/>
        </p:nvPicPr>
        <p:blipFill>
          <a:blip r:embed="rId6"/>
          <a:stretch>
            <a:fillRect/>
          </a:stretch>
        </p:blipFill>
        <p:spPr>
          <a:xfrm>
            <a:off x="7696200" y="1828800"/>
            <a:ext cx="2215662" cy="2476499"/>
          </a:xfrm>
          <a:prstGeom prst="rect">
            <a:avLst/>
          </a:prstGeom>
        </p:spPr>
      </p:pic>
      <p:pic>
        <p:nvPicPr>
          <p:cNvPr id="8" name="Picture 7">
            <a:extLst>
              <a:ext uri="{FF2B5EF4-FFF2-40B4-BE49-F238E27FC236}">
                <a16:creationId xmlns="" xmlns:a16="http://schemas.microsoft.com/office/drawing/2014/main" id="{7E2A26BC-8F36-4C72-8F20-11648660F8D2}"/>
              </a:ext>
            </a:extLst>
          </p:cNvPr>
          <p:cNvPicPr>
            <a:picLocks noChangeAspect="1"/>
          </p:cNvPicPr>
          <p:nvPr/>
        </p:nvPicPr>
        <p:blipFill>
          <a:blip r:embed="rId7"/>
          <a:stretch>
            <a:fillRect/>
          </a:stretch>
        </p:blipFill>
        <p:spPr>
          <a:xfrm>
            <a:off x="274321" y="4572000"/>
            <a:ext cx="1478279" cy="839362"/>
          </a:xfrm>
          <a:prstGeom prst="rect">
            <a:avLst/>
          </a:prstGeom>
        </p:spPr>
      </p:pic>
      <p:sp>
        <p:nvSpPr>
          <p:cNvPr id="9" name="Text Placeholder 2">
            <a:extLst>
              <a:ext uri="{FF2B5EF4-FFF2-40B4-BE49-F238E27FC236}">
                <a16:creationId xmlns="" xmlns:a16="http://schemas.microsoft.com/office/drawing/2014/main" id="{3604D79C-7E9B-40DF-BC6F-CB59B2EBBEEB}"/>
              </a:ext>
            </a:extLst>
          </p:cNvPr>
          <p:cNvSpPr txBox="1">
            <a:spLocks/>
          </p:cNvSpPr>
          <p:nvPr/>
        </p:nvSpPr>
        <p:spPr>
          <a:xfrm>
            <a:off x="152400" y="7086600"/>
            <a:ext cx="2362200" cy="5334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1400" dirty="0"/>
              <a:t>Source: Cleaned USAID MER data for FY 2018, Q2</a:t>
            </a:r>
            <a:endParaRPr lang="en-US" sz="1400" i="1" dirty="0"/>
          </a:p>
          <a:p>
            <a:r>
              <a:rPr lang="en-US" sz="1400" dirty="0"/>
              <a:t> </a:t>
            </a:r>
            <a:endParaRPr lang="en-US" sz="1800" kern="0" dirty="0"/>
          </a:p>
        </p:txBody>
      </p:sp>
      <p:sp>
        <p:nvSpPr>
          <p:cNvPr id="10" name="Slide Number Placeholder 9">
            <a:extLst>
              <a:ext uri="{FF2B5EF4-FFF2-40B4-BE49-F238E27FC236}">
                <a16:creationId xmlns="" xmlns:a16="http://schemas.microsoft.com/office/drawing/2014/main" id="{BCBC7187-4E45-4107-A802-C4C6E4338594}"/>
              </a:ext>
            </a:extLst>
          </p:cNvPr>
          <p:cNvSpPr>
            <a:spLocks noGrp="1"/>
          </p:cNvSpPr>
          <p:nvPr>
            <p:ph type="sldNum" sz="quarter" idx="12"/>
          </p:nvPr>
        </p:nvSpPr>
        <p:spPr/>
        <p:txBody>
          <a:bodyPr/>
          <a:lstStyle/>
          <a:p>
            <a:fld id="{13BB3363-7E30-409A-AAF8-60DC3BDFE4C1}" type="slidenum">
              <a:rPr lang="en-US" smtClean="0"/>
              <a:t>8</a:t>
            </a:fld>
            <a:endParaRPr lang="en-US"/>
          </a:p>
        </p:txBody>
      </p:sp>
    </p:spTree>
    <p:extLst>
      <p:ext uri="{BB962C8B-B14F-4D97-AF65-F5344CB8AC3E}">
        <p14:creationId xmlns:p14="http://schemas.microsoft.com/office/powerpoint/2010/main" val="13966884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13327D1-E333-4D73-9728-45E4DD3D73B0}"/>
              </a:ext>
            </a:extLst>
          </p:cNvPr>
          <p:cNvSpPr>
            <a:spLocks noGrp="1"/>
          </p:cNvSpPr>
          <p:nvPr>
            <p:ph type="title"/>
          </p:nvPr>
        </p:nvSpPr>
        <p:spPr>
          <a:xfrm>
            <a:off x="561844" y="366812"/>
            <a:ext cx="9496555" cy="1614388"/>
          </a:xfrm>
        </p:spPr>
        <p:txBody>
          <a:bodyPr/>
          <a:lstStyle/>
          <a:p>
            <a:r>
              <a:rPr lang="en-US" dirty="0"/>
              <a:t>OVC_SERV (&lt;18 years)</a:t>
            </a:r>
          </a:p>
        </p:txBody>
      </p:sp>
      <p:sp>
        <p:nvSpPr>
          <p:cNvPr id="4" name="Text Placeholder 3">
            <a:extLst>
              <a:ext uri="{FF2B5EF4-FFF2-40B4-BE49-F238E27FC236}">
                <a16:creationId xmlns="" xmlns:a16="http://schemas.microsoft.com/office/drawing/2014/main" id="{7EF773E3-06BB-44FF-9C16-0103CAAA26C4}"/>
              </a:ext>
            </a:extLst>
          </p:cNvPr>
          <p:cNvSpPr>
            <a:spLocks noGrp="1"/>
          </p:cNvSpPr>
          <p:nvPr>
            <p:ph type="body" sz="quarter" idx="11"/>
          </p:nvPr>
        </p:nvSpPr>
        <p:spPr>
          <a:xfrm>
            <a:off x="561844" y="1091205"/>
            <a:ext cx="10334756" cy="837214"/>
          </a:xfrm>
        </p:spPr>
        <p:txBody>
          <a:bodyPr/>
          <a:lstStyle/>
          <a:p>
            <a:r>
              <a:rPr lang="en-US" sz="3600" dirty="0"/>
              <a:t>Interpret performance against targets</a:t>
            </a:r>
          </a:p>
        </p:txBody>
      </p:sp>
      <p:sp>
        <p:nvSpPr>
          <p:cNvPr id="12" name="Rectangle 11">
            <a:extLst>
              <a:ext uri="{FF2B5EF4-FFF2-40B4-BE49-F238E27FC236}">
                <a16:creationId xmlns="" xmlns:a16="http://schemas.microsoft.com/office/drawing/2014/main" id="{D188FBF8-AF61-4EA5-BAD4-77F3A00F536D}"/>
              </a:ext>
            </a:extLst>
          </p:cNvPr>
          <p:cNvSpPr/>
          <p:nvPr/>
        </p:nvSpPr>
        <p:spPr>
          <a:xfrm>
            <a:off x="2782016" y="2590800"/>
            <a:ext cx="3506089" cy="830997"/>
          </a:xfrm>
          <a:prstGeom prst="rect">
            <a:avLst/>
          </a:prstGeom>
        </p:spPr>
        <p:txBody>
          <a:bodyPr wrap="none">
            <a:spAutoFit/>
          </a:bodyPr>
          <a:lstStyle/>
          <a:p>
            <a:pPr algn="ctr"/>
            <a:r>
              <a:rPr lang="en-US" sz="2400" b="1" dirty="0">
                <a:solidFill>
                  <a:srgbClr val="D66869"/>
                </a:solidFill>
                <a:latin typeface="Century Gothic" panose="020B0502020202020204" pitchFamily="34" charset="0"/>
              </a:rPr>
              <a:t>Active + Graduated = </a:t>
            </a:r>
          </a:p>
          <a:p>
            <a:pPr algn="ctr"/>
            <a:r>
              <a:rPr lang="en-US" sz="2400" b="1" dirty="0">
                <a:solidFill>
                  <a:srgbClr val="D66869"/>
                </a:solidFill>
                <a:latin typeface="Century Gothic" panose="020B0502020202020204" pitchFamily="34" charset="0"/>
              </a:rPr>
              <a:t>OVC_SERV total</a:t>
            </a:r>
          </a:p>
        </p:txBody>
      </p:sp>
      <p:graphicFrame>
        <p:nvGraphicFramePr>
          <p:cNvPr id="6" name="Chart 5"/>
          <p:cNvGraphicFramePr/>
          <p:nvPr>
            <p:extLst>
              <p:ext uri="{D42A27DB-BD31-4B8C-83A1-F6EECF244321}">
                <p14:modId xmlns:p14="http://schemas.microsoft.com/office/powerpoint/2010/main" val="613782399"/>
              </p:ext>
            </p:extLst>
          </p:nvPr>
        </p:nvGraphicFramePr>
        <p:xfrm>
          <a:off x="561844" y="2438400"/>
          <a:ext cx="8902698" cy="5031181"/>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a:extLst>
              <a:ext uri="{FF2B5EF4-FFF2-40B4-BE49-F238E27FC236}">
                <a16:creationId xmlns="" xmlns:a16="http://schemas.microsoft.com/office/drawing/2014/main" id="{19114C09-336C-432D-85D6-99CA498ADC26}"/>
              </a:ext>
            </a:extLst>
          </p:cNvPr>
          <p:cNvSpPr>
            <a:spLocks noGrp="1"/>
          </p:cNvSpPr>
          <p:nvPr>
            <p:ph type="sldNum" sz="quarter" idx="12"/>
          </p:nvPr>
        </p:nvSpPr>
        <p:spPr/>
        <p:txBody>
          <a:bodyPr/>
          <a:lstStyle/>
          <a:p>
            <a:fld id="{13BB3363-7E30-409A-AAF8-60DC3BDFE4C1}" type="slidenum">
              <a:rPr lang="en-US" smtClean="0"/>
              <a:t>9</a:t>
            </a:fld>
            <a:endParaRPr lang="en-US"/>
          </a:p>
        </p:txBody>
      </p:sp>
    </p:spTree>
    <p:extLst>
      <p:ext uri="{BB962C8B-B14F-4D97-AF65-F5344CB8AC3E}">
        <p14:creationId xmlns:p14="http://schemas.microsoft.com/office/powerpoint/2010/main" val="2704064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harteuse and blue_corrected" id="{24BB43F7-A238-40E1-A388-AA30B486D4FC}" vid="{C3D0504A-8D89-47AB-96BA-D5EE0E8259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5" ma:contentTypeDescription="Create a new document." ma:contentTypeScope="" ma:versionID="b91ae86749413e39d6ab5cf72415f548">
  <xsd:schema xmlns:xsd="http://www.w3.org/2001/XMLSchema" xmlns:xs="http://www.w3.org/2001/XMLSchema" xmlns:p="http://schemas.microsoft.com/office/2006/metadata/properties" xmlns:ns1="http://schemas.microsoft.com/sharepoint/v3" xmlns:ns2="d8573787-17db-43b5-9af3-2a45e79ab039" xmlns:ns3="13922b43-4eea-40f2-b18b-c20327cdf16c" targetNamespace="http://schemas.microsoft.com/office/2006/metadata/properties" ma:root="true" ma:fieldsID="a3eb1c2798d4f2b319fc785c533a2476" ns1:_="" ns2:_="" ns3:_="">
    <xsd:import namespace="http://schemas.microsoft.com/sharepoint/v3"/>
    <xsd:import namespace="d8573787-17db-43b5-9af3-2a45e79ab039"/>
    <xsd:import namespace="13922b43-4eea-40f2-b18b-c20327cdf16c"/>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922b43-4eea-40f2-b18b-c20327cdf16c"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7048E68-115E-4EEB-AE32-34075EC8E989}">
  <ds:schemaRefs>
    <ds:schemaRef ds:uri="http://schemas.microsoft.com/office/2006/documentManagement/types"/>
    <ds:schemaRef ds:uri="http://schemas.microsoft.com/office/infopath/2007/PartnerControls"/>
    <ds:schemaRef ds:uri="d8573787-17db-43b5-9af3-2a45e79ab039"/>
    <ds:schemaRef ds:uri="13922b43-4eea-40f2-b18b-c20327cdf16c"/>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036FC224-0626-43ED-8AD4-4384B71126AD}">
  <ds:schemaRefs>
    <ds:schemaRef ds:uri="http://schemas.microsoft.com/sharepoint/v3/contenttype/forms"/>
  </ds:schemaRefs>
</ds:datastoreItem>
</file>

<file path=customXml/itemProps3.xml><?xml version="1.0" encoding="utf-8"?>
<ds:datastoreItem xmlns:ds="http://schemas.openxmlformats.org/officeDocument/2006/customXml" ds:itemID="{6FB12CE9-1245-4C0E-BDF8-3EE8D38EE08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13922b43-4eea-40f2-b18b-c20327cdf1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Charteuse and blue USAID</Template>
  <TotalTime>5284</TotalTime>
  <Words>2088</Words>
  <Application>Microsoft Macintosh PowerPoint</Application>
  <PresentationFormat>Custom</PresentationFormat>
  <Paragraphs>272</Paragraphs>
  <Slides>29</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Calibri</vt:lpstr>
      <vt:lpstr>Century Gothic</vt:lpstr>
      <vt:lpstr>Futura Lt BT</vt:lpstr>
      <vt:lpstr>Futura LT Pro Book</vt:lpstr>
      <vt:lpstr>Gill Sans MT</vt:lpstr>
      <vt:lpstr>Arial</vt:lpstr>
      <vt:lpstr>Office Theme</vt:lpstr>
      <vt:lpstr>PowerPoint Presentation</vt:lpstr>
      <vt:lpstr>PowerPoint Presentation</vt:lpstr>
      <vt:lpstr>Overview</vt:lpstr>
      <vt:lpstr>Introduction</vt:lpstr>
      <vt:lpstr>Introduction</vt:lpstr>
      <vt:lpstr>PEPFAR supports the UNAIDS</vt:lpstr>
      <vt:lpstr>PowerPoint Presentation</vt:lpstr>
      <vt:lpstr>PEPFAR</vt:lpstr>
      <vt:lpstr>OVC_SERV (&lt;18 years)</vt:lpstr>
      <vt:lpstr>OVC_SERV</vt:lpstr>
      <vt:lpstr>OVC_SERV</vt:lpstr>
      <vt:lpstr>OVC_SERV</vt:lpstr>
      <vt:lpstr>PowerPoint Presentation</vt:lpstr>
      <vt:lpstr>65% of OVC with known HIV status</vt:lpstr>
      <vt:lpstr>OVC_HIVSTAT (&lt;18 years)</vt:lpstr>
      <vt:lpstr>PowerPoint Presentation</vt:lpstr>
      <vt:lpstr>95% of HIV-positive OVC</vt:lpstr>
      <vt:lpstr>OVC_HIVSTAT (&lt;18 years)</vt:lpstr>
      <vt:lpstr>PowerPoint Presentation</vt:lpstr>
      <vt:lpstr>OVC_HIVSTAT logic model</vt:lpstr>
      <vt:lpstr>HIV risk assessment continuum</vt:lpstr>
      <vt:lpstr>HIV risk assessment continuum</vt:lpstr>
      <vt:lpstr>PowerPoint Presentation</vt:lpstr>
      <vt:lpstr>Data use exercise </vt:lpstr>
      <vt:lpstr>Tips for improving</vt:lpstr>
      <vt:lpstr>PowerPoint Presentation</vt:lpstr>
      <vt:lpstr>Strategies for improving</vt:lpstr>
      <vt:lpstr>PowerPoint Presentation</vt:lpstr>
      <vt:lpstr>PowerPoint Presentation</vt:lpstr>
    </vt:vector>
  </TitlesOfParts>
  <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Gwendolyn Stinger</dc:creator>
  <cp:lastModifiedBy>Allison Ruark</cp:lastModifiedBy>
  <cp:revision>156</cp:revision>
  <cp:lastPrinted>2018-12-13T01:44:23Z</cp:lastPrinted>
  <dcterms:created xsi:type="dcterms:W3CDTF">2018-05-05T20:37:30Z</dcterms:created>
  <dcterms:modified xsi:type="dcterms:W3CDTF">2018-12-13T18:06:55Z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2015-03-02T00:00:00Z</vt:filetime>
  </property>
  <property fmtid="{D5CDD505-2E9C-101B-9397-08002B2CF9AE}" pid="3" name="LastSaved">
    <vt:filetime>2015-03-02T00:00:00Z</vt:filetime>
  </property>
  <property fmtid="{D5CDD505-2E9C-101B-9397-08002B2CF9AE}" pid="4" name="ContentTypeId">
    <vt:lpwstr>0x0101006E4A79819CA3F3428B644840049B5527</vt:lpwstr>
  </property>
</Properties>
</file>