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85" r:id="rId5"/>
  </p:sldMasterIdLst>
  <p:notesMasterIdLst>
    <p:notesMasterId r:id="rId84"/>
  </p:notesMasterIdLst>
  <p:handoutMasterIdLst>
    <p:handoutMasterId r:id="rId85"/>
  </p:handoutMasterIdLst>
  <p:sldIdLst>
    <p:sldId id="485" r:id="rId6"/>
    <p:sldId id="368" r:id="rId7"/>
    <p:sldId id="482" r:id="rId8"/>
    <p:sldId id="473" r:id="rId9"/>
    <p:sldId id="474" r:id="rId10"/>
    <p:sldId id="466" r:id="rId11"/>
    <p:sldId id="388" r:id="rId12"/>
    <p:sldId id="279" r:id="rId13"/>
    <p:sldId id="303" r:id="rId14"/>
    <p:sldId id="338" r:id="rId15"/>
    <p:sldId id="359" r:id="rId16"/>
    <p:sldId id="314" r:id="rId17"/>
    <p:sldId id="289" r:id="rId18"/>
    <p:sldId id="382" r:id="rId19"/>
    <p:sldId id="316" r:id="rId20"/>
    <p:sldId id="325" r:id="rId21"/>
    <p:sldId id="320" r:id="rId22"/>
    <p:sldId id="317" r:id="rId23"/>
    <p:sldId id="321" r:id="rId24"/>
    <p:sldId id="469" r:id="rId25"/>
    <p:sldId id="468" r:id="rId26"/>
    <p:sldId id="481" r:id="rId27"/>
    <p:sldId id="457" r:id="rId28"/>
    <p:sldId id="459" r:id="rId29"/>
    <p:sldId id="455" r:id="rId30"/>
    <p:sldId id="458" r:id="rId31"/>
    <p:sldId id="387" r:id="rId32"/>
    <p:sldId id="470" r:id="rId33"/>
    <p:sldId id="429" r:id="rId34"/>
    <p:sldId id="364" r:id="rId35"/>
    <p:sldId id="430" r:id="rId36"/>
    <p:sldId id="431" r:id="rId37"/>
    <p:sldId id="432" r:id="rId38"/>
    <p:sldId id="433" r:id="rId39"/>
    <p:sldId id="334" r:id="rId40"/>
    <p:sldId id="365" r:id="rId41"/>
    <p:sldId id="366" r:id="rId42"/>
    <p:sldId id="386" r:id="rId43"/>
    <p:sldId id="362" r:id="rId44"/>
    <p:sldId id="331" r:id="rId45"/>
    <p:sldId id="367" r:id="rId46"/>
    <p:sldId id="385" r:id="rId47"/>
    <p:sldId id="437" r:id="rId48"/>
    <p:sldId id="438" r:id="rId49"/>
    <p:sldId id="439" r:id="rId50"/>
    <p:sldId id="440" r:id="rId51"/>
    <p:sldId id="441" r:id="rId52"/>
    <p:sldId id="442" r:id="rId53"/>
    <p:sldId id="443" r:id="rId54"/>
    <p:sldId id="444" r:id="rId55"/>
    <p:sldId id="445" r:id="rId56"/>
    <p:sldId id="446" r:id="rId57"/>
    <p:sldId id="447" r:id="rId58"/>
    <p:sldId id="448" r:id="rId59"/>
    <p:sldId id="449" r:id="rId60"/>
    <p:sldId id="450" r:id="rId61"/>
    <p:sldId id="288" r:id="rId62"/>
    <p:sldId id="477" r:id="rId63"/>
    <p:sldId id="488" r:id="rId64"/>
    <p:sldId id="390" r:id="rId65"/>
    <p:sldId id="522" r:id="rId66"/>
    <p:sldId id="521" r:id="rId67"/>
    <p:sldId id="490" r:id="rId68"/>
    <p:sldId id="391" r:id="rId69"/>
    <p:sldId id="395" r:id="rId70"/>
    <p:sldId id="399" r:id="rId71"/>
    <p:sldId id="476" r:id="rId72"/>
    <p:sldId id="480" r:id="rId73"/>
    <p:sldId id="461" r:id="rId74"/>
    <p:sldId id="462" r:id="rId75"/>
    <p:sldId id="487" r:id="rId76"/>
    <p:sldId id="464" r:id="rId77"/>
    <p:sldId id="389" r:id="rId78"/>
    <p:sldId id="405" r:id="rId79"/>
    <p:sldId id="416" r:id="rId80"/>
    <p:sldId id="408" r:id="rId81"/>
    <p:sldId id="417" r:id="rId82"/>
    <p:sldId id="275" r:id="rId83"/>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9" name="Allison Ruark" initials="AR [8] [2] [2] [2]" lastIdx="1" clrIdx="28">
    <p:extLst/>
  </p:cmAuthor>
  <p:cmAuthor id="1" name="Allison Ruark" initials="AR" lastIdx="48" clrIdx="0">
    <p:extLst/>
  </p:cmAuthor>
  <p:cmAuthor id="30" name="Allison Ruark" initials="AR [6] [2] [2] [2]" lastIdx="1" clrIdx="29">
    <p:extLst/>
  </p:cmAuthor>
  <p:cmAuthor id="2" name="Allison Ruark" initials="AR [2]" lastIdx="1" clrIdx="1">
    <p:extLst/>
  </p:cmAuthor>
  <p:cmAuthor id="31" name="Allison Ruark" initials="AR [7] [2] [2] [2]" lastIdx="1" clrIdx="30">
    <p:extLst/>
  </p:cmAuthor>
  <p:cmAuthor id="3" name="Allison Ruark" initials="AR [3]" lastIdx="1" clrIdx="2">
    <p:extLst/>
  </p:cmAuthor>
  <p:cmAuthor id="32" name="Mwanza, Jenny" initials="MJ" lastIdx="53" clrIdx="31"/>
  <p:cmAuthor id="4" name="Allison Ruark" initials="AR [4]" lastIdx="1" clrIdx="3">
    <p:extLst/>
  </p:cmAuthor>
  <p:cmAuthor id="33" name="Windows User" initials="WU" lastIdx="36" clrIdx="32">
    <p:extLst/>
  </p:cmAuthor>
  <p:cmAuthor id="5" name="Allison Ruark" initials="AR [5]" lastIdx="1" clrIdx="4">
    <p:extLst/>
  </p:cmAuthor>
  <p:cmAuthor id="34" name="Aberra, Emnet (GH/OHA/TLR:CAMRIS International)" initials="AE(I" lastIdx="8" clrIdx="33"/>
  <p:cmAuthor id="6" name="Allison Ruark" initials="AR [6]" lastIdx="1" clrIdx="5">
    <p:extLst/>
  </p:cmAuthor>
  <p:cmAuthor id="35" name="McGill, Deborah" initials="MD" lastIdx="4" clrIdx="34">
    <p:extLst/>
  </p:cmAuthor>
  <p:cmAuthor id="7" name="Allison Ruark" initials="AR [7]" lastIdx="1" clrIdx="6">
    <p:extLst/>
  </p:cmAuthor>
  <p:cmAuthor id="8" name="Allison Ruark" initials="AR [6] [2]" lastIdx="1" clrIdx="7">
    <p:extLst/>
  </p:cmAuthor>
  <p:cmAuthor id="9" name="Allison Ruark" initials="AR [7] [2]" lastIdx="1" clrIdx="8">
    <p:extLst/>
  </p:cmAuthor>
  <p:cmAuthor id="10" name="Allison Ruark" initials="AR [6] [2] [2]" lastIdx="1" clrIdx="9">
    <p:extLst/>
  </p:cmAuthor>
  <p:cmAuthor id="11" name="Allison Ruark" initials="AR [7] [2] [2]" lastIdx="1" clrIdx="10">
    <p:extLst/>
  </p:cmAuthor>
  <p:cmAuthor id="12" name="Allison Ruark" initials="AR [6] [3]" lastIdx="1" clrIdx="11">
    <p:extLst/>
  </p:cmAuthor>
  <p:cmAuthor id="13" name="Allison Ruark" initials="AR [7] [3]" lastIdx="1" clrIdx="12">
    <p:extLst/>
  </p:cmAuthor>
  <p:cmAuthor id="14" name="Allison Ruark" initials="AR [6] [3] [2]" lastIdx="1" clrIdx="13">
    <p:extLst/>
  </p:cmAuthor>
  <p:cmAuthor id="15" name="Allison Ruark" initials="AR [7] [3] [2]" lastIdx="1" clrIdx="14">
    <p:extLst/>
  </p:cmAuthor>
  <p:cmAuthor id="16" name="Allison Ruark" initials="AR [8]" lastIdx="1" clrIdx="15">
    <p:extLst/>
  </p:cmAuthor>
  <p:cmAuthor id="17" name="Allison Ruark" initials="AR [9]" lastIdx="1" clrIdx="16">
    <p:extLst/>
  </p:cmAuthor>
  <p:cmAuthor id="18" name="Allison Ruark" initials="AR [10]" lastIdx="1" clrIdx="17">
    <p:extLst/>
  </p:cmAuthor>
  <p:cmAuthor id="19" name="Allison Ruark" initials="AR [6] [4]" lastIdx="1" clrIdx="18">
    <p:extLst/>
  </p:cmAuthor>
  <p:cmAuthor id="20" name="Allison Ruark" initials="AR [9] [2]" lastIdx="1" clrIdx="19">
    <p:extLst/>
  </p:cmAuthor>
  <p:cmAuthor id="21" name="Allison Ruark" initials="AR [11]" lastIdx="1" clrIdx="20">
    <p:extLst/>
  </p:cmAuthor>
  <p:cmAuthor id="22" name="Allison Ruark" initials="AR [8] [2]" lastIdx="1" clrIdx="21">
    <p:extLst/>
  </p:cmAuthor>
  <p:cmAuthor id="23" name="Allison Ruark" initials="AR [8] [2] [2]" lastIdx="1" clrIdx="22">
    <p:extLst/>
  </p:cmAuthor>
  <p:cmAuthor id="24" name="Allison Ruark" initials="AR [12]" lastIdx="1" clrIdx="23">
    <p:extLst/>
  </p:cmAuthor>
  <p:cmAuthor id="25" name="Allison Ruark" initials="AR [9] [3]" lastIdx="1" clrIdx="24">
    <p:extLst/>
  </p:cmAuthor>
  <p:cmAuthor id="26" name="Allison Ruark" initials="AR [11] [2]" lastIdx="1" clrIdx="25">
    <p:extLst/>
  </p:cmAuthor>
  <p:cmAuthor id="27" name="Allison Ruark" initials="AR [8] [3]" lastIdx="1" clrIdx="26">
    <p:extLst/>
  </p:cmAuthor>
  <p:cmAuthor id="28" name="Allison Ruark" initials="AR [8] [2] [3]" lastIdx="1" clrIdx="27">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61F"/>
    <a:srgbClr val="1E185F"/>
    <a:srgbClr val="008C84"/>
    <a:srgbClr val="C83537"/>
    <a:srgbClr val="A7BF39"/>
    <a:srgbClr val="ECCE18"/>
    <a:srgbClr val="A29CC0"/>
    <a:srgbClr val="555276"/>
    <a:srgbClr val="1E1860"/>
    <a:srgbClr val="A6C0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208" autoAdjust="0"/>
    <p:restoredTop sz="79777" autoAdjust="0"/>
  </p:normalViewPr>
  <p:slideViewPr>
    <p:cSldViewPr>
      <p:cViewPr varScale="1">
        <p:scale>
          <a:sx n="42" d="100"/>
          <a:sy n="42" d="100"/>
        </p:scale>
        <p:origin x="176" y="704"/>
      </p:cViewPr>
      <p:guideLst>
        <p:guide orient="horz" pos="2448"/>
        <p:guide pos="3168"/>
      </p:guideLst>
    </p:cSldViewPr>
  </p:slideViewPr>
  <p:outlineViewPr>
    <p:cViewPr>
      <p:scale>
        <a:sx n="33" d="100"/>
        <a:sy n="33" d="100"/>
      </p:scale>
      <p:origin x="0" y="0"/>
    </p:cViewPr>
  </p:outlineViewPr>
  <p:notesTextViewPr>
    <p:cViewPr>
      <p:scale>
        <a:sx n="100" d="100"/>
        <a:sy n="100" d="100"/>
      </p:scale>
      <p:origin x="0" y="-1208"/>
    </p:cViewPr>
  </p:notesTextViewPr>
  <p:sorterViewPr>
    <p:cViewPr>
      <p:scale>
        <a:sx n="150" d="100"/>
        <a:sy n="150" d="100"/>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70" Type="http://schemas.openxmlformats.org/officeDocument/2006/relationships/slide" Target="slides/slide65.xml"/><Relationship Id="rId71" Type="http://schemas.openxmlformats.org/officeDocument/2006/relationships/slide" Target="slides/slide66.xml"/><Relationship Id="rId72" Type="http://schemas.openxmlformats.org/officeDocument/2006/relationships/slide" Target="slides/slide67.xml"/><Relationship Id="rId73" Type="http://schemas.openxmlformats.org/officeDocument/2006/relationships/slide" Target="slides/slide68.xml"/><Relationship Id="rId74" Type="http://schemas.openxmlformats.org/officeDocument/2006/relationships/slide" Target="slides/slide69.xml"/><Relationship Id="rId75" Type="http://schemas.openxmlformats.org/officeDocument/2006/relationships/slide" Target="slides/slide70.xml"/><Relationship Id="rId76" Type="http://schemas.openxmlformats.org/officeDocument/2006/relationships/slide" Target="slides/slide71.xml"/><Relationship Id="rId77" Type="http://schemas.openxmlformats.org/officeDocument/2006/relationships/slide" Target="slides/slide72.xml"/><Relationship Id="rId78" Type="http://schemas.openxmlformats.org/officeDocument/2006/relationships/slide" Target="slides/slide73.xml"/><Relationship Id="rId79" Type="http://schemas.openxmlformats.org/officeDocument/2006/relationships/slide" Target="slides/slide74.xml"/><Relationship Id="rId90"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slide" Target="slides/slide60.xml"/><Relationship Id="rId66" Type="http://schemas.openxmlformats.org/officeDocument/2006/relationships/slide" Target="slides/slide61.xml"/><Relationship Id="rId67" Type="http://schemas.openxmlformats.org/officeDocument/2006/relationships/slide" Target="slides/slide62.xml"/><Relationship Id="rId68" Type="http://schemas.openxmlformats.org/officeDocument/2006/relationships/slide" Target="slides/slide63.xml"/><Relationship Id="rId69" Type="http://schemas.openxmlformats.org/officeDocument/2006/relationships/slide" Target="slides/slide64.xml"/><Relationship Id="rId80" Type="http://schemas.openxmlformats.org/officeDocument/2006/relationships/slide" Target="slides/slide75.xml"/><Relationship Id="rId81" Type="http://schemas.openxmlformats.org/officeDocument/2006/relationships/slide" Target="slides/slide76.xml"/><Relationship Id="rId82" Type="http://schemas.openxmlformats.org/officeDocument/2006/relationships/slide" Target="slides/slide77.xml"/><Relationship Id="rId83" Type="http://schemas.openxmlformats.org/officeDocument/2006/relationships/slide" Target="slides/slide78.xml"/><Relationship Id="rId84" Type="http://schemas.openxmlformats.org/officeDocument/2006/relationships/notesMaster" Target="notesMasters/notesMaster1.xml"/><Relationship Id="rId85" Type="http://schemas.openxmlformats.org/officeDocument/2006/relationships/handoutMaster" Target="handoutMasters/handoutMaster1.xml"/><Relationship Id="rId86" Type="http://schemas.openxmlformats.org/officeDocument/2006/relationships/commentAuthors" Target="commentAuthors.xml"/><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81C599-14E1-9E4D-A15A-BB0058295921}" type="doc">
      <dgm:prSet loTypeId="urn:microsoft.com/office/officeart/2005/8/layout/process3" loCatId="" qsTypeId="urn:microsoft.com/office/officeart/2005/8/quickstyle/simple1" qsCatId="simple" csTypeId="urn:microsoft.com/office/officeart/2005/8/colors/accent1_2" csCatId="accent1" phldr="1"/>
      <dgm:spPr/>
      <dgm:t>
        <a:bodyPr/>
        <a:lstStyle/>
        <a:p>
          <a:endParaRPr lang="en-US"/>
        </a:p>
      </dgm:t>
    </dgm:pt>
    <dgm:pt modelId="{398FADEC-CCF6-3145-92EA-1D002DC0C534}">
      <dgm:prSet phldrT="[Text]" custT="1"/>
      <dgm:spPr>
        <a:solidFill>
          <a:schemeClr val="accent5"/>
        </a:solidFill>
      </dgm:spPr>
      <dgm:t>
        <a:bodyPr/>
        <a:lstStyle/>
        <a:p>
          <a:r>
            <a:rPr lang="en-US" sz="1600" b="1" dirty="0">
              <a:latin typeface="Century Gothic" charset="0"/>
              <a:ea typeface="Century Gothic" charset="0"/>
              <a:cs typeface="Century Gothic" charset="0"/>
            </a:rPr>
            <a:t>Country Operational Plan (COP) funding</a:t>
          </a:r>
        </a:p>
      </dgm:t>
    </dgm:pt>
    <dgm:pt modelId="{BE70E31F-CF63-8742-B008-39CF5BF278E4}" type="parTrans" cxnId="{EF4D7967-5B1F-FE41-8761-BCF0689F5A10}">
      <dgm:prSet/>
      <dgm:spPr/>
      <dgm:t>
        <a:bodyPr/>
        <a:lstStyle/>
        <a:p>
          <a:endParaRPr lang="en-US"/>
        </a:p>
      </dgm:t>
    </dgm:pt>
    <dgm:pt modelId="{C1AE360D-B3E8-E94B-99BB-47A7A40DFC84}" type="sibTrans" cxnId="{EF4D7967-5B1F-FE41-8761-BCF0689F5A10}">
      <dgm:prSet/>
      <dgm:spPr>
        <a:noFill/>
      </dgm:spPr>
      <dgm:t>
        <a:bodyPr/>
        <a:lstStyle/>
        <a:p>
          <a:endParaRPr lang="en-US"/>
        </a:p>
      </dgm:t>
    </dgm:pt>
    <dgm:pt modelId="{97F9FD53-B5CF-C64F-B6B7-CFC43850F2D5}">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HKID</a:t>
          </a:r>
        </a:p>
      </dgm:t>
    </dgm:pt>
    <dgm:pt modelId="{A1D0D1BD-C63C-0D48-A8C7-1E9C82951BDD}" type="parTrans" cxnId="{60C0BDF9-73B9-EE44-A31A-177841C9207F}">
      <dgm:prSet/>
      <dgm:spPr/>
      <dgm:t>
        <a:bodyPr/>
        <a:lstStyle/>
        <a:p>
          <a:endParaRPr lang="en-US"/>
        </a:p>
      </dgm:t>
    </dgm:pt>
    <dgm:pt modelId="{8354E2BD-9014-F649-8912-CBC58AC877FC}" type="sibTrans" cxnId="{60C0BDF9-73B9-EE44-A31A-177841C9207F}">
      <dgm:prSet/>
      <dgm:spPr/>
      <dgm:t>
        <a:bodyPr/>
        <a:lstStyle/>
        <a:p>
          <a:endParaRPr lang="en-US"/>
        </a:p>
      </dgm:t>
    </dgm:pt>
    <dgm:pt modelId="{341D0F10-434A-E241-A57D-29327F654491}">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HTS</a:t>
          </a:r>
        </a:p>
      </dgm:t>
    </dgm:pt>
    <dgm:pt modelId="{AA5B395B-E56B-3A40-BFDC-96E9E8A2C69C}" type="parTrans" cxnId="{94E9AE24-EA31-0344-BCC2-E9B807D66D48}">
      <dgm:prSet/>
      <dgm:spPr/>
      <dgm:t>
        <a:bodyPr/>
        <a:lstStyle/>
        <a:p>
          <a:endParaRPr lang="en-US"/>
        </a:p>
      </dgm:t>
    </dgm:pt>
    <dgm:pt modelId="{B5E4CB57-46BE-C44E-8901-7A49E2E97836}" type="sibTrans" cxnId="{94E9AE24-EA31-0344-BCC2-E9B807D66D48}">
      <dgm:prSet/>
      <dgm:spPr/>
      <dgm:t>
        <a:bodyPr/>
        <a:lstStyle/>
        <a:p>
          <a:endParaRPr lang="en-US"/>
        </a:p>
      </dgm:t>
    </dgm:pt>
    <dgm:pt modelId="{0931B2E6-F67E-FA4D-BE5C-6DC6EC779CD7}">
      <dgm:prSet phldrT="[Text]" custT="1"/>
      <dgm:spPr>
        <a:solidFill>
          <a:schemeClr val="accent5"/>
        </a:solidFill>
      </dgm:spPr>
      <dgm:t>
        <a:bodyPr/>
        <a:lstStyle/>
        <a:p>
          <a:r>
            <a:rPr lang="en-US" sz="1600" b="1" dirty="0">
              <a:latin typeface="Century Gothic" charset="0"/>
              <a:ea typeface="Century Gothic" charset="0"/>
              <a:cs typeface="Century Gothic" charset="0"/>
            </a:rPr>
            <a:t>Individual services received by AGYW</a:t>
          </a:r>
        </a:p>
      </dgm:t>
    </dgm:pt>
    <dgm:pt modelId="{BAF73C31-83D9-6B4A-93C5-1D896242B417}" type="parTrans" cxnId="{F7F71E41-2709-284F-AD7F-ACE1379FEB94}">
      <dgm:prSet/>
      <dgm:spPr/>
      <dgm:t>
        <a:bodyPr/>
        <a:lstStyle/>
        <a:p>
          <a:endParaRPr lang="en-US"/>
        </a:p>
      </dgm:t>
    </dgm:pt>
    <dgm:pt modelId="{D07A2DE2-CB87-DD41-B2FE-18F8328A5F5A}" type="sibTrans" cxnId="{F7F71E41-2709-284F-AD7F-ACE1379FEB94}">
      <dgm:prSet/>
      <dgm:spPr>
        <a:noFill/>
      </dgm:spPr>
      <dgm:t>
        <a:bodyPr/>
        <a:lstStyle/>
        <a:p>
          <a:endParaRPr lang="en-US"/>
        </a:p>
      </dgm:t>
    </dgm:pt>
    <dgm:pt modelId="{5D87E8A5-CC0F-924C-A017-CA0AB8EF1E80}">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OVC_SERV</a:t>
          </a:r>
        </a:p>
      </dgm:t>
    </dgm:pt>
    <dgm:pt modelId="{5FB2DA93-AACF-714C-A6AF-E37DC9C65FEA}" type="parTrans" cxnId="{0FF14A45-B6D6-6E42-98EE-798620D9DB21}">
      <dgm:prSet/>
      <dgm:spPr/>
      <dgm:t>
        <a:bodyPr/>
        <a:lstStyle/>
        <a:p>
          <a:endParaRPr lang="en-US"/>
        </a:p>
      </dgm:t>
    </dgm:pt>
    <dgm:pt modelId="{CFC5846E-0FD9-B94B-A9D5-1231ADA91676}" type="sibTrans" cxnId="{0FF14A45-B6D6-6E42-98EE-798620D9DB21}">
      <dgm:prSet/>
      <dgm:spPr/>
      <dgm:t>
        <a:bodyPr/>
        <a:lstStyle/>
        <a:p>
          <a:endParaRPr lang="en-US"/>
        </a:p>
      </dgm:t>
    </dgm:pt>
    <dgm:pt modelId="{644C2F61-091B-1A41-AEB0-B9ABFBCDA1C1}">
      <dgm:prSet phldrT="[Text]" custT="1"/>
      <dgm:spPr>
        <a:solidFill>
          <a:schemeClr val="accent5"/>
        </a:solidFill>
      </dgm:spPr>
      <dgm:t>
        <a:bodyPr/>
        <a:lstStyle/>
        <a:p>
          <a:r>
            <a:rPr lang="en-US" sz="1600" b="1" dirty="0">
              <a:latin typeface="Century Gothic" charset="0"/>
              <a:ea typeface="Century Gothic" charset="0"/>
              <a:cs typeface="Century Gothic" charset="0"/>
            </a:rPr>
            <a:t>DREAMS layering</a:t>
          </a:r>
          <a:endParaRPr lang="en-US" sz="1600" b="1" dirty="0">
            <a:solidFill>
              <a:srgbClr val="FF0000"/>
            </a:solidFill>
            <a:latin typeface="Century Gothic" charset="0"/>
            <a:ea typeface="Century Gothic" charset="0"/>
            <a:cs typeface="Century Gothic" charset="0"/>
          </a:endParaRPr>
        </a:p>
      </dgm:t>
    </dgm:pt>
    <dgm:pt modelId="{463977E7-27AB-4345-BD45-D38454952093}" type="parTrans" cxnId="{A98EA72E-09D8-8842-902F-42B041D33CE0}">
      <dgm:prSet/>
      <dgm:spPr/>
      <dgm:t>
        <a:bodyPr/>
        <a:lstStyle/>
        <a:p>
          <a:endParaRPr lang="en-US"/>
        </a:p>
      </dgm:t>
    </dgm:pt>
    <dgm:pt modelId="{CC97D19E-B324-5642-B2A6-BEC1A66383DD}" type="sibTrans" cxnId="{A98EA72E-09D8-8842-902F-42B041D33CE0}">
      <dgm:prSet/>
      <dgm:spPr/>
      <dgm:t>
        <a:bodyPr/>
        <a:lstStyle/>
        <a:p>
          <a:endParaRPr lang="en-US"/>
        </a:p>
      </dgm:t>
    </dgm:pt>
    <dgm:pt modelId="{419C258B-2074-3240-8916-2D11FD7257F8}">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AGYW_PREV</a:t>
          </a:r>
        </a:p>
      </dgm:t>
    </dgm:pt>
    <dgm:pt modelId="{572C4BA5-4BA1-9D44-ACC3-20261FDD99CE}" type="parTrans" cxnId="{89AC3EC0-5397-4F46-9007-19A03D8058B3}">
      <dgm:prSet/>
      <dgm:spPr/>
      <dgm:t>
        <a:bodyPr/>
        <a:lstStyle/>
        <a:p>
          <a:endParaRPr lang="en-US"/>
        </a:p>
      </dgm:t>
    </dgm:pt>
    <dgm:pt modelId="{0FA6FF94-70CF-534A-B65F-4058D702B6A7}" type="sibTrans" cxnId="{89AC3EC0-5397-4F46-9007-19A03D8058B3}">
      <dgm:prSet/>
      <dgm:spPr/>
      <dgm:t>
        <a:bodyPr/>
        <a:lstStyle/>
        <a:p>
          <a:endParaRPr lang="en-US"/>
        </a:p>
      </dgm:t>
    </dgm:pt>
    <dgm:pt modelId="{594A7F33-F36B-5948-83E9-A4404950BC8C}">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HVAB</a:t>
          </a:r>
        </a:p>
      </dgm:t>
    </dgm:pt>
    <dgm:pt modelId="{D3E3AE60-ABD7-C349-886D-4118E6E8BE36}" type="parTrans" cxnId="{C39184D7-8B9D-1943-9851-579074F12704}">
      <dgm:prSet/>
      <dgm:spPr/>
      <dgm:t>
        <a:bodyPr/>
        <a:lstStyle/>
        <a:p>
          <a:endParaRPr lang="en-US"/>
        </a:p>
      </dgm:t>
    </dgm:pt>
    <dgm:pt modelId="{233D8E01-473A-C84D-851C-E78B36A4673E}" type="sibTrans" cxnId="{C39184D7-8B9D-1943-9851-579074F12704}">
      <dgm:prSet/>
      <dgm:spPr/>
      <dgm:t>
        <a:bodyPr/>
        <a:lstStyle/>
        <a:p>
          <a:endParaRPr lang="en-US"/>
        </a:p>
      </dgm:t>
    </dgm:pt>
    <dgm:pt modelId="{86E35B82-A255-A449-8843-80E1E6FB6B1E}">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HVOP</a:t>
          </a:r>
        </a:p>
      </dgm:t>
    </dgm:pt>
    <dgm:pt modelId="{329B0ADA-3F78-E344-8958-3C0DE75A32DA}" type="parTrans" cxnId="{CC70EC90-2D27-0340-8435-9A91C830C866}">
      <dgm:prSet/>
      <dgm:spPr/>
      <dgm:t>
        <a:bodyPr/>
        <a:lstStyle/>
        <a:p>
          <a:endParaRPr lang="en-US"/>
        </a:p>
      </dgm:t>
    </dgm:pt>
    <dgm:pt modelId="{289F0AD1-3B08-2B4B-81A3-BB6CCD491452}" type="sibTrans" cxnId="{CC70EC90-2D27-0340-8435-9A91C830C866}">
      <dgm:prSet/>
      <dgm:spPr/>
      <dgm:t>
        <a:bodyPr/>
        <a:lstStyle/>
        <a:p>
          <a:endParaRPr lang="en-US"/>
        </a:p>
      </dgm:t>
    </dgm:pt>
    <dgm:pt modelId="{47BADB6F-C9A5-3541-8794-37EF07612B9F}">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etc.</a:t>
          </a:r>
        </a:p>
      </dgm:t>
    </dgm:pt>
    <dgm:pt modelId="{37BF26EE-73B2-8048-9F6F-CC4517BBB339}" type="parTrans" cxnId="{EB99B8CA-4900-DC47-B1FC-57B04B0B39F1}">
      <dgm:prSet/>
      <dgm:spPr/>
      <dgm:t>
        <a:bodyPr/>
        <a:lstStyle/>
        <a:p>
          <a:endParaRPr lang="en-US"/>
        </a:p>
      </dgm:t>
    </dgm:pt>
    <dgm:pt modelId="{219EA9C4-6216-D344-9114-E12B176454EB}" type="sibTrans" cxnId="{EB99B8CA-4900-DC47-B1FC-57B04B0B39F1}">
      <dgm:prSet/>
      <dgm:spPr/>
      <dgm:t>
        <a:bodyPr/>
        <a:lstStyle/>
        <a:p>
          <a:endParaRPr lang="en-US"/>
        </a:p>
      </dgm:t>
    </dgm:pt>
    <dgm:pt modelId="{178F1CBA-9F63-AD4A-B449-85934C4CAC22}">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PP_PREV</a:t>
          </a:r>
        </a:p>
      </dgm:t>
    </dgm:pt>
    <dgm:pt modelId="{3E648B5F-CE45-3F48-BBA4-E475FB1D304B}" type="parTrans" cxnId="{2F4D4EF9-43FC-F54B-80D8-538293B6D384}">
      <dgm:prSet/>
      <dgm:spPr/>
      <dgm:t>
        <a:bodyPr/>
        <a:lstStyle/>
        <a:p>
          <a:endParaRPr lang="en-US"/>
        </a:p>
      </dgm:t>
    </dgm:pt>
    <dgm:pt modelId="{8E7B120C-FD31-2647-AFF4-E1E84291D648}" type="sibTrans" cxnId="{2F4D4EF9-43FC-F54B-80D8-538293B6D384}">
      <dgm:prSet/>
      <dgm:spPr/>
      <dgm:t>
        <a:bodyPr/>
        <a:lstStyle/>
        <a:p>
          <a:endParaRPr lang="en-US"/>
        </a:p>
      </dgm:t>
    </dgm:pt>
    <dgm:pt modelId="{B76F1E71-F7CD-A24F-A7FA-5990B17D57CA}">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PREP_NEW</a:t>
          </a:r>
        </a:p>
      </dgm:t>
    </dgm:pt>
    <dgm:pt modelId="{C52E0754-5986-B247-8194-3E67FC7FD50A}" type="parTrans" cxnId="{8A087DD9-B5AD-B346-9CD9-A2E04E4078E8}">
      <dgm:prSet/>
      <dgm:spPr/>
      <dgm:t>
        <a:bodyPr/>
        <a:lstStyle/>
        <a:p>
          <a:endParaRPr lang="en-US"/>
        </a:p>
      </dgm:t>
    </dgm:pt>
    <dgm:pt modelId="{5C53E49D-BABF-0846-8F0E-E086635DDB1D}" type="sibTrans" cxnId="{8A087DD9-B5AD-B346-9CD9-A2E04E4078E8}">
      <dgm:prSet/>
      <dgm:spPr/>
      <dgm:t>
        <a:bodyPr/>
        <a:lstStyle/>
        <a:p>
          <a:endParaRPr lang="en-US"/>
        </a:p>
      </dgm:t>
    </dgm:pt>
    <dgm:pt modelId="{129F12C7-9A6B-264C-A3EE-C671D756C646}">
      <dgm:prSet>
        <dgm:style>
          <a:lnRef idx="2">
            <a:schemeClr val="accent5"/>
          </a:lnRef>
          <a:fillRef idx="1">
            <a:schemeClr val="lt1"/>
          </a:fillRef>
          <a:effectRef idx="0">
            <a:schemeClr val="accent5"/>
          </a:effectRef>
          <a:fontRef idx="minor">
            <a:schemeClr val="dk1"/>
          </a:fontRef>
        </dgm:style>
      </dgm:prSet>
      <dgm:spPr/>
      <dgm:t>
        <a:bodyPr/>
        <a:lstStyle/>
        <a:p>
          <a:r>
            <a:rPr lang="en-US">
              <a:latin typeface="Century Gothic" charset="0"/>
              <a:ea typeface="Century Gothic" charset="0"/>
              <a:cs typeface="Century Gothic" charset="0"/>
            </a:rPr>
            <a:t>PREP_CURR</a:t>
          </a:r>
          <a:endParaRPr lang="en-US" dirty="0">
            <a:latin typeface="Century Gothic" charset="0"/>
            <a:ea typeface="Century Gothic" charset="0"/>
            <a:cs typeface="Century Gothic" charset="0"/>
          </a:endParaRPr>
        </a:p>
      </dgm:t>
    </dgm:pt>
    <dgm:pt modelId="{A438D8C2-F486-6748-8704-358A47FE5B67}" type="parTrans" cxnId="{23BBBB78-DC2A-574A-8876-2ED8ADCBF872}">
      <dgm:prSet/>
      <dgm:spPr/>
      <dgm:t>
        <a:bodyPr/>
        <a:lstStyle/>
        <a:p>
          <a:endParaRPr lang="en-US"/>
        </a:p>
      </dgm:t>
    </dgm:pt>
    <dgm:pt modelId="{60DDCA92-EC2C-3947-8AF6-F705849A4D28}" type="sibTrans" cxnId="{23BBBB78-DC2A-574A-8876-2ED8ADCBF872}">
      <dgm:prSet/>
      <dgm:spPr/>
      <dgm:t>
        <a:bodyPr/>
        <a:lstStyle/>
        <a:p>
          <a:endParaRPr lang="en-US"/>
        </a:p>
      </dgm:t>
    </dgm:pt>
    <dgm:pt modelId="{43DA2B88-C6CE-934D-B34C-065A2DF29A7E}">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HTS_TST</a:t>
          </a:r>
        </a:p>
      </dgm:t>
    </dgm:pt>
    <dgm:pt modelId="{9D7262E1-7AD3-0949-BFE2-FF74B062DE8D}" type="parTrans" cxnId="{63976C8E-428C-6D4A-91BB-D3998485B483}">
      <dgm:prSet/>
      <dgm:spPr/>
      <dgm:t>
        <a:bodyPr/>
        <a:lstStyle/>
        <a:p>
          <a:endParaRPr lang="en-US"/>
        </a:p>
      </dgm:t>
    </dgm:pt>
    <dgm:pt modelId="{899E23C3-1D74-9342-BE44-B7F0D258EA4A}" type="sibTrans" cxnId="{63976C8E-428C-6D4A-91BB-D3998485B483}">
      <dgm:prSet/>
      <dgm:spPr/>
      <dgm:t>
        <a:bodyPr/>
        <a:lstStyle/>
        <a:p>
          <a:endParaRPr lang="en-US"/>
        </a:p>
      </dgm:t>
    </dgm:pt>
    <dgm:pt modelId="{DD26B3A0-949A-524D-9451-16566E5F4496}">
      <dgm:prSet>
        <dgm:style>
          <a:lnRef idx="2">
            <a:schemeClr val="accent5"/>
          </a:lnRef>
          <a:fillRef idx="1">
            <a:schemeClr val="lt1"/>
          </a:fillRef>
          <a:effectRef idx="0">
            <a:schemeClr val="accent5"/>
          </a:effectRef>
          <a:fontRef idx="minor">
            <a:schemeClr val="dk1"/>
          </a:fontRef>
        </dgm:style>
      </dgm:prSet>
      <dgm:spPr/>
      <dgm:t>
        <a:bodyPr/>
        <a:lstStyle/>
        <a:p>
          <a:r>
            <a:rPr lang="en-US">
              <a:latin typeface="Century Gothic" charset="0"/>
              <a:ea typeface="Century Gothic" charset="0"/>
              <a:cs typeface="Century Gothic" charset="0"/>
            </a:rPr>
            <a:t>GEND_GBV</a:t>
          </a:r>
          <a:endParaRPr lang="en-US" dirty="0">
            <a:latin typeface="Century Gothic" charset="0"/>
            <a:ea typeface="Century Gothic" charset="0"/>
            <a:cs typeface="Century Gothic" charset="0"/>
          </a:endParaRPr>
        </a:p>
      </dgm:t>
    </dgm:pt>
    <dgm:pt modelId="{971C1C5B-F895-1845-8DE4-A6E1F074AE91}" type="parTrans" cxnId="{3EB2C518-3C7B-CA40-AF44-5504B4B3A16E}">
      <dgm:prSet/>
      <dgm:spPr/>
      <dgm:t>
        <a:bodyPr/>
        <a:lstStyle/>
        <a:p>
          <a:endParaRPr lang="en-US"/>
        </a:p>
      </dgm:t>
    </dgm:pt>
    <dgm:pt modelId="{2C31CDEF-DE13-9F4C-B6DD-627BC45164C5}" type="sibTrans" cxnId="{3EB2C518-3C7B-CA40-AF44-5504B4B3A16E}">
      <dgm:prSet/>
      <dgm:spPr/>
      <dgm:t>
        <a:bodyPr/>
        <a:lstStyle/>
        <a:p>
          <a:endParaRPr lang="en-US"/>
        </a:p>
      </dgm:t>
    </dgm:pt>
    <dgm:pt modelId="{EC2FFA6A-3735-A742-B88F-9D8AC10B7238}">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PMTCT_STAT</a:t>
          </a:r>
        </a:p>
      </dgm:t>
    </dgm:pt>
    <dgm:pt modelId="{37A4737A-04E2-5B4C-8CD9-8F9BF4520546}" type="parTrans" cxnId="{7B6B867F-C427-634B-90CB-3DA36A867463}">
      <dgm:prSet/>
      <dgm:spPr/>
      <dgm:t>
        <a:bodyPr/>
        <a:lstStyle/>
        <a:p>
          <a:endParaRPr lang="en-US"/>
        </a:p>
      </dgm:t>
    </dgm:pt>
    <dgm:pt modelId="{77D37013-5C6C-3C41-8E2F-25074FB78127}" type="sibTrans" cxnId="{7B6B867F-C427-634B-90CB-3DA36A867463}">
      <dgm:prSet/>
      <dgm:spPr/>
      <dgm:t>
        <a:bodyPr/>
        <a:lstStyle/>
        <a:p>
          <a:endParaRPr lang="en-US"/>
        </a:p>
      </dgm:t>
    </dgm:pt>
    <dgm:pt modelId="{8F4587F2-7D70-401A-BA10-4A2935C7B8D2}">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KP_PREV</a:t>
          </a:r>
        </a:p>
      </dgm:t>
    </dgm:pt>
    <dgm:pt modelId="{059971CE-6E05-4B07-A705-F944476C8EBF}" type="parTrans" cxnId="{EDF95063-F336-40DC-83D0-478835B8A145}">
      <dgm:prSet/>
      <dgm:spPr/>
      <dgm:t>
        <a:bodyPr/>
        <a:lstStyle/>
        <a:p>
          <a:endParaRPr lang="en-US"/>
        </a:p>
      </dgm:t>
    </dgm:pt>
    <dgm:pt modelId="{74E1419E-8C8C-47EC-9943-D67180E69E87}" type="sibTrans" cxnId="{EDF95063-F336-40DC-83D0-478835B8A145}">
      <dgm:prSet/>
      <dgm:spPr/>
      <dgm:t>
        <a:bodyPr/>
        <a:lstStyle/>
        <a:p>
          <a:endParaRPr lang="en-US"/>
        </a:p>
      </dgm:t>
    </dgm:pt>
    <dgm:pt modelId="{E0903573-D6ED-4DCF-AC12-D3067CCAE6B6}">
      <dgm:prSet>
        <dgm:style>
          <a:lnRef idx="2">
            <a:schemeClr val="accent5"/>
          </a:lnRef>
          <a:fillRef idx="1">
            <a:schemeClr val="lt1"/>
          </a:fillRef>
          <a:effectRef idx="0">
            <a:schemeClr val="accent5"/>
          </a:effectRef>
          <a:fontRef idx="minor">
            <a:schemeClr val="dk1"/>
          </a:fontRef>
        </dgm:style>
      </dgm:prSet>
      <dgm:spPr/>
      <dgm:t>
        <a:bodyPr/>
        <a:lstStyle/>
        <a:p>
          <a:r>
            <a:rPr lang="en-US" dirty="0">
              <a:latin typeface="Century Gothic" charset="0"/>
              <a:ea typeface="Century Gothic" charset="0"/>
              <a:cs typeface="Century Gothic" charset="0"/>
            </a:rPr>
            <a:t>etc.</a:t>
          </a:r>
        </a:p>
      </dgm:t>
    </dgm:pt>
    <dgm:pt modelId="{5A6A9543-C84D-46D4-BB9D-D281F8BF95ED}" type="parTrans" cxnId="{0EC9E9BF-A7DC-49B0-92E0-1C9E66D6CEF5}">
      <dgm:prSet/>
      <dgm:spPr/>
      <dgm:t>
        <a:bodyPr/>
        <a:lstStyle/>
        <a:p>
          <a:endParaRPr lang="en-US"/>
        </a:p>
      </dgm:t>
    </dgm:pt>
    <dgm:pt modelId="{39BE7492-4AC2-4D64-BDA3-E3DF1F366CF8}" type="sibTrans" cxnId="{0EC9E9BF-A7DC-49B0-92E0-1C9E66D6CEF5}">
      <dgm:prSet/>
      <dgm:spPr/>
      <dgm:t>
        <a:bodyPr/>
        <a:lstStyle/>
        <a:p>
          <a:endParaRPr lang="en-US"/>
        </a:p>
      </dgm:t>
    </dgm:pt>
    <dgm:pt modelId="{F4786747-3EFB-4A43-A82A-17515A93BC0F}" type="pres">
      <dgm:prSet presAssocID="{D581C599-14E1-9E4D-A15A-BB0058295921}" presName="linearFlow" presStyleCnt="0">
        <dgm:presLayoutVars>
          <dgm:dir/>
          <dgm:animLvl val="lvl"/>
          <dgm:resizeHandles val="exact"/>
        </dgm:presLayoutVars>
      </dgm:prSet>
      <dgm:spPr/>
      <dgm:t>
        <a:bodyPr/>
        <a:lstStyle/>
        <a:p>
          <a:endParaRPr lang="en-US"/>
        </a:p>
      </dgm:t>
    </dgm:pt>
    <dgm:pt modelId="{17DC24D1-9816-5B48-9A52-0F69F762E8D8}" type="pres">
      <dgm:prSet presAssocID="{398FADEC-CCF6-3145-92EA-1D002DC0C534}" presName="composite" presStyleCnt="0"/>
      <dgm:spPr/>
    </dgm:pt>
    <dgm:pt modelId="{53E68DD9-3D01-C646-964C-61768258A28E}" type="pres">
      <dgm:prSet presAssocID="{398FADEC-CCF6-3145-92EA-1D002DC0C534}" presName="parTx" presStyleLbl="node1" presStyleIdx="0" presStyleCnt="3">
        <dgm:presLayoutVars>
          <dgm:chMax val="0"/>
          <dgm:chPref val="0"/>
          <dgm:bulletEnabled val="1"/>
        </dgm:presLayoutVars>
      </dgm:prSet>
      <dgm:spPr/>
      <dgm:t>
        <a:bodyPr/>
        <a:lstStyle/>
        <a:p>
          <a:endParaRPr lang="en-US"/>
        </a:p>
      </dgm:t>
    </dgm:pt>
    <dgm:pt modelId="{BE717102-915D-344F-8E82-698EA149A101}" type="pres">
      <dgm:prSet presAssocID="{398FADEC-CCF6-3145-92EA-1D002DC0C534}" presName="parSh" presStyleLbl="node1" presStyleIdx="0" presStyleCnt="3" custScaleX="102725" custScaleY="164714" custLinFactNeighborX="628" custLinFactNeighborY="-72116"/>
      <dgm:spPr/>
      <dgm:t>
        <a:bodyPr/>
        <a:lstStyle/>
        <a:p>
          <a:endParaRPr lang="en-US"/>
        </a:p>
      </dgm:t>
    </dgm:pt>
    <dgm:pt modelId="{226DE3AC-9946-9F4C-AF72-A3A4F8656ACF}" type="pres">
      <dgm:prSet presAssocID="{398FADEC-CCF6-3145-92EA-1D002DC0C534}" presName="desTx" presStyleLbl="fgAcc1" presStyleIdx="0" presStyleCnt="3" custScaleY="78521" custLinFactNeighborX="-2106" custLinFactNeighborY="-12066">
        <dgm:presLayoutVars>
          <dgm:bulletEnabled val="1"/>
        </dgm:presLayoutVars>
      </dgm:prSet>
      <dgm:spPr/>
      <dgm:t>
        <a:bodyPr/>
        <a:lstStyle/>
        <a:p>
          <a:endParaRPr lang="en-US"/>
        </a:p>
      </dgm:t>
    </dgm:pt>
    <dgm:pt modelId="{04F8B468-EAD5-D54F-8837-0550F953F9D2}" type="pres">
      <dgm:prSet presAssocID="{C1AE360D-B3E8-E94B-99BB-47A7A40DFC84}" presName="sibTrans" presStyleLbl="sibTrans2D1" presStyleIdx="0" presStyleCnt="2" custAng="944" custScaleX="114303" custScaleY="95346"/>
      <dgm:spPr/>
      <dgm:t>
        <a:bodyPr/>
        <a:lstStyle/>
        <a:p>
          <a:endParaRPr lang="en-US"/>
        </a:p>
      </dgm:t>
    </dgm:pt>
    <dgm:pt modelId="{8668E1CA-2FAF-A94E-9637-99A12F313EBE}" type="pres">
      <dgm:prSet presAssocID="{C1AE360D-B3E8-E94B-99BB-47A7A40DFC84}" presName="connTx" presStyleLbl="sibTrans2D1" presStyleIdx="0" presStyleCnt="2"/>
      <dgm:spPr/>
      <dgm:t>
        <a:bodyPr/>
        <a:lstStyle/>
        <a:p>
          <a:endParaRPr lang="en-US"/>
        </a:p>
      </dgm:t>
    </dgm:pt>
    <dgm:pt modelId="{B09C8B5B-68E2-004F-88A2-F40874538A33}" type="pres">
      <dgm:prSet presAssocID="{0931B2E6-F67E-FA4D-BE5C-6DC6EC779CD7}" presName="composite" presStyleCnt="0"/>
      <dgm:spPr/>
    </dgm:pt>
    <dgm:pt modelId="{5412CD61-99AC-A545-8FB0-C1D7732C93FD}" type="pres">
      <dgm:prSet presAssocID="{0931B2E6-F67E-FA4D-BE5C-6DC6EC779CD7}" presName="parTx" presStyleLbl="node1" presStyleIdx="0" presStyleCnt="3">
        <dgm:presLayoutVars>
          <dgm:chMax val="0"/>
          <dgm:chPref val="0"/>
          <dgm:bulletEnabled val="1"/>
        </dgm:presLayoutVars>
      </dgm:prSet>
      <dgm:spPr/>
      <dgm:t>
        <a:bodyPr/>
        <a:lstStyle/>
        <a:p>
          <a:endParaRPr lang="en-US"/>
        </a:p>
      </dgm:t>
    </dgm:pt>
    <dgm:pt modelId="{8FF116B5-1FBB-F948-A741-16A277887CF6}" type="pres">
      <dgm:prSet presAssocID="{0931B2E6-F67E-FA4D-BE5C-6DC6EC779CD7}" presName="parSh" presStyleLbl="node1" presStyleIdx="1" presStyleCnt="3" custScaleX="114268" custScaleY="164348" custLinFactNeighborX="-3789" custLinFactNeighborY="-23540"/>
      <dgm:spPr/>
      <dgm:t>
        <a:bodyPr/>
        <a:lstStyle/>
        <a:p>
          <a:endParaRPr lang="en-US"/>
        </a:p>
      </dgm:t>
    </dgm:pt>
    <dgm:pt modelId="{498FE7F8-E0B5-F241-92E9-E137A6E4C2F6}" type="pres">
      <dgm:prSet presAssocID="{0931B2E6-F67E-FA4D-BE5C-6DC6EC779CD7}" presName="desTx" presStyleLbl="fgAcc1" presStyleIdx="1" presStyleCnt="3" custLinFactNeighborX="-3710" custLinFactNeighborY="-6672">
        <dgm:presLayoutVars>
          <dgm:bulletEnabled val="1"/>
        </dgm:presLayoutVars>
      </dgm:prSet>
      <dgm:spPr/>
      <dgm:t>
        <a:bodyPr/>
        <a:lstStyle/>
        <a:p>
          <a:endParaRPr lang="en-US"/>
        </a:p>
      </dgm:t>
    </dgm:pt>
    <dgm:pt modelId="{41027FB5-D314-BA42-83F2-3C693F85F2C6}" type="pres">
      <dgm:prSet presAssocID="{D07A2DE2-CB87-DD41-B2FE-18F8328A5F5A}" presName="sibTrans" presStyleLbl="sibTrans2D1" presStyleIdx="1" presStyleCnt="2" custAng="21573236" custScaleX="109442" custScaleY="95346"/>
      <dgm:spPr/>
      <dgm:t>
        <a:bodyPr/>
        <a:lstStyle/>
        <a:p>
          <a:endParaRPr lang="en-US"/>
        </a:p>
      </dgm:t>
    </dgm:pt>
    <dgm:pt modelId="{04EE3575-A9FA-CE40-B5DE-C91B1C069C99}" type="pres">
      <dgm:prSet presAssocID="{D07A2DE2-CB87-DD41-B2FE-18F8328A5F5A}" presName="connTx" presStyleLbl="sibTrans2D1" presStyleIdx="1" presStyleCnt="2"/>
      <dgm:spPr/>
      <dgm:t>
        <a:bodyPr/>
        <a:lstStyle/>
        <a:p>
          <a:endParaRPr lang="en-US"/>
        </a:p>
      </dgm:t>
    </dgm:pt>
    <dgm:pt modelId="{BF470872-E82E-804E-BF41-348805F4C15D}" type="pres">
      <dgm:prSet presAssocID="{644C2F61-091B-1A41-AEB0-B9ABFBCDA1C1}" presName="composite" presStyleCnt="0"/>
      <dgm:spPr/>
    </dgm:pt>
    <dgm:pt modelId="{D8DF25D1-EEAF-3B44-BC0E-357E7D54AD93}" type="pres">
      <dgm:prSet presAssocID="{644C2F61-091B-1A41-AEB0-B9ABFBCDA1C1}" presName="parTx" presStyleLbl="node1" presStyleIdx="1" presStyleCnt="3">
        <dgm:presLayoutVars>
          <dgm:chMax val="0"/>
          <dgm:chPref val="0"/>
          <dgm:bulletEnabled val="1"/>
        </dgm:presLayoutVars>
      </dgm:prSet>
      <dgm:spPr/>
      <dgm:t>
        <a:bodyPr/>
        <a:lstStyle/>
        <a:p>
          <a:endParaRPr lang="en-US"/>
        </a:p>
      </dgm:t>
    </dgm:pt>
    <dgm:pt modelId="{FC35AC30-EEAE-2546-8E29-012FC21CEEB3}" type="pres">
      <dgm:prSet presAssocID="{644C2F61-091B-1A41-AEB0-B9ABFBCDA1C1}" presName="parSh" presStyleLbl="node1" presStyleIdx="2" presStyleCnt="3" custScaleX="109818" custScaleY="164714" custLinFactNeighborY="-39746"/>
      <dgm:spPr/>
      <dgm:t>
        <a:bodyPr/>
        <a:lstStyle/>
        <a:p>
          <a:endParaRPr lang="en-US"/>
        </a:p>
      </dgm:t>
    </dgm:pt>
    <dgm:pt modelId="{653BC914-1FCD-7D4B-9C08-580FAF668266}" type="pres">
      <dgm:prSet presAssocID="{644C2F61-091B-1A41-AEB0-B9ABFBCDA1C1}" presName="desTx" presStyleLbl="fgAcc1" presStyleIdx="2" presStyleCnt="3" custScaleY="79807" custLinFactNeighborY="-11423">
        <dgm:presLayoutVars>
          <dgm:bulletEnabled val="1"/>
        </dgm:presLayoutVars>
      </dgm:prSet>
      <dgm:spPr/>
      <dgm:t>
        <a:bodyPr/>
        <a:lstStyle/>
        <a:p>
          <a:endParaRPr lang="en-US"/>
        </a:p>
      </dgm:t>
    </dgm:pt>
  </dgm:ptLst>
  <dgm:cxnLst>
    <dgm:cxn modelId="{5D6A4E17-9AA9-294E-A4A1-36071D909161}" type="presOf" srcId="{644C2F61-091B-1A41-AEB0-B9ABFBCDA1C1}" destId="{D8DF25D1-EEAF-3B44-BC0E-357E7D54AD93}" srcOrd="0" destOrd="0" presId="urn:microsoft.com/office/officeart/2005/8/layout/process3"/>
    <dgm:cxn modelId="{E80D202A-5537-874A-860A-8DF6641B3648}" type="presOf" srcId="{398FADEC-CCF6-3145-92EA-1D002DC0C534}" destId="{BE717102-915D-344F-8E82-698EA149A101}" srcOrd="1" destOrd="0" presId="urn:microsoft.com/office/officeart/2005/8/layout/process3"/>
    <dgm:cxn modelId="{F17B5A22-B7B4-EA46-ABCE-5FFE419640AF}" type="presOf" srcId="{B76F1E71-F7CD-A24F-A7FA-5990B17D57CA}" destId="{498FE7F8-E0B5-F241-92E9-E137A6E4C2F6}" srcOrd="0" destOrd="2" presId="urn:microsoft.com/office/officeart/2005/8/layout/process3"/>
    <dgm:cxn modelId="{64529EE5-A14C-3D43-9509-EED97751FDB6}" type="presOf" srcId="{97F9FD53-B5CF-C64F-B6B7-CFC43850F2D5}" destId="{226DE3AC-9946-9F4C-AF72-A3A4F8656ACF}" srcOrd="0" destOrd="0" presId="urn:microsoft.com/office/officeart/2005/8/layout/process3"/>
    <dgm:cxn modelId="{F3B3AAD8-221C-B244-B70F-4127A2D970B8}" type="presOf" srcId="{C1AE360D-B3E8-E94B-99BB-47A7A40DFC84}" destId="{04F8B468-EAD5-D54F-8837-0550F953F9D2}" srcOrd="0" destOrd="0" presId="urn:microsoft.com/office/officeart/2005/8/layout/process3"/>
    <dgm:cxn modelId="{913B6F8A-EDE5-B247-87DB-FEC38FB65078}" type="presOf" srcId="{8F4587F2-7D70-401A-BA10-4A2935C7B8D2}" destId="{498FE7F8-E0B5-F241-92E9-E137A6E4C2F6}" srcOrd="0" destOrd="7" presId="urn:microsoft.com/office/officeart/2005/8/layout/process3"/>
    <dgm:cxn modelId="{6475119D-CCF8-EB40-8169-BFD37B0675F1}" type="presOf" srcId="{D07A2DE2-CB87-DD41-B2FE-18F8328A5F5A}" destId="{04EE3575-A9FA-CE40-B5DE-C91B1C069C99}" srcOrd="1" destOrd="0" presId="urn:microsoft.com/office/officeart/2005/8/layout/process3"/>
    <dgm:cxn modelId="{CBAFBE42-7289-B849-9344-1F849498FA8E}" type="presOf" srcId="{D07A2DE2-CB87-DD41-B2FE-18F8328A5F5A}" destId="{41027FB5-D314-BA42-83F2-3C693F85F2C6}" srcOrd="0" destOrd="0" presId="urn:microsoft.com/office/officeart/2005/8/layout/process3"/>
    <dgm:cxn modelId="{0FF14A45-B6D6-6E42-98EE-798620D9DB21}" srcId="{0931B2E6-F67E-FA4D-BE5C-6DC6EC779CD7}" destId="{5D87E8A5-CC0F-924C-A017-CA0AB8EF1E80}" srcOrd="0" destOrd="0" parTransId="{5FB2DA93-AACF-714C-A6AF-E37DC9C65FEA}" sibTransId="{CFC5846E-0FD9-B94B-A9D5-1231ADA91676}"/>
    <dgm:cxn modelId="{025113BD-F5BA-8341-82FD-E26E936E2052}" type="presOf" srcId="{43DA2B88-C6CE-934D-B34C-065A2DF29A7E}" destId="{498FE7F8-E0B5-F241-92E9-E137A6E4C2F6}" srcOrd="0" destOrd="4" presId="urn:microsoft.com/office/officeart/2005/8/layout/process3"/>
    <dgm:cxn modelId="{1A0C0FAA-3CC5-724B-A192-F4C18B27FCF2}" type="presOf" srcId="{DD26B3A0-949A-524D-9451-16566E5F4496}" destId="{498FE7F8-E0B5-F241-92E9-E137A6E4C2F6}" srcOrd="0" destOrd="5" presId="urn:microsoft.com/office/officeart/2005/8/layout/process3"/>
    <dgm:cxn modelId="{EF4D7967-5B1F-FE41-8761-BCF0689F5A10}" srcId="{D581C599-14E1-9E4D-A15A-BB0058295921}" destId="{398FADEC-CCF6-3145-92EA-1D002DC0C534}" srcOrd="0" destOrd="0" parTransId="{BE70E31F-CF63-8742-B008-39CF5BF278E4}" sibTransId="{C1AE360D-B3E8-E94B-99BB-47A7A40DFC84}"/>
    <dgm:cxn modelId="{B13016EB-1E19-9F48-A04C-5C23900E36A6}" type="presOf" srcId="{47BADB6F-C9A5-3541-8794-37EF07612B9F}" destId="{226DE3AC-9946-9F4C-AF72-A3A4F8656ACF}" srcOrd="0" destOrd="4" presId="urn:microsoft.com/office/officeart/2005/8/layout/process3"/>
    <dgm:cxn modelId="{1022AA3A-5D19-3E43-ADC1-00A637DBDC53}" type="presOf" srcId="{644C2F61-091B-1A41-AEB0-B9ABFBCDA1C1}" destId="{FC35AC30-EEAE-2546-8E29-012FC21CEEB3}" srcOrd="1" destOrd="0" presId="urn:microsoft.com/office/officeart/2005/8/layout/process3"/>
    <dgm:cxn modelId="{F7F71E41-2709-284F-AD7F-ACE1379FEB94}" srcId="{D581C599-14E1-9E4D-A15A-BB0058295921}" destId="{0931B2E6-F67E-FA4D-BE5C-6DC6EC779CD7}" srcOrd="1" destOrd="0" parTransId="{BAF73C31-83D9-6B4A-93C5-1D896242B417}" sibTransId="{D07A2DE2-CB87-DD41-B2FE-18F8328A5F5A}"/>
    <dgm:cxn modelId="{6638262D-0515-AB4D-875D-06505FCA0B1D}" type="presOf" srcId="{0931B2E6-F67E-FA4D-BE5C-6DC6EC779CD7}" destId="{8FF116B5-1FBB-F948-A741-16A277887CF6}" srcOrd="1" destOrd="0" presId="urn:microsoft.com/office/officeart/2005/8/layout/process3"/>
    <dgm:cxn modelId="{CC70EC90-2D27-0340-8435-9A91C830C866}" srcId="{398FADEC-CCF6-3145-92EA-1D002DC0C534}" destId="{86E35B82-A255-A449-8843-80E1E6FB6B1E}" srcOrd="2" destOrd="0" parTransId="{329B0ADA-3F78-E344-8958-3C0DE75A32DA}" sibTransId="{289F0AD1-3B08-2B4B-81A3-BB6CCD491452}"/>
    <dgm:cxn modelId="{C39184D7-8B9D-1943-9851-579074F12704}" srcId="{398FADEC-CCF6-3145-92EA-1D002DC0C534}" destId="{594A7F33-F36B-5948-83E9-A4404950BC8C}" srcOrd="1" destOrd="0" parTransId="{D3E3AE60-ABD7-C349-886D-4118E6E8BE36}" sibTransId="{233D8E01-473A-C84D-851C-E78B36A4673E}"/>
    <dgm:cxn modelId="{2F4D4EF9-43FC-F54B-80D8-538293B6D384}" srcId="{0931B2E6-F67E-FA4D-BE5C-6DC6EC779CD7}" destId="{178F1CBA-9F63-AD4A-B449-85934C4CAC22}" srcOrd="1" destOrd="0" parTransId="{3E648B5F-CE45-3F48-BBA4-E475FB1D304B}" sibTransId="{8E7B120C-FD31-2647-AFF4-E1E84291D648}"/>
    <dgm:cxn modelId="{89AC3EC0-5397-4F46-9007-19A03D8058B3}" srcId="{644C2F61-091B-1A41-AEB0-B9ABFBCDA1C1}" destId="{419C258B-2074-3240-8916-2D11FD7257F8}" srcOrd="0" destOrd="0" parTransId="{572C4BA5-4BA1-9D44-ACC3-20261FDD99CE}" sibTransId="{0FA6FF94-70CF-534A-B65F-4058D702B6A7}"/>
    <dgm:cxn modelId="{23BBBB78-DC2A-574A-8876-2ED8ADCBF872}" srcId="{0931B2E6-F67E-FA4D-BE5C-6DC6EC779CD7}" destId="{129F12C7-9A6B-264C-A3EE-C671D756C646}" srcOrd="3" destOrd="0" parTransId="{A438D8C2-F486-6748-8704-358A47FE5B67}" sibTransId="{60DDCA92-EC2C-3947-8AF6-F705849A4D28}"/>
    <dgm:cxn modelId="{3B1C113A-B196-CC48-A14F-5F60F0A92909}" type="presOf" srcId="{178F1CBA-9F63-AD4A-B449-85934C4CAC22}" destId="{498FE7F8-E0B5-F241-92E9-E137A6E4C2F6}" srcOrd="0" destOrd="1" presId="urn:microsoft.com/office/officeart/2005/8/layout/process3"/>
    <dgm:cxn modelId="{BF9AD9FB-2954-AD4D-8BCA-99CCC898F31C}" type="presOf" srcId="{E0903573-D6ED-4DCF-AC12-D3067CCAE6B6}" destId="{498FE7F8-E0B5-F241-92E9-E137A6E4C2F6}" srcOrd="0" destOrd="8" presId="urn:microsoft.com/office/officeart/2005/8/layout/process3"/>
    <dgm:cxn modelId="{60C0BDF9-73B9-EE44-A31A-177841C9207F}" srcId="{398FADEC-CCF6-3145-92EA-1D002DC0C534}" destId="{97F9FD53-B5CF-C64F-B6B7-CFC43850F2D5}" srcOrd="0" destOrd="0" parTransId="{A1D0D1BD-C63C-0D48-A8C7-1E9C82951BDD}" sibTransId="{8354E2BD-9014-F649-8912-CBC58AC877FC}"/>
    <dgm:cxn modelId="{A9CBFFF6-1886-4F41-8D7F-F259A1F22F8C}" type="presOf" srcId="{419C258B-2074-3240-8916-2D11FD7257F8}" destId="{653BC914-1FCD-7D4B-9C08-580FAF668266}" srcOrd="0" destOrd="0" presId="urn:microsoft.com/office/officeart/2005/8/layout/process3"/>
    <dgm:cxn modelId="{13150BB2-C68E-E144-9F40-9309C8885446}" type="presOf" srcId="{C1AE360D-B3E8-E94B-99BB-47A7A40DFC84}" destId="{8668E1CA-2FAF-A94E-9637-99A12F313EBE}" srcOrd="1" destOrd="0" presId="urn:microsoft.com/office/officeart/2005/8/layout/process3"/>
    <dgm:cxn modelId="{1A327946-3A12-9C49-8200-A307E2C8F695}" type="presOf" srcId="{398FADEC-CCF6-3145-92EA-1D002DC0C534}" destId="{53E68DD9-3D01-C646-964C-61768258A28E}" srcOrd="0" destOrd="0" presId="urn:microsoft.com/office/officeart/2005/8/layout/process3"/>
    <dgm:cxn modelId="{94E9AE24-EA31-0344-BCC2-E9B807D66D48}" srcId="{398FADEC-CCF6-3145-92EA-1D002DC0C534}" destId="{341D0F10-434A-E241-A57D-29327F654491}" srcOrd="3" destOrd="0" parTransId="{AA5B395B-E56B-3A40-BFDC-96E9E8A2C69C}" sibTransId="{B5E4CB57-46BE-C44E-8901-7A49E2E97836}"/>
    <dgm:cxn modelId="{22BB4E34-7B7F-A14A-98E2-40A0184B9419}" type="presOf" srcId="{5D87E8A5-CC0F-924C-A017-CA0AB8EF1E80}" destId="{498FE7F8-E0B5-F241-92E9-E137A6E4C2F6}" srcOrd="0" destOrd="0" presId="urn:microsoft.com/office/officeart/2005/8/layout/process3"/>
    <dgm:cxn modelId="{630B1C1A-6EA9-0846-AEC3-64685FA20163}" type="presOf" srcId="{86E35B82-A255-A449-8843-80E1E6FB6B1E}" destId="{226DE3AC-9946-9F4C-AF72-A3A4F8656ACF}" srcOrd="0" destOrd="2" presId="urn:microsoft.com/office/officeart/2005/8/layout/process3"/>
    <dgm:cxn modelId="{63976C8E-428C-6D4A-91BB-D3998485B483}" srcId="{0931B2E6-F67E-FA4D-BE5C-6DC6EC779CD7}" destId="{43DA2B88-C6CE-934D-B34C-065A2DF29A7E}" srcOrd="4" destOrd="0" parTransId="{9D7262E1-7AD3-0949-BFE2-FF74B062DE8D}" sibTransId="{899E23C3-1D74-9342-BE44-B7F0D258EA4A}"/>
    <dgm:cxn modelId="{EB99B8CA-4900-DC47-B1FC-57B04B0B39F1}" srcId="{398FADEC-CCF6-3145-92EA-1D002DC0C534}" destId="{47BADB6F-C9A5-3541-8794-37EF07612B9F}" srcOrd="4" destOrd="0" parTransId="{37BF26EE-73B2-8048-9F6F-CC4517BBB339}" sibTransId="{219EA9C4-6216-D344-9114-E12B176454EB}"/>
    <dgm:cxn modelId="{0EC9E9BF-A7DC-49B0-92E0-1C9E66D6CEF5}" srcId="{0931B2E6-F67E-FA4D-BE5C-6DC6EC779CD7}" destId="{E0903573-D6ED-4DCF-AC12-D3067CCAE6B6}" srcOrd="8" destOrd="0" parTransId="{5A6A9543-C84D-46D4-BB9D-D281F8BF95ED}" sibTransId="{39BE7492-4AC2-4D64-BDA3-E3DF1F366CF8}"/>
    <dgm:cxn modelId="{41FCBED2-D353-BB47-A5A0-06AE95315ACA}" type="presOf" srcId="{594A7F33-F36B-5948-83E9-A4404950BC8C}" destId="{226DE3AC-9946-9F4C-AF72-A3A4F8656ACF}" srcOrd="0" destOrd="1" presId="urn:microsoft.com/office/officeart/2005/8/layout/process3"/>
    <dgm:cxn modelId="{88996667-1BBE-424F-A73D-5081B5A92EC0}" type="presOf" srcId="{D581C599-14E1-9E4D-A15A-BB0058295921}" destId="{F4786747-3EFB-4A43-A82A-17515A93BC0F}" srcOrd="0" destOrd="0" presId="urn:microsoft.com/office/officeart/2005/8/layout/process3"/>
    <dgm:cxn modelId="{3EB2C518-3C7B-CA40-AF44-5504B4B3A16E}" srcId="{0931B2E6-F67E-FA4D-BE5C-6DC6EC779CD7}" destId="{DD26B3A0-949A-524D-9451-16566E5F4496}" srcOrd="5" destOrd="0" parTransId="{971C1C5B-F895-1845-8DE4-A6E1F074AE91}" sibTransId="{2C31CDEF-DE13-9F4C-B6DD-627BC45164C5}"/>
    <dgm:cxn modelId="{8A087DD9-B5AD-B346-9CD9-A2E04E4078E8}" srcId="{0931B2E6-F67E-FA4D-BE5C-6DC6EC779CD7}" destId="{B76F1E71-F7CD-A24F-A7FA-5990B17D57CA}" srcOrd="2" destOrd="0" parTransId="{C52E0754-5986-B247-8194-3E67FC7FD50A}" sibTransId="{5C53E49D-BABF-0846-8F0E-E086635DDB1D}"/>
    <dgm:cxn modelId="{A98EA72E-09D8-8842-902F-42B041D33CE0}" srcId="{D581C599-14E1-9E4D-A15A-BB0058295921}" destId="{644C2F61-091B-1A41-AEB0-B9ABFBCDA1C1}" srcOrd="2" destOrd="0" parTransId="{463977E7-27AB-4345-BD45-D38454952093}" sibTransId="{CC97D19E-B324-5642-B2A6-BEC1A66383DD}"/>
    <dgm:cxn modelId="{2A899CA3-B305-4A41-A7D1-AAEDF4170203}" type="presOf" srcId="{129F12C7-9A6B-264C-A3EE-C671D756C646}" destId="{498FE7F8-E0B5-F241-92E9-E137A6E4C2F6}" srcOrd="0" destOrd="3" presId="urn:microsoft.com/office/officeart/2005/8/layout/process3"/>
    <dgm:cxn modelId="{CBC7D220-E227-0749-AFDF-2308DB0A52B4}" type="presOf" srcId="{0931B2E6-F67E-FA4D-BE5C-6DC6EC779CD7}" destId="{5412CD61-99AC-A545-8FB0-C1D7732C93FD}" srcOrd="0" destOrd="0" presId="urn:microsoft.com/office/officeart/2005/8/layout/process3"/>
    <dgm:cxn modelId="{3EA582B5-16E8-0D45-BA2F-F92B9003FCB2}" type="presOf" srcId="{EC2FFA6A-3735-A742-B88F-9D8AC10B7238}" destId="{498FE7F8-E0B5-F241-92E9-E137A6E4C2F6}" srcOrd="0" destOrd="6" presId="urn:microsoft.com/office/officeart/2005/8/layout/process3"/>
    <dgm:cxn modelId="{6EEC4E3C-FCD4-7F46-AE9D-BB8C7A6183AF}" type="presOf" srcId="{341D0F10-434A-E241-A57D-29327F654491}" destId="{226DE3AC-9946-9F4C-AF72-A3A4F8656ACF}" srcOrd="0" destOrd="3" presId="urn:microsoft.com/office/officeart/2005/8/layout/process3"/>
    <dgm:cxn modelId="{7B6B867F-C427-634B-90CB-3DA36A867463}" srcId="{0931B2E6-F67E-FA4D-BE5C-6DC6EC779CD7}" destId="{EC2FFA6A-3735-A742-B88F-9D8AC10B7238}" srcOrd="6" destOrd="0" parTransId="{37A4737A-04E2-5B4C-8CD9-8F9BF4520546}" sibTransId="{77D37013-5C6C-3C41-8E2F-25074FB78127}"/>
    <dgm:cxn modelId="{EDF95063-F336-40DC-83D0-478835B8A145}" srcId="{0931B2E6-F67E-FA4D-BE5C-6DC6EC779CD7}" destId="{8F4587F2-7D70-401A-BA10-4A2935C7B8D2}" srcOrd="7" destOrd="0" parTransId="{059971CE-6E05-4B07-A705-F944476C8EBF}" sibTransId="{74E1419E-8C8C-47EC-9943-D67180E69E87}"/>
    <dgm:cxn modelId="{765ECD68-1DC8-DE47-A146-B36352EE66E4}" type="presParOf" srcId="{F4786747-3EFB-4A43-A82A-17515A93BC0F}" destId="{17DC24D1-9816-5B48-9A52-0F69F762E8D8}" srcOrd="0" destOrd="0" presId="urn:microsoft.com/office/officeart/2005/8/layout/process3"/>
    <dgm:cxn modelId="{FFAEF3E4-2C59-594F-B7D2-E00D2A3707FA}" type="presParOf" srcId="{17DC24D1-9816-5B48-9A52-0F69F762E8D8}" destId="{53E68DD9-3D01-C646-964C-61768258A28E}" srcOrd="0" destOrd="0" presId="urn:microsoft.com/office/officeart/2005/8/layout/process3"/>
    <dgm:cxn modelId="{1A096171-D466-4B44-85B7-9C6D2A00D0EC}" type="presParOf" srcId="{17DC24D1-9816-5B48-9A52-0F69F762E8D8}" destId="{BE717102-915D-344F-8E82-698EA149A101}" srcOrd="1" destOrd="0" presId="urn:microsoft.com/office/officeart/2005/8/layout/process3"/>
    <dgm:cxn modelId="{C5D22C72-1F6B-6A44-8020-60F9E12E415A}" type="presParOf" srcId="{17DC24D1-9816-5B48-9A52-0F69F762E8D8}" destId="{226DE3AC-9946-9F4C-AF72-A3A4F8656ACF}" srcOrd="2" destOrd="0" presId="urn:microsoft.com/office/officeart/2005/8/layout/process3"/>
    <dgm:cxn modelId="{B0E914BF-0E2E-814A-B59A-12FBB7AEF3C6}" type="presParOf" srcId="{F4786747-3EFB-4A43-A82A-17515A93BC0F}" destId="{04F8B468-EAD5-D54F-8837-0550F953F9D2}" srcOrd="1" destOrd="0" presId="urn:microsoft.com/office/officeart/2005/8/layout/process3"/>
    <dgm:cxn modelId="{B80BA801-6A70-5D44-BEF6-2ACB02EAFEBC}" type="presParOf" srcId="{04F8B468-EAD5-D54F-8837-0550F953F9D2}" destId="{8668E1CA-2FAF-A94E-9637-99A12F313EBE}" srcOrd="0" destOrd="0" presId="urn:microsoft.com/office/officeart/2005/8/layout/process3"/>
    <dgm:cxn modelId="{93582787-8167-7744-ADED-B0F646725E34}" type="presParOf" srcId="{F4786747-3EFB-4A43-A82A-17515A93BC0F}" destId="{B09C8B5B-68E2-004F-88A2-F40874538A33}" srcOrd="2" destOrd="0" presId="urn:microsoft.com/office/officeart/2005/8/layout/process3"/>
    <dgm:cxn modelId="{3375BDC4-0624-A041-A418-B5FE2429CA95}" type="presParOf" srcId="{B09C8B5B-68E2-004F-88A2-F40874538A33}" destId="{5412CD61-99AC-A545-8FB0-C1D7732C93FD}" srcOrd="0" destOrd="0" presId="urn:microsoft.com/office/officeart/2005/8/layout/process3"/>
    <dgm:cxn modelId="{FD13B8D4-C91B-A14A-9A87-D82F25598905}" type="presParOf" srcId="{B09C8B5B-68E2-004F-88A2-F40874538A33}" destId="{8FF116B5-1FBB-F948-A741-16A277887CF6}" srcOrd="1" destOrd="0" presId="urn:microsoft.com/office/officeart/2005/8/layout/process3"/>
    <dgm:cxn modelId="{F7EF90C2-AE22-D043-A8CB-CC9DEA5C4F68}" type="presParOf" srcId="{B09C8B5B-68E2-004F-88A2-F40874538A33}" destId="{498FE7F8-E0B5-F241-92E9-E137A6E4C2F6}" srcOrd="2" destOrd="0" presId="urn:microsoft.com/office/officeart/2005/8/layout/process3"/>
    <dgm:cxn modelId="{8E4527E1-43D7-A044-A4C8-42C7B55F5F20}" type="presParOf" srcId="{F4786747-3EFB-4A43-A82A-17515A93BC0F}" destId="{41027FB5-D314-BA42-83F2-3C693F85F2C6}" srcOrd="3" destOrd="0" presId="urn:microsoft.com/office/officeart/2005/8/layout/process3"/>
    <dgm:cxn modelId="{58D421BD-ADF1-1E4D-B95C-4CFC0AAAFE3E}" type="presParOf" srcId="{41027FB5-D314-BA42-83F2-3C693F85F2C6}" destId="{04EE3575-A9FA-CE40-B5DE-C91B1C069C99}" srcOrd="0" destOrd="0" presId="urn:microsoft.com/office/officeart/2005/8/layout/process3"/>
    <dgm:cxn modelId="{53566C20-B6B2-0440-ACAB-6581EB25E368}" type="presParOf" srcId="{F4786747-3EFB-4A43-A82A-17515A93BC0F}" destId="{BF470872-E82E-804E-BF41-348805F4C15D}" srcOrd="4" destOrd="0" presId="urn:microsoft.com/office/officeart/2005/8/layout/process3"/>
    <dgm:cxn modelId="{1BB671AB-AC12-0642-8EAF-5CAAA53F14AA}" type="presParOf" srcId="{BF470872-E82E-804E-BF41-348805F4C15D}" destId="{D8DF25D1-EEAF-3B44-BC0E-357E7D54AD93}" srcOrd="0" destOrd="0" presId="urn:microsoft.com/office/officeart/2005/8/layout/process3"/>
    <dgm:cxn modelId="{D0949B50-6116-164A-940E-6EAC51D0B589}" type="presParOf" srcId="{BF470872-E82E-804E-BF41-348805F4C15D}" destId="{FC35AC30-EEAE-2546-8E29-012FC21CEEB3}" srcOrd="1" destOrd="0" presId="urn:microsoft.com/office/officeart/2005/8/layout/process3"/>
    <dgm:cxn modelId="{A46C929C-5D1F-EB4C-B703-C3EB2CDC7DF8}" type="presParOf" srcId="{BF470872-E82E-804E-BF41-348805F4C15D}" destId="{653BC914-1FCD-7D4B-9C08-580FAF668266}"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817420-5FD4-43EC-8556-013ACB651E56}" type="doc">
      <dgm:prSet loTypeId="urn:microsoft.com/office/officeart/2005/8/layout/venn1" loCatId="relationship" qsTypeId="urn:microsoft.com/office/officeart/2005/8/quickstyle/simple1" qsCatId="simple" csTypeId="urn:microsoft.com/office/officeart/2005/8/colors/accent1_2" csCatId="accent1" phldr="1"/>
      <dgm:spPr/>
    </dgm:pt>
    <dgm:pt modelId="{60A5AF68-66FC-44DB-8496-A4D4DA08DFF1}">
      <dgm:prSet phldrT="[Text]" custT="1"/>
      <dgm:spPr/>
      <dgm:t>
        <a:bodyPr/>
        <a:lstStyle/>
        <a:p>
          <a:pPr algn="ctr"/>
          <a:r>
            <a:rPr lang="en-US" sz="2400" dirty="0">
              <a:latin typeface="Century Gothic" charset="0"/>
              <a:ea typeface="Century Gothic" charset="0"/>
              <a:cs typeface="Century Gothic" charset="0"/>
            </a:rPr>
            <a:t>OVC program</a:t>
          </a:r>
        </a:p>
      </dgm:t>
    </dgm:pt>
    <dgm:pt modelId="{BC599A09-09AC-45C3-9A8F-E7AC8C32A685}" type="parTrans" cxnId="{CBB3DFED-374B-440B-965E-6B14F3BC005D}">
      <dgm:prSet/>
      <dgm:spPr/>
      <dgm:t>
        <a:bodyPr/>
        <a:lstStyle/>
        <a:p>
          <a:pPr algn="ctr"/>
          <a:endParaRPr lang="en-US"/>
        </a:p>
      </dgm:t>
    </dgm:pt>
    <dgm:pt modelId="{A051DE6C-D77E-4F79-A4E9-66229B5BD3F8}" type="sibTrans" cxnId="{CBB3DFED-374B-440B-965E-6B14F3BC005D}">
      <dgm:prSet/>
      <dgm:spPr/>
      <dgm:t>
        <a:bodyPr/>
        <a:lstStyle/>
        <a:p>
          <a:pPr algn="ctr"/>
          <a:endParaRPr lang="en-US"/>
        </a:p>
      </dgm:t>
    </dgm:pt>
    <dgm:pt modelId="{0049F2FA-374E-40F8-BA40-11D66BF8EB9B}">
      <dgm:prSet phldrT="[Text]" custT="1"/>
      <dgm:spPr/>
      <dgm:t>
        <a:bodyPr/>
        <a:lstStyle/>
        <a:p>
          <a:pPr algn="ctr"/>
          <a:r>
            <a:rPr lang="en-US" sz="2400" dirty="0">
              <a:latin typeface="Century Gothic" charset="0"/>
              <a:ea typeface="Century Gothic" charset="0"/>
              <a:cs typeface="Century Gothic" charset="0"/>
            </a:rPr>
            <a:t>DREAMS</a:t>
          </a:r>
        </a:p>
      </dgm:t>
    </dgm:pt>
    <dgm:pt modelId="{698EB41E-48AA-433A-88DF-629319C4FD8C}" type="parTrans" cxnId="{F1D29F77-A3A6-405B-B984-FE2449BAAC8F}">
      <dgm:prSet/>
      <dgm:spPr/>
      <dgm:t>
        <a:bodyPr/>
        <a:lstStyle/>
        <a:p>
          <a:pPr algn="ctr"/>
          <a:endParaRPr lang="en-US"/>
        </a:p>
      </dgm:t>
    </dgm:pt>
    <dgm:pt modelId="{F03A63D3-67BA-45A1-B94E-9EE37A118E3E}" type="sibTrans" cxnId="{F1D29F77-A3A6-405B-B984-FE2449BAAC8F}">
      <dgm:prSet/>
      <dgm:spPr/>
      <dgm:t>
        <a:bodyPr/>
        <a:lstStyle/>
        <a:p>
          <a:pPr algn="ctr"/>
          <a:endParaRPr lang="en-US"/>
        </a:p>
      </dgm:t>
    </dgm:pt>
    <dgm:pt modelId="{8A96DD28-D779-49A1-93A0-3B7B8130C5DF}" type="pres">
      <dgm:prSet presAssocID="{A8817420-5FD4-43EC-8556-013ACB651E56}" presName="compositeShape" presStyleCnt="0">
        <dgm:presLayoutVars>
          <dgm:chMax val="7"/>
          <dgm:dir/>
          <dgm:resizeHandles val="exact"/>
        </dgm:presLayoutVars>
      </dgm:prSet>
      <dgm:spPr/>
    </dgm:pt>
    <dgm:pt modelId="{DE203200-CC64-4776-BBAF-CD94F6DB3A65}" type="pres">
      <dgm:prSet presAssocID="{60A5AF68-66FC-44DB-8496-A4D4DA08DFF1}" presName="circ1" presStyleLbl="vennNode1" presStyleIdx="0" presStyleCnt="2" custLinFactNeighborX="956"/>
      <dgm:spPr/>
      <dgm:t>
        <a:bodyPr/>
        <a:lstStyle/>
        <a:p>
          <a:endParaRPr lang="en-US"/>
        </a:p>
      </dgm:t>
    </dgm:pt>
    <dgm:pt modelId="{6209BF88-5877-4A91-8BC1-31B5B3DA8569}" type="pres">
      <dgm:prSet presAssocID="{60A5AF68-66FC-44DB-8496-A4D4DA08DFF1}" presName="circ1Tx" presStyleLbl="revTx" presStyleIdx="0" presStyleCnt="0">
        <dgm:presLayoutVars>
          <dgm:chMax val="0"/>
          <dgm:chPref val="0"/>
          <dgm:bulletEnabled val="1"/>
        </dgm:presLayoutVars>
      </dgm:prSet>
      <dgm:spPr/>
      <dgm:t>
        <a:bodyPr/>
        <a:lstStyle/>
        <a:p>
          <a:endParaRPr lang="en-US"/>
        </a:p>
      </dgm:t>
    </dgm:pt>
    <dgm:pt modelId="{ECBF38ED-6958-44C2-A538-55FD795A5283}" type="pres">
      <dgm:prSet presAssocID="{0049F2FA-374E-40F8-BA40-11D66BF8EB9B}" presName="circ2" presStyleLbl="vennNode1" presStyleIdx="1" presStyleCnt="2" custLinFactNeighborX="28173" custLinFactNeighborY="19237"/>
      <dgm:spPr/>
      <dgm:t>
        <a:bodyPr/>
        <a:lstStyle/>
        <a:p>
          <a:endParaRPr lang="en-US"/>
        </a:p>
      </dgm:t>
    </dgm:pt>
    <dgm:pt modelId="{50BF2A8A-2B07-40A8-8049-83A38AB62ADB}" type="pres">
      <dgm:prSet presAssocID="{0049F2FA-374E-40F8-BA40-11D66BF8EB9B}" presName="circ2Tx" presStyleLbl="revTx" presStyleIdx="0" presStyleCnt="0">
        <dgm:presLayoutVars>
          <dgm:chMax val="0"/>
          <dgm:chPref val="0"/>
          <dgm:bulletEnabled val="1"/>
        </dgm:presLayoutVars>
      </dgm:prSet>
      <dgm:spPr/>
      <dgm:t>
        <a:bodyPr/>
        <a:lstStyle/>
        <a:p>
          <a:endParaRPr lang="en-US"/>
        </a:p>
      </dgm:t>
    </dgm:pt>
  </dgm:ptLst>
  <dgm:cxnLst>
    <dgm:cxn modelId="{A9308237-9CF6-AA45-AFFF-A23570BA55C8}" type="presOf" srcId="{A8817420-5FD4-43EC-8556-013ACB651E56}" destId="{8A96DD28-D779-49A1-93A0-3B7B8130C5DF}" srcOrd="0" destOrd="0" presId="urn:microsoft.com/office/officeart/2005/8/layout/venn1"/>
    <dgm:cxn modelId="{F1D29F77-A3A6-405B-B984-FE2449BAAC8F}" srcId="{A8817420-5FD4-43EC-8556-013ACB651E56}" destId="{0049F2FA-374E-40F8-BA40-11D66BF8EB9B}" srcOrd="1" destOrd="0" parTransId="{698EB41E-48AA-433A-88DF-629319C4FD8C}" sibTransId="{F03A63D3-67BA-45A1-B94E-9EE37A118E3E}"/>
    <dgm:cxn modelId="{86EE4529-BD5C-4F4A-A8A7-F041FD5054D1}" type="presOf" srcId="{60A5AF68-66FC-44DB-8496-A4D4DA08DFF1}" destId="{DE203200-CC64-4776-BBAF-CD94F6DB3A65}" srcOrd="0" destOrd="0" presId="urn:microsoft.com/office/officeart/2005/8/layout/venn1"/>
    <dgm:cxn modelId="{CBB3DFED-374B-440B-965E-6B14F3BC005D}" srcId="{A8817420-5FD4-43EC-8556-013ACB651E56}" destId="{60A5AF68-66FC-44DB-8496-A4D4DA08DFF1}" srcOrd="0" destOrd="0" parTransId="{BC599A09-09AC-45C3-9A8F-E7AC8C32A685}" sibTransId="{A051DE6C-D77E-4F79-A4E9-66229B5BD3F8}"/>
    <dgm:cxn modelId="{A67D85E1-E8C8-4549-9F1A-05A59D4A40E2}" type="presOf" srcId="{0049F2FA-374E-40F8-BA40-11D66BF8EB9B}" destId="{50BF2A8A-2B07-40A8-8049-83A38AB62ADB}" srcOrd="1" destOrd="0" presId="urn:microsoft.com/office/officeart/2005/8/layout/venn1"/>
    <dgm:cxn modelId="{2700BBD4-D31D-3B4A-AA87-CE1F65C18273}" type="presOf" srcId="{0049F2FA-374E-40F8-BA40-11D66BF8EB9B}" destId="{ECBF38ED-6958-44C2-A538-55FD795A5283}" srcOrd="0" destOrd="0" presId="urn:microsoft.com/office/officeart/2005/8/layout/venn1"/>
    <dgm:cxn modelId="{2E060EE3-6F27-4C47-9A75-A76B736331BB}" type="presOf" srcId="{60A5AF68-66FC-44DB-8496-A4D4DA08DFF1}" destId="{6209BF88-5877-4A91-8BC1-31B5B3DA8569}" srcOrd="1" destOrd="0" presId="urn:microsoft.com/office/officeart/2005/8/layout/venn1"/>
    <dgm:cxn modelId="{F07CD4D5-3017-7C48-96B7-8F0477E692DB}" type="presParOf" srcId="{8A96DD28-D779-49A1-93A0-3B7B8130C5DF}" destId="{DE203200-CC64-4776-BBAF-CD94F6DB3A65}" srcOrd="0" destOrd="0" presId="urn:microsoft.com/office/officeart/2005/8/layout/venn1"/>
    <dgm:cxn modelId="{5F6C16CC-D675-6B41-A3EB-9A6C2D08B0BF}" type="presParOf" srcId="{8A96DD28-D779-49A1-93A0-3B7B8130C5DF}" destId="{6209BF88-5877-4A91-8BC1-31B5B3DA8569}" srcOrd="1" destOrd="0" presId="urn:microsoft.com/office/officeart/2005/8/layout/venn1"/>
    <dgm:cxn modelId="{3365247D-9902-614F-8BBA-638768F87C31}" type="presParOf" srcId="{8A96DD28-D779-49A1-93A0-3B7B8130C5DF}" destId="{ECBF38ED-6958-44C2-A538-55FD795A5283}" srcOrd="2" destOrd="0" presId="urn:microsoft.com/office/officeart/2005/8/layout/venn1"/>
    <dgm:cxn modelId="{EB7DED81-2152-B443-AB01-AD6CA9284A97}" type="presParOf" srcId="{8A96DD28-D779-49A1-93A0-3B7B8130C5DF}" destId="{50BF2A8A-2B07-40A8-8049-83A38AB62ADB}"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17102-915D-344F-8E82-698EA149A101}">
      <dsp:nvSpPr>
        <dsp:cNvPr id="0" name=""/>
        <dsp:cNvSpPr/>
      </dsp:nvSpPr>
      <dsp:spPr>
        <a:xfrm>
          <a:off x="12944" y="0"/>
          <a:ext cx="1978475" cy="1209659"/>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a:latin typeface="Century Gothic" charset="0"/>
              <a:ea typeface="Century Gothic" charset="0"/>
              <a:cs typeface="Century Gothic" charset="0"/>
            </a:rPr>
            <a:t>Country Operational Plan (COP) funding</a:t>
          </a:r>
        </a:p>
      </dsp:txBody>
      <dsp:txXfrm>
        <a:off x="12944" y="0"/>
        <a:ext cx="1978475" cy="806439"/>
      </dsp:txXfrm>
    </dsp:sp>
    <dsp:sp modelId="{226DE3AC-9946-9F4C-AF72-A3A4F8656ACF}">
      <dsp:nvSpPr>
        <dsp:cNvPr id="0" name=""/>
        <dsp:cNvSpPr/>
      </dsp:nvSpPr>
      <dsp:spPr>
        <a:xfrm>
          <a:off x="381010" y="1014186"/>
          <a:ext cx="1925992" cy="2228543"/>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HKID</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HVAB</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HVOP</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HTS</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etc.</a:t>
          </a:r>
        </a:p>
      </dsp:txBody>
      <dsp:txXfrm>
        <a:off x="437420" y="1070596"/>
        <a:ext cx="1813172" cy="2115723"/>
      </dsp:txXfrm>
    </dsp:sp>
    <dsp:sp modelId="{04F8B468-EAD5-D54F-8837-0550F953F9D2}">
      <dsp:nvSpPr>
        <dsp:cNvPr id="0" name=""/>
        <dsp:cNvSpPr/>
      </dsp:nvSpPr>
      <dsp:spPr>
        <a:xfrm rot="21599965">
          <a:off x="2215517" y="174183"/>
          <a:ext cx="640083" cy="45719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215517" y="265624"/>
        <a:ext cx="502923" cy="274319"/>
      </dsp:txXfrm>
    </dsp:sp>
    <dsp:sp modelId="{8FF116B5-1FBB-F948-A741-16A277887CF6}">
      <dsp:nvSpPr>
        <dsp:cNvPr id="0" name=""/>
        <dsp:cNvSpPr/>
      </dsp:nvSpPr>
      <dsp:spPr>
        <a:xfrm>
          <a:off x="3048001" y="0"/>
          <a:ext cx="2200792" cy="1206971"/>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a:latin typeface="Century Gothic" charset="0"/>
              <a:ea typeface="Century Gothic" charset="0"/>
              <a:cs typeface="Century Gothic" charset="0"/>
            </a:rPr>
            <a:t>Individual services received by AGYW</a:t>
          </a:r>
        </a:p>
      </dsp:txBody>
      <dsp:txXfrm>
        <a:off x="3048001" y="0"/>
        <a:ext cx="2200792" cy="804647"/>
      </dsp:txXfrm>
    </dsp:sp>
    <dsp:sp modelId="{498FE7F8-E0B5-F241-92E9-E137A6E4C2F6}">
      <dsp:nvSpPr>
        <dsp:cNvPr id="0" name=""/>
        <dsp:cNvSpPr/>
      </dsp:nvSpPr>
      <dsp:spPr>
        <a:xfrm>
          <a:off x="3581403" y="709399"/>
          <a:ext cx="1925992" cy="2838150"/>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OVC_SERV</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PP_PREV</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PREP_NEW</a:t>
          </a:r>
        </a:p>
        <a:p>
          <a:pPr marL="171450" lvl="1" indent="-171450" algn="l" defTabSz="755650">
            <a:lnSpc>
              <a:spcPct val="90000"/>
            </a:lnSpc>
            <a:spcBef>
              <a:spcPct val="0"/>
            </a:spcBef>
            <a:spcAft>
              <a:spcPct val="15000"/>
            </a:spcAft>
            <a:buChar char="•"/>
          </a:pPr>
          <a:r>
            <a:rPr lang="en-US" sz="1700" kern="1200">
              <a:latin typeface="Century Gothic" charset="0"/>
              <a:ea typeface="Century Gothic" charset="0"/>
              <a:cs typeface="Century Gothic" charset="0"/>
            </a:rPr>
            <a:t>PREP_CURR</a:t>
          </a:r>
          <a:endParaRPr lang="en-US" sz="1700" kern="1200" dirty="0">
            <a:latin typeface="Century Gothic" charset="0"/>
            <a:ea typeface="Century Gothic" charset="0"/>
            <a:cs typeface="Century Gothic" charset="0"/>
          </a:endParaRP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HTS_TST</a:t>
          </a:r>
        </a:p>
        <a:p>
          <a:pPr marL="171450" lvl="1" indent="-171450" algn="l" defTabSz="755650">
            <a:lnSpc>
              <a:spcPct val="90000"/>
            </a:lnSpc>
            <a:spcBef>
              <a:spcPct val="0"/>
            </a:spcBef>
            <a:spcAft>
              <a:spcPct val="15000"/>
            </a:spcAft>
            <a:buChar char="•"/>
          </a:pPr>
          <a:r>
            <a:rPr lang="en-US" sz="1700" kern="1200">
              <a:latin typeface="Century Gothic" charset="0"/>
              <a:ea typeface="Century Gothic" charset="0"/>
              <a:cs typeface="Century Gothic" charset="0"/>
            </a:rPr>
            <a:t>GEND_GBV</a:t>
          </a:r>
          <a:endParaRPr lang="en-US" sz="1700" kern="1200" dirty="0">
            <a:latin typeface="Century Gothic" charset="0"/>
            <a:ea typeface="Century Gothic" charset="0"/>
            <a:cs typeface="Century Gothic" charset="0"/>
          </a:endParaRP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PMTCT_STAT</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KP_PREV</a:t>
          </a:r>
        </a:p>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etc.</a:t>
          </a:r>
        </a:p>
      </dsp:txBody>
      <dsp:txXfrm>
        <a:off x="3637813" y="765809"/>
        <a:ext cx="1813172" cy="2725330"/>
      </dsp:txXfrm>
    </dsp:sp>
    <dsp:sp modelId="{41027FB5-D314-BA42-83F2-3C693F85F2C6}">
      <dsp:nvSpPr>
        <dsp:cNvPr id="0" name=""/>
        <dsp:cNvSpPr/>
      </dsp:nvSpPr>
      <dsp:spPr>
        <a:xfrm rot="21599041">
          <a:off x="5497041" y="186249"/>
          <a:ext cx="640077" cy="45719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497041" y="277708"/>
        <a:ext cx="502917" cy="274319"/>
      </dsp:txXfrm>
    </dsp:sp>
    <dsp:sp modelId="{FC35AC30-EEAE-2546-8E29-012FC21CEEB3}">
      <dsp:nvSpPr>
        <dsp:cNvPr id="0" name=""/>
        <dsp:cNvSpPr/>
      </dsp:nvSpPr>
      <dsp:spPr>
        <a:xfrm>
          <a:off x="6352263" y="23585"/>
          <a:ext cx="2115086" cy="1209659"/>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a:latin typeface="Century Gothic" charset="0"/>
              <a:ea typeface="Century Gothic" charset="0"/>
              <a:cs typeface="Century Gothic" charset="0"/>
            </a:rPr>
            <a:t>DREAMS layering</a:t>
          </a:r>
          <a:endParaRPr lang="en-US" sz="1600" b="1" kern="1200" dirty="0">
            <a:solidFill>
              <a:srgbClr val="FF0000"/>
            </a:solidFill>
            <a:latin typeface="Century Gothic" charset="0"/>
            <a:ea typeface="Century Gothic" charset="0"/>
            <a:cs typeface="Century Gothic" charset="0"/>
          </a:endParaRPr>
        </a:p>
      </dsp:txBody>
      <dsp:txXfrm>
        <a:off x="6352263" y="23585"/>
        <a:ext cx="2115086" cy="806439"/>
      </dsp:txXfrm>
    </dsp:sp>
    <dsp:sp modelId="{653BC914-1FCD-7D4B-9C08-580FAF668266}">
      <dsp:nvSpPr>
        <dsp:cNvPr id="0" name=""/>
        <dsp:cNvSpPr/>
      </dsp:nvSpPr>
      <dsp:spPr>
        <a:xfrm>
          <a:off x="6841290" y="1005061"/>
          <a:ext cx="1925992" cy="226504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a:latin typeface="Century Gothic" charset="0"/>
              <a:ea typeface="Century Gothic" charset="0"/>
              <a:cs typeface="Century Gothic" charset="0"/>
            </a:rPr>
            <a:t>AGYW_PREV</a:t>
          </a:r>
        </a:p>
      </dsp:txBody>
      <dsp:txXfrm>
        <a:off x="6897700" y="1061471"/>
        <a:ext cx="1813172" cy="21522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03200-CC64-4776-BBAF-CD94F6DB3A65}">
      <dsp:nvSpPr>
        <dsp:cNvPr id="0" name=""/>
        <dsp:cNvSpPr/>
      </dsp:nvSpPr>
      <dsp:spPr>
        <a:xfrm>
          <a:off x="187386" y="7113"/>
          <a:ext cx="2600978" cy="260097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a:latin typeface="Century Gothic" charset="0"/>
              <a:ea typeface="Century Gothic" charset="0"/>
              <a:cs typeface="Century Gothic" charset="0"/>
            </a:rPr>
            <a:t>OVC program</a:t>
          </a:r>
        </a:p>
      </dsp:txBody>
      <dsp:txXfrm>
        <a:off x="550586" y="313824"/>
        <a:ext cx="1499663" cy="1987555"/>
      </dsp:txXfrm>
    </dsp:sp>
    <dsp:sp modelId="{ECBF38ED-6958-44C2-A538-55FD795A5283}">
      <dsp:nvSpPr>
        <dsp:cNvPr id="0" name=""/>
        <dsp:cNvSpPr/>
      </dsp:nvSpPr>
      <dsp:spPr>
        <a:xfrm>
          <a:off x="2199621" y="14226"/>
          <a:ext cx="2600978" cy="260097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a:latin typeface="Century Gothic" charset="0"/>
              <a:ea typeface="Century Gothic" charset="0"/>
              <a:cs typeface="Century Gothic" charset="0"/>
            </a:rPr>
            <a:t>DREAMS</a:t>
          </a:r>
        </a:p>
      </dsp:txBody>
      <dsp:txXfrm>
        <a:off x="2937737" y="320937"/>
        <a:ext cx="1499663" cy="19875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This definition means that some beneficiaries will be not be reported in DATIM as part of OVC_SERV total. We will discuss this issue in more depth later in this module.</a:t>
            </a:r>
            <a:r>
              <a:rPr lang="en-US" dirty="0" smtClean="0">
                <a:effectLst/>
              </a:rPr>
              <a:t> </a:t>
            </a:r>
            <a:endParaRPr lang="en-US" dirty="0"/>
          </a:p>
        </p:txBody>
      </p:sp>
    </p:spTree>
    <p:extLst>
      <p:ext uri="{BB962C8B-B14F-4D97-AF65-F5344CB8AC3E}">
        <p14:creationId xmlns:p14="http://schemas.microsoft.com/office/powerpoint/2010/main" val="501114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These new reporting guidelines may result in declines in the number of beneficiaries reported under OVC_SERV. As this is a global change, similar trends will likely be seen across all PEPFAR countries and programs. The narrative portion of the report provides a space to explain scenarios in which beneficiaries were served but could not be reported under OVC_SERV, such as a scenario in which many beneficiaries who had been receiving services were exited without graduation.</a:t>
            </a:r>
            <a:r>
              <a:rPr lang="en-US" dirty="0" smtClean="0">
                <a:effectLst/>
              </a:rPr>
              <a:t> </a:t>
            </a:r>
            <a:endParaRPr lang="en-US" dirty="0"/>
          </a:p>
        </p:txBody>
      </p:sp>
    </p:spTree>
    <p:extLst>
      <p:ext uri="{BB962C8B-B14F-4D97-AF65-F5344CB8AC3E}">
        <p14:creationId xmlns:p14="http://schemas.microsoft.com/office/powerpoint/2010/main" val="1976391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141505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727123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406768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PEPFAR does not allow purchase of commodities, but facilitating beneficiaries to obtain commodities is an eligible service. This might include public-private partnerships, such as an OVC program successfully advocating for services even if the program did not directly purchase or obtain the service.</a:t>
            </a:r>
          </a:p>
          <a:p>
            <a:r>
              <a:rPr lang="en-US" sz="1200" kern="1200" dirty="0" smtClean="0">
                <a:solidFill>
                  <a:schemeClr val="tx1"/>
                </a:solidFill>
                <a:effectLst/>
                <a:latin typeface="+mn-lt"/>
                <a:ea typeface="+mn-ea"/>
                <a:cs typeface="+mn-cs"/>
              </a:rPr>
              <a:t>Note that “provided a referral for” is not on this list. A referral is not considered an eligible service unless the referral is completed. </a:t>
            </a:r>
            <a:endParaRPr lang="en-US" dirty="0"/>
          </a:p>
        </p:txBody>
      </p:sp>
    </p:spTree>
    <p:extLst>
      <p:ext uri="{BB962C8B-B14F-4D97-AF65-F5344CB8AC3E}">
        <p14:creationId xmlns:p14="http://schemas.microsoft.com/office/powerpoint/2010/main" val="1449326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31336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9722107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312610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527606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957998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Youth over the age of 20 are not eligible to be counted under OVC_SERV, unless they are serving as a primary caregiver to OVC in the household. Youth ages 18–20 in vocational school cannot be counted as child beneficiaries. Only secondary school enrollment qualifies youth in this age group to be counted.</a:t>
            </a:r>
            <a:r>
              <a:rPr lang="en-US" dirty="0" smtClean="0">
                <a:effectLst/>
              </a:rPr>
              <a:t> </a:t>
            </a:r>
            <a:endParaRPr lang="en-US" dirty="0"/>
          </a:p>
        </p:txBody>
      </p:sp>
    </p:spTree>
    <p:extLst>
      <p:ext uri="{BB962C8B-B14F-4D97-AF65-F5344CB8AC3E}">
        <p14:creationId xmlns:p14="http://schemas.microsoft.com/office/powerpoint/2010/main" val="1996485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5093496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231224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6641438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022421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r>
              <a:rPr lang="en-US" sz="1200" kern="1200" dirty="0" smtClean="0">
                <a:solidFill>
                  <a:schemeClr val="tx1"/>
                </a:solidFill>
                <a:effectLst/>
                <a:latin typeface="+mn-lt"/>
                <a:ea typeface="+mn-ea"/>
                <a:cs typeface="+mn-cs"/>
              </a:rPr>
              <a:t>At APR, </a:t>
            </a:r>
            <a:r>
              <a:rPr lang="en-US" sz="1200" kern="1200" dirty="0" err="1" smtClean="0">
                <a:solidFill>
                  <a:schemeClr val="tx1"/>
                </a:solidFill>
                <a:effectLst/>
                <a:latin typeface="+mn-lt"/>
                <a:ea typeface="+mn-ea"/>
                <a:cs typeface="+mn-cs"/>
              </a:rPr>
              <a:t>Beatus</a:t>
            </a:r>
            <a:r>
              <a:rPr lang="en-US" sz="1200" kern="1200" dirty="0" smtClean="0">
                <a:solidFill>
                  <a:schemeClr val="tx1"/>
                </a:solidFill>
                <a:effectLst/>
                <a:latin typeface="+mn-lt"/>
                <a:ea typeface="+mn-ea"/>
                <a:cs typeface="+mn-cs"/>
              </a:rPr>
              <a:t> should be removed from APR exits. He would have been reported as exited at SAPR, as he did not receive services in Q2. Although exited beneficiaries should be reported cumulatively for all four quarters at Q4, any previously exited beneficiaries who become active again should not be reported in the total exited at APR (see guidance on slide 20).</a:t>
            </a:r>
            <a:r>
              <a:rPr lang="en-US" dirty="0" smtClean="0">
                <a:effectLst/>
              </a:rPr>
              <a:t> </a:t>
            </a:r>
            <a:endParaRPr lang="en-US" dirty="0"/>
          </a:p>
        </p:txBody>
      </p:sp>
    </p:spTree>
    <p:extLst>
      <p:ext uri="{BB962C8B-B14F-4D97-AF65-F5344CB8AC3E}">
        <p14:creationId xmlns:p14="http://schemas.microsoft.com/office/powerpoint/2010/main" val="9748225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6918261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64826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7954379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937189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endParaRPr lang="en-US" dirty="0"/>
          </a:p>
        </p:txBody>
      </p:sp>
    </p:spTree>
    <p:extLst>
      <p:ext uri="{BB962C8B-B14F-4D97-AF65-F5344CB8AC3E}">
        <p14:creationId xmlns:p14="http://schemas.microsoft.com/office/powerpoint/2010/main" val="1881123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It is important that OVC programs only include as caregiver beneficiaries those adults who are actively fulfilling the role of parent or guardian. We will refer to these adults as “primary caregivers.”</a:t>
            </a:r>
            <a:r>
              <a:rPr lang="en-US" dirty="0" smtClean="0">
                <a:effectLst/>
              </a:rPr>
              <a:t> </a:t>
            </a:r>
            <a:endParaRPr lang="en-US" dirty="0"/>
          </a:p>
        </p:txBody>
      </p:sp>
    </p:spTree>
    <p:extLst>
      <p:ext uri="{BB962C8B-B14F-4D97-AF65-F5344CB8AC3E}">
        <p14:creationId xmlns:p14="http://schemas.microsoft.com/office/powerpoint/2010/main" val="2125379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8571293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7389807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A child who is attending school cannot be counted as active just because he or she is attending school, unless the OVC program is also providing educational support. The program may provide support by paying school fees or through other means which facilitate the child’s attendance, such as a block grant. PEPFAR guidance does not consider support to attend vocational school an eligible service.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Remember that local U.S. government funding agencies may give approval to services that are not included in the global list of eligible services.</a:t>
            </a:r>
            <a:r>
              <a:rPr lang="en-US" dirty="0" smtClean="0">
                <a:effectLst/>
              </a:rPr>
              <a:t> </a:t>
            </a:r>
            <a:endParaRPr lang="en-US" dirty="0"/>
          </a:p>
        </p:txBody>
      </p:sp>
    </p:spTree>
    <p:extLst>
      <p:ext uri="{BB962C8B-B14F-4D97-AF65-F5344CB8AC3E}">
        <p14:creationId xmlns:p14="http://schemas.microsoft.com/office/powerpoint/2010/main" val="3982159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The DREAMS program is offered to adolescent girls and young women (AGYW) in 14 countries in Africa, plus Haiti. DREAMS programs offer layered interventions which may include OVC services.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AGYW_PREV is a semi-annual indicator (new in fiscal year 19) that measures how many AGYW have completed the DREAMS primary package of evidence-based services and interventions. DREAMS programs are layered, which means that they provide multiple interventions and services from the DREAMS core package to each DREAMS beneficiary. The AGYW_PREV indicator measures this layering by measuring what proportion of DREAMS beneficiaries have completed at least the primary package of interventions.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AGYW_PREV is complementary to other MER indicators that track the receipt of individual services under DREAMS programs. Because of the comprehensive nature of DREAMS programs, they can also be reported using 12 other MER indicators besides AGYW_PREV. Some of these 12 indicators are listed in the middle column in the figure, and one of those indicators is OVC_SERV. These additional indicators track individual services such as HIV prevention, OVC care, and clinical interventions such as HIV treatment. These other MER indicators are complementary to AGYW_PREV.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DREAMS program should report under OVC_SERV those beneficiaries who are receiving eligible OVC services. For example, a DREAMS beneficiary who is receiving educational support would be counted by the DREAMS program under OVC_SERV, since she is receiving an eligible OVC service.</a:t>
            </a:r>
            <a:r>
              <a:rPr lang="en-US" dirty="0" smtClean="0">
                <a:effectLst/>
              </a:rPr>
              <a:t> </a:t>
            </a:r>
            <a:r>
              <a:rPr lang="en-US" sz="1200" kern="1200" dirty="0" smtClean="0">
                <a:solidFill>
                  <a:schemeClr val="tx1"/>
                </a:solidFill>
                <a:effectLst/>
                <a:latin typeface="+mn-lt"/>
                <a:ea typeface="+mn-ea"/>
                <a:cs typeface="+mn-cs"/>
              </a:rPr>
              <a:t>DREAMS is an acronym for Determined, Resilient, Empowered, AIDS-free, Mentored and Safe</a:t>
            </a:r>
          </a:p>
          <a:p>
            <a:r>
              <a:rPr lang="en-US" sz="1200" kern="1200" dirty="0" smtClean="0">
                <a:solidFill>
                  <a:schemeClr val="tx1"/>
                </a:solidFill>
                <a:effectLst/>
                <a:latin typeface="+mn-lt"/>
                <a:ea typeface="+mn-ea"/>
                <a:cs typeface="+mn-cs"/>
              </a:rPr>
              <a:t>Botswana, Cote d’Ivoire, Haiti, Kenya, Lesotho, Malawi, Mozambique, Namibia, Rwanda, South Africa, Swaziland, Tanzania, Uganda, Zambia and Zimbabwe</a:t>
            </a:r>
          </a:p>
          <a:p>
            <a:r>
              <a:rPr lang="en-US" sz="1200" kern="1200" dirty="0" smtClean="0">
                <a:solidFill>
                  <a:schemeClr val="tx1"/>
                </a:solidFill>
                <a:effectLst/>
                <a:latin typeface="+mn-lt"/>
                <a:ea typeface="+mn-ea"/>
                <a:cs typeface="+mn-cs"/>
              </a:rPr>
              <a:t>GEND_GBV, HTS_TST, KP_PREV, OVC_SERV, PMTCT_STAT, PP_PREV, </a:t>
            </a:r>
            <a:r>
              <a:rPr lang="en-US" sz="1200" kern="1200" dirty="0" err="1" smtClean="0">
                <a:solidFill>
                  <a:schemeClr val="tx1"/>
                </a:solidFill>
                <a:effectLst/>
                <a:latin typeface="+mn-lt"/>
                <a:ea typeface="+mn-ea"/>
                <a:cs typeface="+mn-cs"/>
              </a:rPr>
              <a:t>PrEP_NEW</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PrEP_CURR</a:t>
            </a:r>
            <a:r>
              <a:rPr lang="en-US" sz="1200" kern="1200" dirty="0" smtClean="0">
                <a:solidFill>
                  <a:schemeClr val="tx1"/>
                </a:solidFill>
                <a:effectLst/>
                <a:latin typeface="+mn-lt"/>
                <a:ea typeface="+mn-ea"/>
                <a:cs typeface="+mn-cs"/>
              </a:rPr>
              <a:t>, TX_NEW, TX_CURR, TX_PVLS, and VMMC_CIRC</a:t>
            </a:r>
          </a:p>
          <a:p>
            <a:endParaRPr lang="en-US" dirty="0"/>
          </a:p>
        </p:txBody>
      </p:sp>
    </p:spTree>
    <p:extLst>
      <p:ext uri="{BB962C8B-B14F-4D97-AF65-F5344CB8AC3E}">
        <p14:creationId xmlns:p14="http://schemas.microsoft.com/office/powerpoint/2010/main" val="10625800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This slide shows a case in which a beneficiary aged 10 to 17 is enrolled in </a:t>
            </a:r>
            <a:r>
              <a:rPr lang="en-US" sz="1200" i="1" kern="1200" dirty="0" smtClean="0">
                <a:solidFill>
                  <a:schemeClr val="tx1"/>
                </a:solidFill>
                <a:effectLst/>
                <a:latin typeface="+mn-lt"/>
                <a:ea typeface="+mn-ea"/>
                <a:cs typeface="+mn-cs"/>
              </a:rPr>
              <a:t>both </a:t>
            </a:r>
            <a:r>
              <a:rPr lang="en-US" sz="1200" kern="1200" dirty="0" smtClean="0">
                <a:solidFill>
                  <a:schemeClr val="tx1"/>
                </a:solidFill>
                <a:effectLst/>
                <a:latin typeface="+mn-lt"/>
                <a:ea typeface="+mn-ea"/>
                <a:cs typeface="+mn-cs"/>
              </a:rPr>
              <a:t>an OVC program and in DREAMS. If she meets the requirements to be counted as active by the OVC program, the OVC program would report her under OVC_SERV. If she meets DREAMS program requirements, the DREAMS program would report her under the main DREAMS indicator AGYW_PREV. The DREAMS program could also report her under OVC_SERV if she had received one or more services that are eligible under OVC_SERV.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this scenario, both programs would report her under OVC_SERV. Because each beneficiary may be counted only once per reporting period under OVC_SERV, OVC_SERV data would have to be de-duplicated at the country level so that beneficiaries who had been counted by two different programs (i.e., counted twice) are only counted once. If the same IP is providing an OVC program and a DREAMS program under different implementing mechanisms to the same beneficiary, that IP would count the beneficiary under each program and then would have to de-duplicate the data so that the beneficiary was not counted twice under OVC_SERV.</a:t>
            </a:r>
          </a:p>
          <a:p>
            <a:endParaRPr lang="en-US" dirty="0"/>
          </a:p>
        </p:txBody>
      </p:sp>
    </p:spTree>
    <p:extLst>
      <p:ext uri="{BB962C8B-B14F-4D97-AF65-F5344CB8AC3E}">
        <p14:creationId xmlns:p14="http://schemas.microsoft.com/office/powerpoint/2010/main" val="16595921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The other possible scenario is that a beneficiary age 10–17 is enrolled in a DREAMS program but not in an OVC program. The DREAMS program could report her under OVC_SERV if she had received one or more eligible OVC services.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order for a DREAMS program to report a beneficiary under OVC_SERV, the girl must receive eligible OVC services which meet OVC_SERV’s requirements for continuous services. Just as for other beneficiaries counted under OVC_SERV, the beneficiary must have received services in the past two quarters or in the previous quarter only if the beneficiary was newly enrolled during the reporting period. However, DREAMS beneficiaries are not required to have an annual case plan or quarterly monitoring to be counted under OVC_SERV. In other words, the requirement that OVC_SERV beneficiaries have an updated case plan and quarterly monitoring to be considered active does not apply to DREAMS beneficiaries who are counted under OVC_SERV, because the DREAMS program has separate requirements for case plan management.</a:t>
            </a:r>
          </a:p>
          <a:p>
            <a:endParaRPr lang="en-US" dirty="0"/>
          </a:p>
        </p:txBody>
      </p:sp>
    </p:spTree>
    <p:extLst>
      <p:ext uri="{BB962C8B-B14F-4D97-AF65-F5344CB8AC3E}">
        <p14:creationId xmlns:p14="http://schemas.microsoft.com/office/powerpoint/2010/main" val="10504317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This slide compares how beneficiaries enrolled in OVC and/or DREAMS programs would be reported under OVC_SERV and AGYW_PREV, according to different scenarios.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first row, a beneficiary is enrolled in an OVC program only and so is counted only under OVC_SERV.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second row, a beneficiary is enrolled in an OVC program and DREAMS. She is therefore receiving OVC services and DREAMS services, and is counted under OVC_SERV and AGYW_PREV.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last two rows, a beneficiary is enrolled in a DREAMS program only. If she is receiving DREAMS services that are also eligible OVC services, such as an education subsidy, she would be counted under both OVC_SERV and AGYW_PREV. Remember that to be counted under OVC_SERV, she must receive services continuously (i.e., she must have received eligible OVC services in the last two quarters or in the past quarter if newly enrolled), but she does not need quarterly monitoring and an annual case plan.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she is receiving DREAMS services that are </a:t>
            </a:r>
            <a:r>
              <a:rPr lang="en-US" sz="1200" i="1" kern="1200" dirty="0" smtClean="0">
                <a:solidFill>
                  <a:schemeClr val="tx1"/>
                </a:solidFill>
                <a:effectLst/>
                <a:latin typeface="+mn-lt"/>
                <a:ea typeface="+mn-ea"/>
                <a:cs typeface="+mn-cs"/>
              </a:rPr>
              <a:t>not </a:t>
            </a:r>
            <a:r>
              <a:rPr lang="en-US" sz="1200" kern="1200" dirty="0" smtClean="0">
                <a:solidFill>
                  <a:schemeClr val="tx1"/>
                </a:solidFill>
                <a:effectLst/>
                <a:latin typeface="+mn-lt"/>
                <a:ea typeface="+mn-ea"/>
                <a:cs typeface="+mn-cs"/>
              </a:rPr>
              <a:t>eligible OVC services, she would not be counted under OVC_SERV but would be counted under AGYW_PREV.</a:t>
            </a:r>
          </a:p>
          <a:p>
            <a:endParaRPr lang="en-US" dirty="0"/>
          </a:p>
        </p:txBody>
      </p:sp>
    </p:spTree>
    <p:extLst>
      <p:ext uri="{BB962C8B-B14F-4D97-AF65-F5344CB8AC3E}">
        <p14:creationId xmlns:p14="http://schemas.microsoft.com/office/powerpoint/2010/main" val="20691283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slide shows an example reporting scenario. In this scenario, Brenda has received a variety of interventions through DREAMS, shown in dark green boxes: HIV testing, Stepping Stones (an HIV prevention intervention), pre-exposure prophylaxis, and an education subsidy. Each of these interventions can be reported under a distinct MER indicator, as can be seen in the light green boxes. In the case of PP_PREV and OVC_SERV, there are also additional requirements she must meet to be reported under those indicators. In the case of OVC_SERV, she must meet the requirement for receiving services continuously but does not have to meet the requirements for receiving an annual case plan or quarterly monitoring. </a:t>
            </a:r>
            <a:r>
              <a:rPr lang="en-US" sz="1200" kern="1200" smtClean="0">
                <a:solidFill>
                  <a:schemeClr val="tx1"/>
                </a:solidFill>
                <a:effectLst/>
                <a:latin typeface="+mn-lt"/>
                <a:ea typeface="+mn-ea"/>
                <a:cs typeface="+mn-cs"/>
              </a:rPr>
              <a:t>Brenda is also reported under AGYW_PREV, which measures whether she has received the primary package of layered interventions.</a:t>
            </a:r>
          </a:p>
          <a:p>
            <a:endParaRPr lang="en-US" dirty="0"/>
          </a:p>
        </p:txBody>
      </p:sp>
    </p:spTree>
    <p:extLst>
      <p:ext uri="{BB962C8B-B14F-4D97-AF65-F5344CB8AC3E}">
        <p14:creationId xmlns:p14="http://schemas.microsoft.com/office/powerpoint/2010/main" val="10861940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1422977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973224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42760768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0593253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138010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Note that disaggregation of younger children is a new requirement for all PEPFAR MER indicators.</a:t>
            </a:r>
            <a:r>
              <a:rPr lang="en-US" dirty="0" smtClean="0">
                <a:effectLst/>
              </a:rPr>
              <a:t> </a:t>
            </a:r>
            <a:endParaRPr lang="en-US" dirty="0"/>
          </a:p>
        </p:txBody>
      </p:sp>
    </p:spTree>
    <p:extLst>
      <p:ext uri="{BB962C8B-B14F-4D97-AF65-F5344CB8AC3E}">
        <p14:creationId xmlns:p14="http://schemas.microsoft.com/office/powerpoint/2010/main" val="1941534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185381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[Note to facilitator: Do not engage in discussion of criteria for re-enrollment or re-entry into program. If participants raise this question, state that it is up to the country to decide how children will be re-enrolled into a program after exit.]</a:t>
            </a:r>
            <a:r>
              <a:rPr lang="en-US" dirty="0" smtClean="0">
                <a:effectLst/>
              </a:rPr>
              <a:t> </a:t>
            </a:r>
            <a:endParaRPr lang="en-US" dirty="0"/>
          </a:p>
        </p:txBody>
      </p:sp>
    </p:spTree>
    <p:extLst>
      <p:ext uri="{BB962C8B-B14F-4D97-AF65-F5344CB8AC3E}">
        <p14:creationId xmlns:p14="http://schemas.microsoft.com/office/powerpoint/2010/main" val="2072041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531983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681425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a:extLst>
              <a:ext uri="{FF2B5EF4-FFF2-40B4-BE49-F238E27FC236}">
                <a16:creationId xmlns="" xmlns:a16="http://schemas.microsoft.com/office/drawing/2014/main" id="{74C68354-490E-4F22-BDDF-85A4C837313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1732" y="6860248"/>
            <a:ext cx="726934" cy="701867"/>
          </a:xfrm>
          <a:prstGeom prst="rect">
            <a:avLst/>
          </a:prstGeom>
        </p:spPr>
      </p:pic>
      <p:pic>
        <p:nvPicPr>
          <p:cNvPr id="14" name="Picture 13">
            <a:extLst>
              <a:ext uri="{FF2B5EF4-FFF2-40B4-BE49-F238E27FC236}">
                <a16:creationId xmlns="" xmlns:a16="http://schemas.microsoft.com/office/drawing/2014/main" id="{D0F439F2-1F8A-46D9-833F-418CA18A97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0584" y="6745831"/>
            <a:ext cx="1181792" cy="1010433"/>
          </a:xfrm>
          <a:prstGeom prst="rect">
            <a:avLst/>
          </a:prstGeom>
        </p:spPr>
      </p:pic>
      <p:pic>
        <p:nvPicPr>
          <p:cNvPr id="15" name="Picture 14">
            <a:extLst>
              <a:ext uri="{FF2B5EF4-FFF2-40B4-BE49-F238E27FC236}">
                <a16:creationId xmlns="" xmlns:a16="http://schemas.microsoft.com/office/drawing/2014/main" id="{3624D385-84E1-46C6-845E-92313529724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43400" y="6875713"/>
            <a:ext cx="1166298" cy="6864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C99F62-2CE3-4F85-A80D-B377A3A4F1ED}"/>
              </a:ext>
            </a:extLst>
          </p:cNvPr>
          <p:cNvSpPr>
            <a:spLocks noGrp="1"/>
          </p:cNvSpPr>
          <p:nvPr>
            <p:ph type="ctrTitle"/>
          </p:nvPr>
        </p:nvSpPr>
        <p:spPr>
          <a:xfrm>
            <a:off x="1257300" y="1271588"/>
            <a:ext cx="7543800" cy="2706687"/>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DAAABE71-F706-49FA-A2BC-E4A4CFD8DB2F}"/>
              </a:ext>
            </a:extLst>
          </p:cNvPr>
          <p:cNvSpPr>
            <a:spLocks noGrp="1"/>
          </p:cNvSpPr>
          <p:nvPr>
            <p:ph type="subTitle" idx="1"/>
          </p:nvPr>
        </p:nvSpPr>
        <p:spPr>
          <a:xfrm>
            <a:off x="1257300" y="4083050"/>
            <a:ext cx="7543800" cy="1876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6934D188-E474-4649-AC9F-B400E273DF3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5DEB4A06-1F75-432B-99F0-15275D90C8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F318BE9-F543-4DC1-942A-3EC1ACF534EE}"/>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2847981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FEC1EEB-7AEF-4965-96A0-17511C0CEA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C96C8F8E-71AF-42EE-BD84-C3CDCB27D0D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A425DF6-CA21-4E2B-ACB9-9157444FD84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2B83A4AC-3CE1-4FF5-A149-066EDF1B62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C734634-7DB5-444B-935E-0D4003E5A8B8}"/>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1238879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2083E3-D7CC-4591-8E80-4322FA4D9288}"/>
              </a:ext>
            </a:extLst>
          </p:cNvPr>
          <p:cNvSpPr>
            <a:spLocks noGrp="1"/>
          </p:cNvSpPr>
          <p:nvPr>
            <p:ph type="title"/>
          </p:nvPr>
        </p:nvSpPr>
        <p:spPr>
          <a:xfrm>
            <a:off x="685800" y="1938338"/>
            <a:ext cx="8675688" cy="32321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5B467728-ABDC-4AF2-B493-2A171A92B601}"/>
              </a:ext>
            </a:extLst>
          </p:cNvPr>
          <p:cNvSpPr>
            <a:spLocks noGrp="1"/>
          </p:cNvSpPr>
          <p:nvPr>
            <p:ph type="body" idx="1"/>
          </p:nvPr>
        </p:nvSpPr>
        <p:spPr>
          <a:xfrm>
            <a:off x="685800" y="5200650"/>
            <a:ext cx="8675688" cy="170021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712B02F3-A58F-44AF-AC8F-58E661EBE9F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DC8F7631-E556-4381-9F27-50B2A99D42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C255FD6-D862-4093-ABB3-A7B48CA9C030}"/>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4108317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C10C09-6C83-4E31-BD77-63F4DCB31E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CF26816-01C7-409F-8E90-D5FD5EBFBE3D}"/>
              </a:ext>
            </a:extLst>
          </p:cNvPr>
          <p:cNvSpPr>
            <a:spLocks noGrp="1"/>
          </p:cNvSpPr>
          <p:nvPr>
            <p:ph sz="half" idx="1"/>
          </p:nvPr>
        </p:nvSpPr>
        <p:spPr>
          <a:xfrm>
            <a:off x="692150" y="2068513"/>
            <a:ext cx="4260850" cy="49323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3EE0E738-A936-4BB9-9954-72BC6AA9F162}"/>
              </a:ext>
            </a:extLst>
          </p:cNvPr>
          <p:cNvSpPr>
            <a:spLocks noGrp="1"/>
          </p:cNvSpPr>
          <p:nvPr>
            <p:ph sz="half" idx="2"/>
          </p:nvPr>
        </p:nvSpPr>
        <p:spPr>
          <a:xfrm>
            <a:off x="5105400" y="2068513"/>
            <a:ext cx="4260850" cy="49323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81875060-2556-4E0D-A4A7-1D34D6A8AC3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957C2B7C-9CB8-4905-8E16-538D72ACCC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EC65CA1-D17F-4BED-8612-95A373CCD24C}"/>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2646848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B8DA3B-A5C9-47F2-B8F6-70F1B29FD822}"/>
              </a:ext>
            </a:extLst>
          </p:cNvPr>
          <p:cNvSpPr>
            <a:spLocks noGrp="1"/>
          </p:cNvSpPr>
          <p:nvPr>
            <p:ph type="title"/>
          </p:nvPr>
        </p:nvSpPr>
        <p:spPr>
          <a:xfrm>
            <a:off x="692150" y="414338"/>
            <a:ext cx="8675688" cy="1501775"/>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F1404E9-53CA-46E9-977E-7B817D7EF317}"/>
              </a:ext>
            </a:extLst>
          </p:cNvPr>
          <p:cNvSpPr>
            <a:spLocks noGrp="1"/>
          </p:cNvSpPr>
          <p:nvPr>
            <p:ph type="body" idx="1"/>
          </p:nvPr>
        </p:nvSpPr>
        <p:spPr>
          <a:xfrm>
            <a:off x="692150" y="1905000"/>
            <a:ext cx="425608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64770004-6957-43CD-87DB-C9494A838F1B}"/>
              </a:ext>
            </a:extLst>
          </p:cNvPr>
          <p:cNvSpPr>
            <a:spLocks noGrp="1"/>
          </p:cNvSpPr>
          <p:nvPr>
            <p:ph sz="half" idx="2"/>
          </p:nvPr>
        </p:nvSpPr>
        <p:spPr>
          <a:xfrm>
            <a:off x="692150" y="2838450"/>
            <a:ext cx="4256088" cy="41767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F427EB3A-E4BD-40CA-9A22-3B8AA13FF68B}"/>
              </a:ext>
            </a:extLst>
          </p:cNvPr>
          <p:cNvSpPr>
            <a:spLocks noGrp="1"/>
          </p:cNvSpPr>
          <p:nvPr>
            <p:ph type="body" sz="quarter" idx="3"/>
          </p:nvPr>
        </p:nvSpPr>
        <p:spPr>
          <a:xfrm>
            <a:off x="5092700" y="1905000"/>
            <a:ext cx="427513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F196D7D0-7764-4114-B119-03CBC5E7681C}"/>
              </a:ext>
            </a:extLst>
          </p:cNvPr>
          <p:cNvSpPr>
            <a:spLocks noGrp="1"/>
          </p:cNvSpPr>
          <p:nvPr>
            <p:ph sz="quarter" idx="4"/>
          </p:nvPr>
        </p:nvSpPr>
        <p:spPr>
          <a:xfrm>
            <a:off x="5092700" y="2838450"/>
            <a:ext cx="4275138" cy="41767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5BDAED63-A229-4034-809A-A9DA6A3FA6F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 xmlns:a16="http://schemas.microsoft.com/office/drawing/2014/main" id="{F69C8D6D-F520-4120-BADE-F0A10234F3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3908C5C-3A57-49C4-816C-4B756EB9E5C0}"/>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242062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682A69-E2F3-40A4-87EF-626FC8C3DB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D9D3C340-06B7-4B73-9F84-8055C65B6E0E}"/>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 xmlns:a16="http://schemas.microsoft.com/office/drawing/2014/main" id="{A19A938E-D6F7-4F6D-A2BF-14415BDE20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E4BB7D4D-3816-4C88-8BEA-35D731328299}"/>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3452058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50E7533-9BDA-4353-97BF-56AC7CF09F0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 xmlns:a16="http://schemas.microsoft.com/office/drawing/2014/main" id="{66FA8DBA-58E3-4AAE-9F3A-6A20E3D8DF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F383D2F7-6C25-48E5-8216-547AAF0C7B02}"/>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815464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39412F-E7D3-4CE6-A395-53B113AB046B}"/>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5EEA6FFD-9EBD-4905-9FE6-80268E90F6A9}"/>
              </a:ext>
            </a:extLst>
          </p:cNvPr>
          <p:cNvSpPr>
            <a:spLocks noGrp="1"/>
          </p:cNvSpPr>
          <p:nvPr>
            <p:ph idx="1"/>
          </p:nvPr>
        </p:nvSpPr>
        <p:spPr>
          <a:xfrm>
            <a:off x="4276725" y="1119188"/>
            <a:ext cx="5091113" cy="55229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2131FEA4-D724-4025-B2C7-101ECC98DB92}"/>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9E0FFAC7-1AB8-4401-A21D-5CB97F58644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D7BD4D00-526A-45D2-852A-0D1E72A610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C5C391BC-8A49-46DF-8482-47FD8F299593}"/>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278756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893504F-CC59-4C25-8FBA-B55C21F87207}"/>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FE810016-C868-4C90-8ADA-B059BCCBA2D9}"/>
              </a:ext>
            </a:extLst>
          </p:cNvPr>
          <p:cNvSpPr>
            <a:spLocks noGrp="1"/>
          </p:cNvSpPr>
          <p:nvPr>
            <p:ph type="pic" idx="1"/>
          </p:nvPr>
        </p:nvSpPr>
        <p:spPr>
          <a:xfrm>
            <a:off x="4276725" y="1119188"/>
            <a:ext cx="5091113" cy="5522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A5A8893D-D956-490E-877F-E0FF244EF3B5}"/>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0A64617E-FF18-45F3-8F77-3C86E55B381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 xmlns:a16="http://schemas.microsoft.com/office/drawing/2014/main" id="{3E520DDB-3C2A-473B-924D-96903347E9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3DEA4DC-21B5-4513-960E-75B47C95AF01}"/>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1491940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F6CAD0-92CA-4FDE-93D5-9FB2500683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CA1CFF24-CB60-4559-8A22-5B332516E4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17C666A-3378-49B8-909F-DBEC793230B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93D5F503-8E75-447F-BD5C-BDBEEBE1D1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26CD8A2-536D-415F-A6D2-09A7AB21EB70}"/>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4097449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7D0736B8-AF9E-471F-8FFC-DFB1BBB29A98}"/>
              </a:ext>
            </a:extLst>
          </p:cNvPr>
          <p:cNvSpPr>
            <a:spLocks noGrp="1"/>
          </p:cNvSpPr>
          <p:nvPr>
            <p:ph type="sldNum" sz="quarter" idx="12"/>
          </p:nvPr>
        </p:nvSpPr>
        <p:spPr/>
        <p:txBody>
          <a:bodyPr/>
          <a:lstStyle/>
          <a:p>
            <a:fld id="{7EDEFB67-AFA1-446B-9C78-EEFF5F2E2A45}"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CA2421D8-42AD-45EC-B7DB-85F75B6FC205}"/>
              </a:ext>
            </a:extLst>
          </p:cNvPr>
          <p:cNvSpPr>
            <a:spLocks noGrp="1"/>
          </p:cNvSpPr>
          <p:nvPr>
            <p:ph type="title" orient="vert"/>
          </p:nvPr>
        </p:nvSpPr>
        <p:spPr>
          <a:xfrm>
            <a:off x="7197725" y="414338"/>
            <a:ext cx="2168525" cy="6586537"/>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DBEAE33E-34E4-4179-8D3C-5E6BEDD180C1}"/>
              </a:ext>
            </a:extLst>
          </p:cNvPr>
          <p:cNvSpPr>
            <a:spLocks noGrp="1"/>
          </p:cNvSpPr>
          <p:nvPr>
            <p:ph type="body" orient="vert" idx="1"/>
          </p:nvPr>
        </p:nvSpPr>
        <p:spPr>
          <a:xfrm>
            <a:off x="692150" y="414338"/>
            <a:ext cx="6353175" cy="65865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610DB8F-9D69-4327-8A44-FBDABCC05FA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 xmlns:a16="http://schemas.microsoft.com/office/drawing/2014/main" id="{AF0CEF30-13D9-4850-BC31-E03FB1BF78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2CAAF4C-9E41-4203-8CA8-420C23DA7EAC}"/>
              </a:ext>
            </a:extLst>
          </p:cNvPr>
          <p:cNvSpPr>
            <a:spLocks noGrp="1"/>
          </p:cNvSpPr>
          <p:nvPr>
            <p:ph type="sldNum" sz="quarter" idx="12"/>
          </p:nvPr>
        </p:nvSpPr>
        <p:spPr/>
        <p:txBody>
          <a:bodyPr/>
          <a:lstStyle/>
          <a:p>
            <a:fld id="{28F213AE-A8B6-4FF1-9406-0B7C07568FDF}" type="slidenum">
              <a:rPr lang="en-US" smtClean="0"/>
              <a:t>‹#›</a:t>
            </a:fld>
            <a:endParaRPr lang="en-US"/>
          </a:p>
        </p:txBody>
      </p:sp>
    </p:spTree>
    <p:extLst>
      <p:ext uri="{BB962C8B-B14F-4D97-AF65-F5344CB8AC3E}">
        <p14:creationId xmlns:p14="http://schemas.microsoft.com/office/powerpoint/2010/main" val="233152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C5552177-E367-4B71-9269-6E9349E69FEB}"/>
              </a:ext>
            </a:extLst>
          </p:cNvPr>
          <p:cNvSpPr>
            <a:spLocks noGrp="1"/>
          </p:cNvSpPr>
          <p:nvPr>
            <p:ph type="sldNum" sz="quarter" idx="13"/>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2480FD25-B289-476E-8B6A-416BB49DA0A8}"/>
              </a:ext>
            </a:extLst>
          </p:cNvPr>
          <p:cNvSpPr>
            <a:spLocks noGrp="1"/>
          </p:cNvSpPr>
          <p:nvPr>
            <p:ph type="sldNum" sz="quarter" idx="14"/>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D4CC4286-88A7-47F0-84C5-4BF4944B366D}"/>
              </a:ext>
            </a:extLst>
          </p:cNvPr>
          <p:cNvSpPr>
            <a:spLocks noGrp="1"/>
          </p:cNvSpPr>
          <p:nvPr>
            <p:ph type="sldNum" sz="quarter" idx="15"/>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952EF71A-D053-45B1-A9B7-2C745EF40C1F}"/>
              </a:ext>
            </a:extLst>
          </p:cNvPr>
          <p:cNvSpPr>
            <a:spLocks noGrp="1"/>
          </p:cNvSpPr>
          <p:nvPr>
            <p:ph type="sldNum" sz="quarter" idx="13"/>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11" name="Picture 10">
            <a:extLst>
              <a:ext uri="{FF2B5EF4-FFF2-40B4-BE49-F238E27FC236}">
                <a16:creationId xmlns="" xmlns:a16="http://schemas.microsoft.com/office/drawing/2014/main" id="{205F7B4E-428F-47F6-894F-F08842EDD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9148" y="6743817"/>
            <a:ext cx="726934" cy="701867"/>
          </a:xfrm>
          <a:prstGeom prst="rect">
            <a:avLst/>
          </a:prstGeom>
        </p:spPr>
      </p:pic>
      <p:pic>
        <p:nvPicPr>
          <p:cNvPr id="14" name="Picture 13">
            <a:extLst>
              <a:ext uri="{FF2B5EF4-FFF2-40B4-BE49-F238E27FC236}">
                <a16:creationId xmlns="" xmlns:a16="http://schemas.microsoft.com/office/drawing/2014/main" id="{660D25C4-B9D0-456B-B1CC-6ADEE36D0F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0" y="6629400"/>
            <a:ext cx="1181792" cy="1010433"/>
          </a:xfrm>
          <a:prstGeom prst="rect">
            <a:avLst/>
          </a:prstGeom>
        </p:spPr>
      </p:pic>
      <p:pic>
        <p:nvPicPr>
          <p:cNvPr id="16" name="Picture 15">
            <a:extLst>
              <a:ext uri="{FF2B5EF4-FFF2-40B4-BE49-F238E27FC236}">
                <a16:creationId xmlns="" xmlns:a16="http://schemas.microsoft.com/office/drawing/2014/main" id="{29497516-D0D6-4DD4-AEA2-084B018DBAD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50816" y="6759282"/>
            <a:ext cx="1166298"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62B606EB-DC7D-41A1-A5F7-E0B390F84416}"/>
              </a:ext>
            </a:extLst>
          </p:cNvPr>
          <p:cNvSpPr>
            <a:spLocks noGrp="1"/>
          </p:cNvSpPr>
          <p:nvPr>
            <p:ph type="sldNum" sz="quarter" idx="10"/>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4AF5593F-A9AF-49B5-8154-C95B11852382}"/>
              </a:ext>
            </a:extLst>
          </p:cNvPr>
          <p:cNvSpPr>
            <a:spLocks noGrp="1"/>
          </p:cNvSpPr>
          <p:nvPr>
            <p:ph type="sldNum" sz="quarter" idx="12"/>
          </p:nvPr>
        </p:nvSpPr>
        <p:spPr/>
        <p:txBody>
          <a:bodyPr/>
          <a:lstStyle/>
          <a:p>
            <a:fld id="{7EDEFB67-AFA1-446B-9C78-EEFF5F2E2A45}" type="slidenum">
              <a:rPr lang="en-US" smtClean="0"/>
              <a:t>‹#›</a:t>
            </a:fld>
            <a:endParaRPr lang="en-US"/>
          </a:p>
        </p:txBody>
      </p:sp>
    </p:spTree>
    <p:extLst>
      <p:ext uri="{BB962C8B-B14F-4D97-AF65-F5344CB8AC3E}">
        <p14:creationId xmlns:p14="http://schemas.microsoft.com/office/powerpoint/2010/main" val="33083296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445BC715-2B66-4AA4-BABC-40716493466F}"/>
              </a:ext>
            </a:extLst>
          </p:cNvPr>
          <p:cNvSpPr>
            <a:spLocks noGrp="1"/>
          </p:cNvSpPr>
          <p:nvPr>
            <p:ph type="sldNum" sz="quarter" idx="4"/>
          </p:nvPr>
        </p:nvSpPr>
        <p:spPr>
          <a:xfrm>
            <a:off x="7696200" y="7239000"/>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7EDEFB67-AFA1-446B-9C78-EEFF5F2E2A4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7C37A63A-86A7-43B9-8EF0-FE7E2B8F48B9}"/>
              </a:ext>
            </a:extLst>
          </p:cNvPr>
          <p:cNvSpPr>
            <a:spLocks noGrp="1"/>
          </p:cNvSpPr>
          <p:nvPr>
            <p:ph type="title"/>
          </p:nvPr>
        </p:nvSpPr>
        <p:spPr>
          <a:xfrm>
            <a:off x="692150" y="414338"/>
            <a:ext cx="8674100" cy="1501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29707801-7D56-4831-922D-4A00D62ABCCF}"/>
              </a:ext>
            </a:extLst>
          </p:cNvPr>
          <p:cNvSpPr>
            <a:spLocks noGrp="1"/>
          </p:cNvSpPr>
          <p:nvPr>
            <p:ph type="body" idx="1"/>
          </p:nvPr>
        </p:nvSpPr>
        <p:spPr>
          <a:xfrm>
            <a:off x="692150" y="2068513"/>
            <a:ext cx="8674100" cy="49323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55262AA-F138-4E98-B11D-6D3661F1E6F3}"/>
              </a:ext>
            </a:extLst>
          </p:cNvPr>
          <p:cNvSpPr>
            <a:spLocks noGrp="1"/>
          </p:cNvSpPr>
          <p:nvPr>
            <p:ph type="dt" sz="half" idx="2"/>
          </p:nvPr>
        </p:nvSpPr>
        <p:spPr>
          <a:xfrm>
            <a:off x="692150" y="7204075"/>
            <a:ext cx="2262188" cy="414338"/>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 xmlns:a16="http://schemas.microsoft.com/office/drawing/2014/main" id="{7804D3ED-2D66-4E55-B2A5-95264D1A1013}"/>
              </a:ext>
            </a:extLst>
          </p:cNvPr>
          <p:cNvSpPr>
            <a:spLocks noGrp="1"/>
          </p:cNvSpPr>
          <p:nvPr>
            <p:ph type="ftr" sz="quarter" idx="3"/>
          </p:nvPr>
        </p:nvSpPr>
        <p:spPr>
          <a:xfrm>
            <a:off x="3332163" y="7204075"/>
            <a:ext cx="3394075" cy="41433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D9859E29-C7D0-4FEA-8D5B-3B8B85FB2803}"/>
              </a:ext>
            </a:extLst>
          </p:cNvPr>
          <p:cNvSpPr>
            <a:spLocks noGrp="1"/>
          </p:cNvSpPr>
          <p:nvPr>
            <p:ph type="sldNum" sz="quarter" idx="4"/>
          </p:nvPr>
        </p:nvSpPr>
        <p:spPr>
          <a:xfrm>
            <a:off x="7104063" y="7204075"/>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28F213AE-A8B6-4FF1-9406-0B7C07568FDF}" type="slidenum">
              <a:rPr lang="en-US" smtClean="0"/>
              <a:t>‹#›</a:t>
            </a:fld>
            <a:endParaRPr lang="en-US"/>
          </a:p>
        </p:txBody>
      </p:sp>
    </p:spTree>
    <p:extLst>
      <p:ext uri="{BB962C8B-B14F-4D97-AF65-F5344CB8AC3E}">
        <p14:creationId xmlns:p14="http://schemas.microsoft.com/office/powerpoint/2010/main" val="251572033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6.png"/><Relationship Id="rId5"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jp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0.tiff"/><Relationship Id="rId4" Type="http://schemas.openxmlformats.org/officeDocument/2006/relationships/image" Target="../media/image11.tiff"/><Relationship Id="rId5" Type="http://schemas.openxmlformats.org/officeDocument/2006/relationships/image" Target="../media/image12.tiff"/><Relationship Id="rId6"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5.jpe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8.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9.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jpeg"/></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20.png"/><Relationship Id="rId9"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eg"/></Relationships>
</file>

<file path=ppt/slides/_rels/slide7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7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4.svg"/><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3.jpg"/></Relationships>
</file>

<file path=ppt/slides/_rels/slide7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7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7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7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sv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2</a:t>
            </a:r>
          </a:p>
          <a:p>
            <a:pPr marL="12700">
              <a:lnSpc>
                <a:spcPts val="6495"/>
              </a:lnSpc>
              <a:defRPr/>
            </a:pPr>
            <a:r>
              <a:rPr lang="en-US" sz="5700" b="1" spc="-265" dirty="0">
                <a:solidFill>
                  <a:srgbClr val="1E1860"/>
                </a:solidFill>
                <a:latin typeface="Century Gothic" charset="0"/>
                <a:ea typeface="Century Gothic" charset="0"/>
                <a:cs typeface="Century Gothic" charset="0"/>
              </a:rPr>
              <a:t>OVC_SERV</a:t>
            </a: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rgbClr val="1E185F"/>
              </a:solidFill>
              <a:latin typeface="Futura Lt BT" panose="020B0402020204020303" pitchFamily="34" charset="0"/>
              <a:cs typeface="Gill Sans MT"/>
            </a:endParaRPr>
          </a:p>
        </p:txBody>
      </p:sp>
      <p:sp>
        <p:nvSpPr>
          <p:cNvPr id="3" name="Rectangle 2">
            <a:extLst>
              <a:ext uri="{FF2B5EF4-FFF2-40B4-BE49-F238E27FC236}">
                <a16:creationId xmlns="" xmlns:a16="http://schemas.microsoft.com/office/drawing/2014/main" id="{521DAC94-78E5-436D-9858-BF0B7BD30FCF}"/>
              </a:ext>
            </a:extLst>
          </p:cNvPr>
          <p:cNvSpPr/>
          <p:nvPr/>
        </p:nvSpPr>
        <p:spPr>
          <a:xfrm>
            <a:off x="3657600" y="5257800"/>
            <a:ext cx="6400800" cy="1549142"/>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a:t>
            </a:r>
          </a:p>
          <a:p>
            <a:pPr marL="12700">
              <a:lnSpc>
                <a:spcPts val="2250"/>
              </a:lnSpc>
            </a:pPr>
            <a:r>
              <a:rPr lang="en-US"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p>
          <a:p>
            <a:pPr>
              <a:lnSpc>
                <a:spcPct val="100000"/>
              </a:lnSpc>
              <a:spcBef>
                <a:spcPts val="45"/>
              </a:spcBef>
            </a:pP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1951975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elements</a:t>
            </a:r>
            <a:endParaRPr lang="en-US" dirty="0">
              <a:solidFill>
                <a:srgbClr val="C00000"/>
              </a:solidFill>
            </a:endParaRP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2860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400" dirty="0"/>
              <a:t>Beneficiaries</a:t>
            </a:r>
          </a:p>
          <a:p>
            <a:pPr marL="0" lvl="2">
              <a:spcAft>
                <a:spcPts val="1200"/>
              </a:spcAft>
            </a:pPr>
            <a:r>
              <a:rPr lang="en-US" sz="2400" kern="0" dirty="0"/>
              <a:t>	Active beneficiaries</a:t>
            </a:r>
          </a:p>
          <a:p>
            <a:pPr marL="0" lvl="2">
              <a:spcAft>
                <a:spcPts val="1200"/>
              </a:spcAft>
            </a:pPr>
            <a:r>
              <a:rPr lang="en-US" sz="2400" kern="0" dirty="0"/>
              <a:t>	Graduated beneficiaries</a:t>
            </a:r>
          </a:p>
          <a:p>
            <a:pPr marL="0" lvl="2">
              <a:spcAft>
                <a:spcPts val="1200"/>
              </a:spcAft>
            </a:pPr>
            <a:r>
              <a:rPr lang="en-US" sz="2400" kern="0" dirty="0"/>
              <a:t>Disaggregates</a:t>
            </a:r>
          </a:p>
          <a:p>
            <a:pPr marL="0" lvl="2">
              <a:spcAft>
                <a:spcPts val="1200"/>
              </a:spcAft>
            </a:pPr>
            <a:r>
              <a:rPr lang="en-US" sz="2400" kern="0" dirty="0"/>
              <a:t>	Age</a:t>
            </a:r>
          </a:p>
          <a:p>
            <a:pPr marL="0" lvl="2">
              <a:spcAft>
                <a:spcPts val="1200"/>
              </a:spcAft>
            </a:pPr>
            <a:r>
              <a:rPr lang="en-US" sz="2400" kern="0" dirty="0"/>
              <a:t>	Sex</a:t>
            </a:r>
          </a:p>
          <a:p>
            <a:pPr marL="0" lvl="2">
              <a:spcAft>
                <a:spcPts val="1200"/>
              </a:spcAft>
            </a:pPr>
            <a:r>
              <a:rPr lang="en-US" sz="2400" kern="0" dirty="0"/>
              <a:t>	</a:t>
            </a:r>
          </a:p>
        </p:txBody>
      </p:sp>
      <p:sp>
        <p:nvSpPr>
          <p:cNvPr id="2" name="TextBox 1"/>
          <p:cNvSpPr txBox="1"/>
          <p:nvPr/>
        </p:nvSpPr>
        <p:spPr>
          <a:xfrm>
            <a:off x="561844" y="2133600"/>
            <a:ext cx="8886956" cy="3276600"/>
          </a:xfrm>
          <a:prstGeom prst="rect">
            <a:avLst/>
          </a:prstGeom>
          <a:noFill/>
          <a:ln w="38100">
            <a:solidFill>
              <a:srgbClr val="008C84"/>
            </a:solidFill>
          </a:ln>
        </p:spPr>
        <p:txBody>
          <a:bodyPr wrap="square" rtlCol="0">
            <a:spAutoFit/>
          </a:bodyPr>
          <a:lstStyle/>
          <a:p>
            <a:endParaRPr lang="en-US"/>
          </a:p>
        </p:txBody>
      </p:sp>
      <p:sp>
        <p:nvSpPr>
          <p:cNvPr id="3" name="TextBox 2"/>
          <p:cNvSpPr txBox="1"/>
          <p:nvPr/>
        </p:nvSpPr>
        <p:spPr>
          <a:xfrm>
            <a:off x="6019800" y="3233291"/>
            <a:ext cx="3009900" cy="954107"/>
          </a:xfrm>
          <a:prstGeom prst="rect">
            <a:avLst/>
          </a:prstGeom>
          <a:noFill/>
        </p:spPr>
        <p:txBody>
          <a:bodyPr wrap="square" rtlCol="0">
            <a:spAutoFit/>
          </a:bodyPr>
          <a:lstStyle/>
          <a:p>
            <a:r>
              <a:rPr lang="en-US" sz="2800" dirty="0">
                <a:solidFill>
                  <a:srgbClr val="008C84"/>
                </a:solidFill>
                <a:latin typeface="Century Gothic" panose="020B0502020202020204" pitchFamily="34" charset="0"/>
              </a:rPr>
              <a:t>Included in OVC_SERV total</a:t>
            </a:r>
          </a:p>
        </p:txBody>
      </p:sp>
      <p:sp>
        <p:nvSpPr>
          <p:cNvPr id="4" name="Slide Number Placeholder 3">
            <a:extLst>
              <a:ext uri="{FF2B5EF4-FFF2-40B4-BE49-F238E27FC236}">
                <a16:creationId xmlns="" xmlns:a16="http://schemas.microsoft.com/office/drawing/2014/main" id="{1FBE9195-80CB-4260-AD36-2D7E1A6D9FE9}"/>
              </a:ext>
            </a:extLst>
          </p:cNvPr>
          <p:cNvSpPr>
            <a:spLocks noGrp="1"/>
          </p:cNvSpPr>
          <p:nvPr>
            <p:ph type="sldNum" sz="quarter" idx="12"/>
          </p:nvPr>
        </p:nvSpPr>
        <p:spPr/>
        <p:txBody>
          <a:bodyPr/>
          <a:lstStyle/>
          <a:p>
            <a:fld id="{7EDEFB67-AFA1-446B-9C78-EEFF5F2E2A45}" type="slidenum">
              <a:rPr lang="en-US" smtClean="0"/>
              <a:t>10</a:t>
            </a:fld>
            <a:endParaRPr lang="en-US"/>
          </a:p>
        </p:txBody>
      </p:sp>
    </p:spTree>
    <p:extLst>
      <p:ext uri="{BB962C8B-B14F-4D97-AF65-F5344CB8AC3E}">
        <p14:creationId xmlns:p14="http://schemas.microsoft.com/office/powerpoint/2010/main" val="66075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elements</a:t>
            </a:r>
            <a:endParaRPr lang="en-US" dirty="0">
              <a:solidFill>
                <a:srgbClr val="C00000"/>
              </a:solidFill>
            </a:endParaRPr>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685800" y="2362200"/>
            <a:ext cx="8686800" cy="464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Bef>
                <a:spcPts val="1200"/>
              </a:spcBef>
              <a:spcAft>
                <a:spcPts val="1200"/>
              </a:spcAft>
            </a:pPr>
            <a:endParaRPr lang="en-US" sz="2400" kern="0" dirty="0"/>
          </a:p>
          <a:p>
            <a:pPr marL="0" lvl="2">
              <a:spcBef>
                <a:spcPts val="1200"/>
              </a:spcBef>
              <a:spcAft>
                <a:spcPts val="1200"/>
              </a:spcAft>
            </a:pPr>
            <a:r>
              <a:rPr lang="en-US" sz="2400" kern="0" dirty="0"/>
              <a:t>Exited or transferred beneficiaries</a:t>
            </a:r>
          </a:p>
          <a:p>
            <a:pPr marL="0" lvl="2">
              <a:spcAft>
                <a:spcPts val="1200"/>
              </a:spcAft>
            </a:pPr>
            <a:r>
              <a:rPr lang="en-US" sz="2400" kern="0" dirty="0"/>
              <a:t>	Transferred out to a PEPFAR-supported partner</a:t>
            </a:r>
          </a:p>
          <a:p>
            <a:pPr marL="0" lvl="2">
              <a:spcAft>
                <a:spcPts val="1200"/>
              </a:spcAft>
            </a:pPr>
            <a:r>
              <a:rPr lang="en-US" sz="2400" kern="0" dirty="0"/>
              <a:t>	Transferred out to a non-PEPFAR supported partner</a:t>
            </a:r>
          </a:p>
          <a:p>
            <a:pPr marL="0" lvl="2">
              <a:spcAft>
                <a:spcPts val="1200"/>
              </a:spcAft>
            </a:pPr>
            <a:r>
              <a:rPr lang="en-US" sz="2400" kern="0" dirty="0"/>
              <a:t>	Exited without graduation</a:t>
            </a:r>
          </a:p>
          <a:p>
            <a:pPr marL="0" lvl="2">
              <a:spcAft>
                <a:spcPts val="1200"/>
              </a:spcAft>
            </a:pPr>
            <a:endParaRPr lang="en-US" sz="2400" kern="0" dirty="0"/>
          </a:p>
        </p:txBody>
      </p:sp>
      <p:sp>
        <p:nvSpPr>
          <p:cNvPr id="2" name="TextBox 1"/>
          <p:cNvSpPr txBox="1"/>
          <p:nvPr/>
        </p:nvSpPr>
        <p:spPr>
          <a:xfrm>
            <a:off x="609600" y="2286000"/>
            <a:ext cx="8886956" cy="3276600"/>
          </a:xfrm>
          <a:prstGeom prst="rect">
            <a:avLst/>
          </a:prstGeom>
          <a:noFill/>
          <a:ln w="38100">
            <a:solidFill>
              <a:srgbClr val="C83537"/>
            </a:solidFill>
          </a:ln>
        </p:spPr>
        <p:txBody>
          <a:bodyPr wrap="square" rtlCol="0">
            <a:spAutoFit/>
          </a:bodyPr>
          <a:lstStyle/>
          <a:p>
            <a:endParaRPr lang="en-US" dirty="0"/>
          </a:p>
        </p:txBody>
      </p:sp>
      <p:sp>
        <p:nvSpPr>
          <p:cNvPr id="12" name="Rectangle 11">
            <a:extLst>
              <a:ext uri="{FF2B5EF4-FFF2-40B4-BE49-F238E27FC236}">
                <a16:creationId xmlns="" xmlns:a16="http://schemas.microsoft.com/office/drawing/2014/main" id="{C18137A9-0E72-41DA-BA3C-5AA6D7180EDD}"/>
              </a:ext>
            </a:extLst>
          </p:cNvPr>
          <p:cNvSpPr/>
          <p:nvPr/>
        </p:nvSpPr>
        <p:spPr>
          <a:xfrm>
            <a:off x="1828800" y="6775704"/>
            <a:ext cx="7772400" cy="1051570"/>
          </a:xfrm>
          <a:prstGeom prst="rect">
            <a:avLst/>
          </a:prstGeom>
        </p:spPr>
        <p:txBody>
          <a:bodyPr wrap="square">
            <a:spAutoFit/>
          </a:bodyPr>
          <a:lstStyle/>
          <a:p>
            <a:pPr algn="r">
              <a:lnSpc>
                <a:spcPct val="90000"/>
              </a:lnSpc>
            </a:pPr>
            <a:r>
              <a:rPr lang="en-US" sz="2000" dirty="0">
                <a:solidFill>
                  <a:srgbClr val="008C84"/>
                </a:solidFill>
                <a:latin typeface="Century Gothic" panose="020B0502020202020204" pitchFamily="34" charset="0"/>
              </a:rPr>
              <a:t>Although not included in the OVC_SERV total, </a:t>
            </a:r>
          </a:p>
          <a:p>
            <a:pPr algn="r">
              <a:lnSpc>
                <a:spcPct val="90000"/>
              </a:lnSpc>
            </a:pPr>
            <a:r>
              <a:rPr lang="en-US" sz="2000" dirty="0">
                <a:solidFill>
                  <a:srgbClr val="008C84"/>
                </a:solidFill>
                <a:latin typeface="Century Gothic" panose="020B0502020202020204" pitchFamily="34" charset="0"/>
              </a:rPr>
              <a:t>reported in DATIM under OVC_SERV indicator</a:t>
            </a:r>
          </a:p>
          <a:p>
            <a:pPr algn="r">
              <a:lnSpc>
                <a:spcPct val="90000"/>
              </a:lnSpc>
              <a:spcBef>
                <a:spcPts val="1000"/>
              </a:spcBef>
            </a:pPr>
            <a:endParaRPr lang="en-US" sz="2000" dirty="0">
              <a:solidFill>
                <a:srgbClr val="008C84"/>
              </a:solidFill>
              <a:latin typeface="Century Gothic" panose="020B0502020202020204" pitchFamily="34" charset="0"/>
            </a:endParaRPr>
          </a:p>
        </p:txBody>
      </p:sp>
      <p:sp>
        <p:nvSpPr>
          <p:cNvPr id="9" name="TextBox 8"/>
          <p:cNvSpPr txBox="1"/>
          <p:nvPr/>
        </p:nvSpPr>
        <p:spPr>
          <a:xfrm>
            <a:off x="6438900" y="2362200"/>
            <a:ext cx="3048000" cy="954107"/>
          </a:xfrm>
          <a:prstGeom prst="rect">
            <a:avLst/>
          </a:prstGeom>
          <a:noFill/>
        </p:spPr>
        <p:txBody>
          <a:bodyPr wrap="square" rtlCol="0">
            <a:spAutoFit/>
          </a:bodyPr>
          <a:lstStyle/>
          <a:p>
            <a:r>
              <a:rPr lang="en-US" sz="2800" dirty="0">
                <a:solidFill>
                  <a:srgbClr val="C83537"/>
                </a:solidFill>
                <a:latin typeface="Century Gothic" panose="020B0502020202020204" pitchFamily="34" charset="0"/>
              </a:rPr>
              <a:t>Not included in OVC_SERV total</a:t>
            </a:r>
          </a:p>
        </p:txBody>
      </p:sp>
      <p:sp>
        <p:nvSpPr>
          <p:cNvPr id="3" name="Slide Number Placeholder 2">
            <a:extLst>
              <a:ext uri="{FF2B5EF4-FFF2-40B4-BE49-F238E27FC236}">
                <a16:creationId xmlns="" xmlns:a16="http://schemas.microsoft.com/office/drawing/2014/main" id="{E66F5DA0-E378-4552-9040-10529FEE82AE}"/>
              </a:ext>
            </a:extLst>
          </p:cNvPr>
          <p:cNvSpPr>
            <a:spLocks noGrp="1"/>
          </p:cNvSpPr>
          <p:nvPr>
            <p:ph type="sldNum" sz="quarter" idx="12"/>
          </p:nvPr>
        </p:nvSpPr>
        <p:spPr/>
        <p:txBody>
          <a:bodyPr/>
          <a:lstStyle/>
          <a:p>
            <a:fld id="{7EDEFB67-AFA1-446B-9C78-EEFF5F2E2A45}" type="slidenum">
              <a:rPr lang="en-US" smtClean="0"/>
              <a:t>11</a:t>
            </a:fld>
            <a:endParaRPr lang="en-US"/>
          </a:p>
        </p:txBody>
      </p:sp>
      <p:pic>
        <p:nvPicPr>
          <p:cNvPr id="11" name="Graphic 15" descr="Stars">
            <a:extLst>
              <a:ext uri="{FF2B5EF4-FFF2-40B4-BE49-F238E27FC236}">
                <a16:creationId xmlns="" xmlns:a16="http://schemas.microsoft.com/office/drawing/2014/main" id="{D337CBC4-6901-4581-B709-EDA91AF7B97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895600" y="6553200"/>
            <a:ext cx="914400" cy="914400"/>
          </a:xfrm>
          <a:prstGeom prst="rect">
            <a:avLst/>
          </a:prstGeom>
        </p:spPr>
      </p:pic>
    </p:spTree>
    <p:extLst>
      <p:ext uri="{BB962C8B-B14F-4D97-AF65-F5344CB8AC3E}">
        <p14:creationId xmlns:p14="http://schemas.microsoft.com/office/powerpoint/2010/main" val="2792635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33400" y="2971800"/>
            <a:ext cx="8429755" cy="3240989"/>
          </a:xfrm>
        </p:spPr>
        <p:txBody>
          <a:bodyPr/>
          <a:lstStyle/>
          <a:p>
            <a:pPr lvl="1" algn="ctr">
              <a:spcAft>
                <a:spcPts val="1200"/>
              </a:spcAft>
            </a:pPr>
            <a:r>
              <a:rPr lang="en-US" sz="3600" dirty="0"/>
              <a:t>Active beneficiaries</a:t>
            </a:r>
          </a:p>
          <a:p>
            <a:pPr lvl="1" algn="ctr"/>
            <a:r>
              <a:rPr lang="en-US" sz="3600" dirty="0"/>
              <a:t>+ Graduated beneficiaries</a:t>
            </a:r>
          </a:p>
          <a:p>
            <a:pPr lvl="1" algn="ctr"/>
            <a:endParaRPr lang="en-US" sz="3600" dirty="0"/>
          </a:p>
          <a:p>
            <a:pPr lvl="1" algn="ctr"/>
            <a:r>
              <a:rPr lang="en-US" sz="3600" dirty="0"/>
              <a:t>= Total beneficiaries</a:t>
            </a:r>
          </a:p>
          <a:p>
            <a:pPr lvl="1" algn="ctr"/>
            <a:endParaRPr lang="en-US" sz="3600" dirty="0"/>
          </a:p>
        </p:txBody>
      </p:sp>
      <p:sp>
        <p:nvSpPr>
          <p:cNvPr id="7" name="Text Placeholder 6"/>
          <p:cNvSpPr>
            <a:spLocks noGrp="1"/>
          </p:cNvSpPr>
          <p:nvPr>
            <p:ph type="body" sz="quarter" idx="11"/>
          </p:nvPr>
        </p:nvSpPr>
        <p:spPr>
          <a:xfrm>
            <a:off x="561844" y="1091205"/>
            <a:ext cx="8934711" cy="837214"/>
          </a:xfrm>
        </p:spPr>
        <p:txBody>
          <a:bodyPr/>
          <a:lstStyle/>
          <a:p>
            <a:pPr lvl="0"/>
            <a:r>
              <a:rPr lang="en-US" dirty="0"/>
              <a:t>Calculating the OVC_SERV total</a:t>
            </a:r>
          </a:p>
        </p:txBody>
      </p:sp>
      <p:cxnSp>
        <p:nvCxnSpPr>
          <p:cNvPr id="4" name="Straight Connector 3"/>
          <p:cNvCxnSpPr/>
          <p:nvPr/>
        </p:nvCxnSpPr>
        <p:spPr>
          <a:xfrm>
            <a:off x="1752600" y="4495800"/>
            <a:ext cx="6781800" cy="0"/>
          </a:xfrm>
          <a:prstGeom prst="line">
            <a:avLst/>
          </a:prstGeom>
          <a:ln w="38100">
            <a:solidFill>
              <a:srgbClr val="008C84"/>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 xmlns:a16="http://schemas.microsoft.com/office/drawing/2014/main" id="{B1FF76B4-8C66-4838-8BC9-CFB3DE71A560}"/>
              </a:ext>
            </a:extLst>
          </p:cNvPr>
          <p:cNvSpPr/>
          <p:nvPr/>
        </p:nvSpPr>
        <p:spPr>
          <a:xfrm>
            <a:off x="2743200" y="6774438"/>
            <a:ext cx="6886444" cy="646331"/>
          </a:xfrm>
          <a:prstGeom prst="rect">
            <a:avLst/>
          </a:prstGeom>
        </p:spPr>
        <p:txBody>
          <a:bodyPr wrap="square">
            <a:spAutoFit/>
          </a:bodyPr>
          <a:lstStyle/>
          <a:p>
            <a:pPr lvl="1"/>
            <a:r>
              <a:rPr lang="en-US" dirty="0">
                <a:solidFill>
                  <a:srgbClr val="008C84"/>
                </a:solidFill>
                <a:latin typeface="Century Gothic" charset="0"/>
                <a:ea typeface="Century Gothic" charset="0"/>
                <a:cs typeface="Century Gothic" charset="0"/>
              </a:rPr>
              <a:t>Each individual is counted only once under OVC_SERV per partner per reporting period.</a:t>
            </a:r>
          </a:p>
        </p:txBody>
      </p:sp>
      <p:sp>
        <p:nvSpPr>
          <p:cNvPr id="2" name="Slide Number Placeholder 1">
            <a:extLst>
              <a:ext uri="{FF2B5EF4-FFF2-40B4-BE49-F238E27FC236}">
                <a16:creationId xmlns="" xmlns:a16="http://schemas.microsoft.com/office/drawing/2014/main" id="{8EFB4122-5413-46E8-A0F1-49466B16607A}"/>
              </a:ext>
            </a:extLst>
          </p:cNvPr>
          <p:cNvSpPr>
            <a:spLocks noGrp="1"/>
          </p:cNvSpPr>
          <p:nvPr>
            <p:ph type="sldNum" sz="quarter" idx="12"/>
          </p:nvPr>
        </p:nvSpPr>
        <p:spPr/>
        <p:txBody>
          <a:bodyPr/>
          <a:lstStyle/>
          <a:p>
            <a:fld id="{7EDEFB67-AFA1-446B-9C78-EEFF5F2E2A45}" type="slidenum">
              <a:rPr lang="en-US" smtClean="0"/>
              <a:t>12</a:t>
            </a:fld>
            <a:endParaRPr lang="en-US"/>
          </a:p>
        </p:txBody>
      </p:sp>
      <p:pic>
        <p:nvPicPr>
          <p:cNvPr id="10" name="Graphic 10" descr="Stars">
            <a:extLst>
              <a:ext uri="{FF2B5EF4-FFF2-40B4-BE49-F238E27FC236}">
                <a16:creationId xmlns="" xmlns:a16="http://schemas.microsoft.com/office/drawing/2014/main" id="{38E852E1-D2E9-4646-A3D2-6D95F9A651F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286000" y="6553200"/>
            <a:ext cx="914400" cy="914400"/>
          </a:xfrm>
          <a:prstGeom prst="rect">
            <a:avLst/>
          </a:prstGeom>
        </p:spPr>
      </p:pic>
    </p:spTree>
    <p:extLst>
      <p:ext uri="{BB962C8B-B14F-4D97-AF65-F5344CB8AC3E}">
        <p14:creationId xmlns:p14="http://schemas.microsoft.com/office/powerpoint/2010/main" val="795820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endParaRPr lang="en-US" dirty="0">
              <a:solidFill>
                <a:srgbClr val="C00000"/>
              </a:solidFill>
            </a:endParaRPr>
          </a:p>
        </p:txBody>
      </p:sp>
      <p:sp>
        <p:nvSpPr>
          <p:cNvPr id="6" name="Text Placeholder 5"/>
          <p:cNvSpPr>
            <a:spLocks noGrp="1"/>
          </p:cNvSpPr>
          <p:nvPr>
            <p:ph type="body" sz="quarter" idx="10"/>
          </p:nvPr>
        </p:nvSpPr>
        <p:spPr>
          <a:xfrm>
            <a:off x="557784" y="2057400"/>
            <a:ext cx="9267955" cy="5105400"/>
          </a:xfrm>
        </p:spPr>
        <p:txBody>
          <a:bodyPr/>
          <a:lstStyle/>
          <a:p>
            <a:pPr lvl="0"/>
            <a:r>
              <a:rPr lang="en-US" sz="2400" dirty="0"/>
              <a:t>Who</a:t>
            </a:r>
            <a:endParaRPr lang="en-US" sz="2400" dirty="0">
              <a:solidFill>
                <a:srgbClr val="008C84"/>
              </a:solidFill>
            </a:endParaRPr>
          </a:p>
          <a:p>
            <a:pPr marL="914400" lvl="1" indent="-457200">
              <a:buFont typeface="Arial" panose="020B0604020202020204" pitchFamily="34" charset="0"/>
              <a:buChar char="•"/>
            </a:pPr>
            <a:r>
              <a:rPr lang="en-US" dirty="0"/>
              <a:t>Children (ages 0-17)</a:t>
            </a:r>
            <a:endParaRPr lang="en-US" i="1" dirty="0"/>
          </a:p>
          <a:p>
            <a:pPr marL="914400" lvl="1" indent="-457200">
              <a:buFont typeface="Arial" panose="020B0604020202020204" pitchFamily="34" charset="0"/>
              <a:buChar char="•"/>
            </a:pPr>
            <a:r>
              <a:rPr lang="en-US" dirty="0"/>
              <a:t>Youth ages 18-20 who are still in secondary school</a:t>
            </a:r>
            <a:r>
              <a:rPr lang="en-US" i="1" dirty="0"/>
              <a:t> </a:t>
            </a:r>
          </a:p>
          <a:p>
            <a:pPr marL="914400" lvl="0" indent="-914400">
              <a:spcBef>
                <a:spcPts val="1800"/>
              </a:spcBef>
            </a:pPr>
            <a:r>
              <a:rPr lang="en-US" sz="2400" dirty="0"/>
              <a:t>What </a:t>
            </a:r>
          </a:p>
          <a:p>
            <a:pPr marL="914400" lvl="0" indent="-457200">
              <a:buFont typeface="Arial" charset="0"/>
              <a:buChar char="•"/>
            </a:pPr>
            <a:r>
              <a:rPr lang="en-US" sz="2400" dirty="0"/>
              <a:t>Received at least one age-appropriate service</a:t>
            </a:r>
          </a:p>
          <a:p>
            <a:pPr marL="914400" lvl="0" indent="-457200">
              <a:buFont typeface="Arial" charset="0"/>
              <a:buChar char="•"/>
            </a:pPr>
            <a:r>
              <a:rPr lang="en-US" sz="2400" dirty="0"/>
              <a:t>Have a case plan updated within the past four quarters</a:t>
            </a:r>
          </a:p>
          <a:p>
            <a:pPr marL="914400" indent="-457200">
              <a:buFont typeface="Arial" charset="0"/>
              <a:buChar char="•"/>
            </a:pPr>
            <a:r>
              <a:rPr lang="en-US" sz="2400" dirty="0"/>
              <a:t>Monitored at least quarterly</a:t>
            </a:r>
          </a:p>
          <a:p>
            <a:pPr marL="457200" indent="-457200">
              <a:spcBef>
                <a:spcPts val="1800"/>
              </a:spcBef>
            </a:pPr>
            <a:r>
              <a:rPr lang="en-US" sz="2400" dirty="0"/>
              <a:t>When</a:t>
            </a:r>
          </a:p>
          <a:p>
            <a:pPr marL="914400" lvl="1" indent="-457200">
              <a:buFont typeface="Arial" charset="0"/>
              <a:buChar char="•"/>
            </a:pPr>
            <a:r>
              <a:rPr lang="en-US" dirty="0"/>
              <a:t>In each of the past two quarters</a:t>
            </a:r>
          </a:p>
          <a:p>
            <a:pPr marL="914400" lvl="1" indent="-457200">
              <a:buFont typeface="Arial" charset="0"/>
              <a:buChar char="•"/>
            </a:pPr>
            <a:r>
              <a:rPr lang="en-US" dirty="0"/>
              <a:t>Or in past quarter if beneficiary was newly enrolled</a:t>
            </a:r>
          </a:p>
          <a:p>
            <a:endParaRPr lang="en-US" sz="2400" i="1" dirty="0"/>
          </a:p>
        </p:txBody>
      </p:sp>
      <p:sp>
        <p:nvSpPr>
          <p:cNvPr id="7" name="Text Placeholder 6"/>
          <p:cNvSpPr>
            <a:spLocks noGrp="1"/>
          </p:cNvSpPr>
          <p:nvPr>
            <p:ph type="body" sz="quarter" idx="11"/>
          </p:nvPr>
        </p:nvSpPr>
        <p:spPr>
          <a:xfrm>
            <a:off x="561844" y="1091205"/>
            <a:ext cx="9344155" cy="837214"/>
          </a:xfrm>
        </p:spPr>
        <p:txBody>
          <a:bodyPr/>
          <a:lstStyle/>
          <a:p>
            <a:pPr lvl="0"/>
            <a:r>
              <a:rPr lang="en-US" dirty="0"/>
              <a:t>Active child beneficiaries</a:t>
            </a:r>
          </a:p>
        </p:txBody>
      </p:sp>
      <p:sp>
        <p:nvSpPr>
          <p:cNvPr id="9" name="Rectangle 8">
            <a:extLst>
              <a:ext uri="{FF2B5EF4-FFF2-40B4-BE49-F238E27FC236}">
                <a16:creationId xmlns="" xmlns:a16="http://schemas.microsoft.com/office/drawing/2014/main" id="{B1FF76B4-8C66-4838-8BC9-CFB3DE71A560}"/>
              </a:ext>
            </a:extLst>
          </p:cNvPr>
          <p:cNvSpPr/>
          <p:nvPr/>
        </p:nvSpPr>
        <p:spPr>
          <a:xfrm>
            <a:off x="1828800" y="7086600"/>
            <a:ext cx="7772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Report as of the last day of the reporting period.</a:t>
            </a:r>
          </a:p>
        </p:txBody>
      </p:sp>
      <p:sp>
        <p:nvSpPr>
          <p:cNvPr id="2" name="Slide Number Placeholder 1">
            <a:extLst>
              <a:ext uri="{FF2B5EF4-FFF2-40B4-BE49-F238E27FC236}">
                <a16:creationId xmlns="" xmlns:a16="http://schemas.microsoft.com/office/drawing/2014/main" id="{3AD1A0E1-1311-4917-9BA0-FAD3C79E782F}"/>
              </a:ext>
            </a:extLst>
          </p:cNvPr>
          <p:cNvSpPr>
            <a:spLocks noGrp="1"/>
          </p:cNvSpPr>
          <p:nvPr>
            <p:ph type="sldNum" sz="quarter" idx="12"/>
          </p:nvPr>
        </p:nvSpPr>
        <p:spPr/>
        <p:txBody>
          <a:bodyPr/>
          <a:lstStyle/>
          <a:p>
            <a:fld id="{7EDEFB67-AFA1-446B-9C78-EEFF5F2E2A45}" type="slidenum">
              <a:rPr lang="en-US" smtClean="0"/>
              <a:t>13</a:t>
            </a:fld>
            <a:endParaRPr lang="en-US"/>
          </a:p>
        </p:txBody>
      </p:sp>
      <p:pic>
        <p:nvPicPr>
          <p:cNvPr id="12" name="Graphic 2" descr="Stars">
            <a:extLst>
              <a:ext uri="{FF2B5EF4-FFF2-40B4-BE49-F238E27FC236}">
                <a16:creationId xmlns="" xmlns:a16="http://schemas.microsoft.com/office/drawing/2014/main" id="{57DC97B4-4C5E-4111-AEEB-D5F269CF6C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667000" y="6705600"/>
            <a:ext cx="914400" cy="914400"/>
          </a:xfrm>
          <a:prstGeom prst="rect">
            <a:avLst/>
          </a:prstGeom>
        </p:spPr>
      </p:pic>
    </p:spTree>
    <p:extLst>
      <p:ext uri="{BB962C8B-B14F-4D97-AF65-F5344CB8AC3E}">
        <p14:creationId xmlns:p14="http://schemas.microsoft.com/office/powerpoint/2010/main" val="3372916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endParaRPr lang="en-US" dirty="0">
              <a:solidFill>
                <a:srgbClr val="C00000"/>
              </a:solidFill>
            </a:endParaRPr>
          </a:p>
        </p:txBody>
      </p:sp>
      <p:sp>
        <p:nvSpPr>
          <p:cNvPr id="6" name="Text Placeholder 5"/>
          <p:cNvSpPr>
            <a:spLocks noGrp="1"/>
          </p:cNvSpPr>
          <p:nvPr>
            <p:ph type="body" sz="quarter" idx="10"/>
          </p:nvPr>
        </p:nvSpPr>
        <p:spPr>
          <a:xfrm>
            <a:off x="557784" y="2057400"/>
            <a:ext cx="8734555" cy="5105400"/>
          </a:xfrm>
        </p:spPr>
        <p:txBody>
          <a:bodyPr/>
          <a:lstStyle/>
          <a:p>
            <a:pPr lvl="0"/>
            <a:r>
              <a:rPr lang="en-US" sz="2400" dirty="0"/>
              <a:t>Who</a:t>
            </a:r>
          </a:p>
          <a:p>
            <a:pPr marL="914400" lvl="1" indent="-457200">
              <a:buFont typeface="Arial" panose="020B0604020202020204" pitchFamily="34" charset="0"/>
              <a:buChar char="•"/>
            </a:pPr>
            <a:r>
              <a:rPr lang="en-US" dirty="0"/>
              <a:t>Up to two primary caregivers of beneficiary children per child</a:t>
            </a:r>
            <a:endParaRPr lang="en-US" sz="2400" dirty="0"/>
          </a:p>
          <a:p>
            <a:pPr marL="914400" lvl="0" indent="-914400">
              <a:spcBef>
                <a:spcPts val="1800"/>
              </a:spcBef>
            </a:pPr>
            <a:r>
              <a:rPr lang="en-US" sz="2400" dirty="0"/>
              <a:t>What </a:t>
            </a:r>
          </a:p>
          <a:p>
            <a:pPr marL="914400" lvl="0" indent="-457200">
              <a:buFont typeface="Arial" charset="0"/>
              <a:buChar char="•"/>
            </a:pPr>
            <a:r>
              <a:rPr lang="en-US" sz="2400" dirty="0"/>
              <a:t>Received at least one caregiver-appropriate service </a:t>
            </a:r>
          </a:p>
          <a:p>
            <a:pPr marL="457200" indent="-457200">
              <a:spcBef>
                <a:spcPts val="1800"/>
              </a:spcBef>
            </a:pPr>
            <a:r>
              <a:rPr lang="en-US" sz="2400" dirty="0"/>
              <a:t>When</a:t>
            </a:r>
          </a:p>
          <a:p>
            <a:pPr marL="914400" lvl="1" indent="-457200">
              <a:buFont typeface="Arial" charset="0"/>
              <a:buChar char="•"/>
            </a:pPr>
            <a:r>
              <a:rPr lang="en-US" dirty="0"/>
              <a:t>In each of the past two quarters</a:t>
            </a:r>
          </a:p>
          <a:p>
            <a:pPr marL="914400" lvl="1" indent="-457200">
              <a:buFont typeface="Arial" charset="0"/>
              <a:buChar char="•"/>
            </a:pPr>
            <a:r>
              <a:rPr lang="en-US" i="1" dirty="0"/>
              <a:t>Or </a:t>
            </a:r>
            <a:r>
              <a:rPr lang="en-US" dirty="0"/>
              <a:t>in past quarter if beneficiary was newly enrolled</a:t>
            </a:r>
          </a:p>
          <a:p>
            <a:endParaRPr lang="en-US" sz="2400" i="1" dirty="0"/>
          </a:p>
        </p:txBody>
      </p:sp>
      <p:sp>
        <p:nvSpPr>
          <p:cNvPr id="7" name="Text Placeholder 6"/>
          <p:cNvSpPr>
            <a:spLocks noGrp="1"/>
          </p:cNvSpPr>
          <p:nvPr>
            <p:ph type="body" sz="quarter" idx="11"/>
          </p:nvPr>
        </p:nvSpPr>
        <p:spPr>
          <a:xfrm>
            <a:off x="561844" y="1091205"/>
            <a:ext cx="9344155" cy="837214"/>
          </a:xfrm>
        </p:spPr>
        <p:txBody>
          <a:bodyPr/>
          <a:lstStyle/>
          <a:p>
            <a:pPr lvl="0"/>
            <a:r>
              <a:rPr lang="en-US" dirty="0"/>
              <a:t>Active caregiver beneficiaries</a:t>
            </a:r>
          </a:p>
        </p:txBody>
      </p:sp>
      <p:sp>
        <p:nvSpPr>
          <p:cNvPr id="2" name="Slide Number Placeholder 1">
            <a:extLst>
              <a:ext uri="{FF2B5EF4-FFF2-40B4-BE49-F238E27FC236}">
                <a16:creationId xmlns="" xmlns:a16="http://schemas.microsoft.com/office/drawing/2014/main" id="{1AC63AA6-A78D-4D5B-BB13-5F269F9A6964}"/>
              </a:ext>
            </a:extLst>
          </p:cNvPr>
          <p:cNvSpPr>
            <a:spLocks noGrp="1"/>
          </p:cNvSpPr>
          <p:nvPr>
            <p:ph type="sldNum" sz="quarter" idx="12"/>
          </p:nvPr>
        </p:nvSpPr>
        <p:spPr/>
        <p:txBody>
          <a:bodyPr/>
          <a:lstStyle/>
          <a:p>
            <a:fld id="{7EDEFB67-AFA1-446B-9C78-EEFF5F2E2A45}" type="slidenum">
              <a:rPr lang="en-US" smtClean="0"/>
              <a:t>14</a:t>
            </a:fld>
            <a:endParaRPr lang="en-US"/>
          </a:p>
        </p:txBody>
      </p:sp>
      <p:sp>
        <p:nvSpPr>
          <p:cNvPr id="14" name="Rectangle 13">
            <a:extLst>
              <a:ext uri="{FF2B5EF4-FFF2-40B4-BE49-F238E27FC236}">
                <a16:creationId xmlns="" xmlns:a16="http://schemas.microsoft.com/office/drawing/2014/main" id="{B1FF76B4-8C66-4838-8BC9-CFB3DE71A560}"/>
              </a:ext>
            </a:extLst>
          </p:cNvPr>
          <p:cNvSpPr/>
          <p:nvPr/>
        </p:nvSpPr>
        <p:spPr>
          <a:xfrm>
            <a:off x="1828800" y="7086600"/>
            <a:ext cx="77724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Report as of the last day of the reporting period.</a:t>
            </a:r>
          </a:p>
        </p:txBody>
      </p:sp>
      <p:pic>
        <p:nvPicPr>
          <p:cNvPr id="9" name="Graphic 2" descr="Stars">
            <a:extLst>
              <a:ext uri="{FF2B5EF4-FFF2-40B4-BE49-F238E27FC236}">
                <a16:creationId xmlns="" xmlns:a16="http://schemas.microsoft.com/office/drawing/2014/main" id="{57DC97B4-4C5E-4111-AEEB-D5F269CF6C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667000" y="6705600"/>
            <a:ext cx="914400" cy="914400"/>
          </a:xfrm>
          <a:prstGeom prst="rect">
            <a:avLst/>
          </a:prstGeom>
        </p:spPr>
      </p:pic>
    </p:spTree>
    <p:extLst>
      <p:ext uri="{BB962C8B-B14F-4D97-AF65-F5344CB8AC3E}">
        <p14:creationId xmlns:p14="http://schemas.microsoft.com/office/powerpoint/2010/main" val="2208620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57784" y="2057400"/>
            <a:ext cx="8734555" cy="4841190"/>
          </a:xfrm>
        </p:spPr>
        <p:txBody>
          <a:bodyPr/>
          <a:lstStyle/>
          <a:p>
            <a:pPr lvl="0"/>
            <a:r>
              <a:rPr lang="en-US" sz="2200" dirty="0"/>
              <a:t>Who</a:t>
            </a:r>
            <a:endParaRPr lang="en-US" sz="2200" dirty="0">
              <a:solidFill>
                <a:srgbClr val="008C84"/>
              </a:solidFill>
            </a:endParaRPr>
          </a:p>
          <a:p>
            <a:pPr marL="914400" lvl="1" indent="-457200">
              <a:buFont typeface="Arial" panose="020B0604020202020204" pitchFamily="34" charset="0"/>
              <a:buChar char="•"/>
            </a:pPr>
            <a:r>
              <a:rPr lang="en-US" sz="2200" dirty="0"/>
              <a:t>Children (0-17 years)</a:t>
            </a:r>
            <a:endParaRPr lang="en-US" sz="2200" i="1" dirty="0"/>
          </a:p>
          <a:p>
            <a:pPr marL="914400" lvl="1" indent="-457200">
              <a:buFont typeface="Arial" panose="020B0604020202020204" pitchFamily="34" charset="0"/>
              <a:buChar char="•"/>
            </a:pPr>
            <a:r>
              <a:rPr lang="en-US" sz="2200" dirty="0"/>
              <a:t>Youth (18-20 years) who are still in secondary school</a:t>
            </a:r>
            <a:endParaRPr lang="en-US" sz="2200" i="1" dirty="0"/>
          </a:p>
          <a:p>
            <a:pPr marL="914400" lvl="1" indent="-457200">
              <a:spcAft>
                <a:spcPts val="1200"/>
              </a:spcAft>
              <a:buFont typeface="Arial" panose="020B0604020202020204" pitchFamily="34" charset="0"/>
              <a:buChar char="•"/>
            </a:pPr>
            <a:r>
              <a:rPr lang="en-US" sz="2200" dirty="0"/>
              <a:t>Caregivers of beneficiary children</a:t>
            </a:r>
          </a:p>
          <a:p>
            <a:pPr lvl="0">
              <a:spcBef>
                <a:spcPts val="1800"/>
              </a:spcBef>
            </a:pPr>
            <a:r>
              <a:rPr lang="en-US" sz="2200" dirty="0"/>
              <a:t>What </a:t>
            </a:r>
          </a:p>
          <a:p>
            <a:pPr marL="800100" lvl="1" indent="-342900">
              <a:spcAft>
                <a:spcPts val="1200"/>
              </a:spcAft>
              <a:buFont typeface="Arial" panose="020B0604020202020204" pitchFamily="34" charset="0"/>
              <a:buChar char="•"/>
            </a:pPr>
            <a:r>
              <a:rPr lang="en-US" sz="2200" dirty="0"/>
              <a:t>Entire household (beneficiary children and up to two primary caregivers per child) has achieved all relevant graduation benchmarks</a:t>
            </a:r>
            <a:endParaRPr lang="en-US" sz="2200" i="1" dirty="0"/>
          </a:p>
          <a:p>
            <a:pPr lvl="0">
              <a:spcBef>
                <a:spcPts val="1800"/>
              </a:spcBef>
            </a:pPr>
            <a:r>
              <a:rPr lang="en-US" sz="2200" dirty="0"/>
              <a:t>When </a:t>
            </a:r>
          </a:p>
          <a:p>
            <a:pPr marL="800100" lvl="1" indent="-342900">
              <a:buFont typeface="Arial" panose="020B0604020202020204" pitchFamily="34" charset="0"/>
              <a:buChar char="•"/>
            </a:pPr>
            <a:r>
              <a:rPr lang="en-US" sz="2200" dirty="0"/>
              <a:t>Graduated beneficiaries should be reported for previous 2 quarters at Q2</a:t>
            </a:r>
          </a:p>
          <a:p>
            <a:pPr marL="800100" lvl="1" indent="-342900">
              <a:buFont typeface="Arial" panose="020B0604020202020204" pitchFamily="34" charset="0"/>
              <a:buChar char="•"/>
            </a:pPr>
            <a:r>
              <a:rPr lang="en-US" sz="2200" dirty="0"/>
              <a:t>Graduated beneficiaries should be reported cumulatively</a:t>
            </a:r>
            <a:r>
              <a:rPr lang="en-US" sz="2200" dirty="0">
                <a:solidFill>
                  <a:srgbClr val="C00000"/>
                </a:solidFill>
              </a:rPr>
              <a:t> </a:t>
            </a:r>
            <a:r>
              <a:rPr lang="en-US" sz="2200" dirty="0"/>
              <a:t>for all 4 quarters at Q4</a:t>
            </a:r>
          </a:p>
          <a:p>
            <a:pPr lvl="0"/>
            <a:endParaRPr lang="en-US" sz="2400"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Graduated beneficiaries</a:t>
            </a:r>
          </a:p>
        </p:txBody>
      </p:sp>
      <p:sp>
        <p:nvSpPr>
          <p:cNvPr id="2" name="Slide Number Placeholder 1">
            <a:extLst>
              <a:ext uri="{FF2B5EF4-FFF2-40B4-BE49-F238E27FC236}">
                <a16:creationId xmlns="" xmlns:a16="http://schemas.microsoft.com/office/drawing/2014/main" id="{27F61338-2281-49FC-92C1-8BAFC566F5A5}"/>
              </a:ext>
            </a:extLst>
          </p:cNvPr>
          <p:cNvSpPr>
            <a:spLocks noGrp="1"/>
          </p:cNvSpPr>
          <p:nvPr>
            <p:ph type="sldNum" sz="quarter" idx="12"/>
          </p:nvPr>
        </p:nvSpPr>
        <p:spPr/>
        <p:txBody>
          <a:bodyPr/>
          <a:lstStyle/>
          <a:p>
            <a:fld id="{7EDEFB67-AFA1-446B-9C78-EEFF5F2E2A45}" type="slidenum">
              <a:rPr lang="en-US" smtClean="0"/>
              <a:t>15</a:t>
            </a:fld>
            <a:endParaRPr lang="en-US"/>
          </a:p>
        </p:txBody>
      </p:sp>
    </p:spTree>
    <p:extLst>
      <p:ext uri="{BB962C8B-B14F-4D97-AF65-F5344CB8AC3E}">
        <p14:creationId xmlns:p14="http://schemas.microsoft.com/office/powerpoint/2010/main" val="14170258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definitions</a:t>
            </a:r>
          </a:p>
        </p:txBody>
      </p:sp>
      <p:sp>
        <p:nvSpPr>
          <p:cNvPr id="4" name="Text Placeholder 3"/>
          <p:cNvSpPr>
            <a:spLocks noGrp="1"/>
          </p:cNvSpPr>
          <p:nvPr>
            <p:ph type="body" sz="quarter" idx="11"/>
          </p:nvPr>
        </p:nvSpPr>
        <p:spPr/>
        <p:txBody>
          <a:bodyPr/>
          <a:lstStyle/>
          <a:p>
            <a:r>
              <a:rPr lang="en-US" dirty="0"/>
              <a:t>Disaggregates</a:t>
            </a:r>
          </a:p>
        </p:txBody>
      </p:sp>
      <p:sp>
        <p:nvSpPr>
          <p:cNvPr id="9" name="TextBox 8"/>
          <p:cNvSpPr txBox="1"/>
          <p:nvPr/>
        </p:nvSpPr>
        <p:spPr>
          <a:xfrm>
            <a:off x="6248400" y="3048000"/>
            <a:ext cx="3200400" cy="1815882"/>
          </a:xfrm>
          <a:prstGeom prst="rect">
            <a:avLst/>
          </a:prstGeom>
          <a:noFill/>
        </p:spPr>
        <p:txBody>
          <a:bodyPr wrap="square" rtlCol="0">
            <a:spAutoFit/>
          </a:bodyPr>
          <a:lstStyle/>
          <a:p>
            <a:pPr algn="ctr"/>
            <a:r>
              <a:rPr lang="en-US" sz="2800" dirty="0">
                <a:latin typeface="Century Gothic" charset="0"/>
                <a:ea typeface="Century Gothic" charset="0"/>
                <a:cs typeface="Century Gothic" charset="0"/>
              </a:rPr>
              <a:t>Disaggregation  by sex is required for all age categories</a:t>
            </a:r>
          </a:p>
        </p:txBody>
      </p:sp>
      <p:sp>
        <p:nvSpPr>
          <p:cNvPr id="17" name="Rectangle 16">
            <a:extLst>
              <a:ext uri="{FF2B5EF4-FFF2-40B4-BE49-F238E27FC236}">
                <a16:creationId xmlns="" xmlns:a16="http://schemas.microsoft.com/office/drawing/2014/main" id="{B1FF76B4-8C66-4838-8BC9-CFB3DE71A560}"/>
              </a:ext>
            </a:extLst>
          </p:cNvPr>
          <p:cNvSpPr/>
          <p:nvPr/>
        </p:nvSpPr>
        <p:spPr>
          <a:xfrm>
            <a:off x="990600" y="7086600"/>
            <a:ext cx="8686800" cy="369332"/>
          </a:xfrm>
          <a:prstGeom prst="rect">
            <a:avLst/>
          </a:prstGeom>
        </p:spPr>
        <p:txBody>
          <a:bodyPr wrap="square">
            <a:spAutoFit/>
          </a:bodyPr>
          <a:lstStyle/>
          <a:p>
            <a:pPr algn="r">
              <a:lnSpc>
                <a:spcPct val="90000"/>
              </a:lnSpc>
              <a:spcBef>
                <a:spcPts val="1000"/>
              </a:spcBef>
            </a:pPr>
            <a:r>
              <a:rPr lang="en-US" sz="2000" dirty="0">
                <a:solidFill>
                  <a:srgbClr val="008C84"/>
                </a:solidFill>
                <a:latin typeface="Century Gothic" panose="020B0502020202020204" pitchFamily="34" charset="0"/>
              </a:rPr>
              <a:t>Disaggregates are required for active and graduated beneficiaries.</a:t>
            </a:r>
          </a:p>
        </p:txBody>
      </p:sp>
      <p:sp>
        <p:nvSpPr>
          <p:cNvPr id="3" name="Slide Number Placeholder 2">
            <a:extLst>
              <a:ext uri="{FF2B5EF4-FFF2-40B4-BE49-F238E27FC236}">
                <a16:creationId xmlns="" xmlns:a16="http://schemas.microsoft.com/office/drawing/2014/main" id="{C9F298C1-2F2E-453C-A210-29CE8E732B89}"/>
              </a:ext>
            </a:extLst>
          </p:cNvPr>
          <p:cNvSpPr>
            <a:spLocks noGrp="1"/>
          </p:cNvSpPr>
          <p:nvPr>
            <p:ph type="sldNum" sz="quarter" idx="12"/>
          </p:nvPr>
        </p:nvSpPr>
        <p:spPr/>
        <p:txBody>
          <a:bodyPr/>
          <a:lstStyle/>
          <a:p>
            <a:fld id="{7EDEFB67-AFA1-446B-9C78-EEFF5F2E2A45}" type="slidenum">
              <a:rPr lang="en-US" smtClean="0"/>
              <a:t>16</a:t>
            </a:fld>
            <a:endParaRPr lang="en-US"/>
          </a:p>
        </p:txBody>
      </p:sp>
      <p:pic>
        <p:nvPicPr>
          <p:cNvPr id="10" name="Picture 9">
            <a:extLst>
              <a:ext uri="{FF2B5EF4-FFF2-40B4-BE49-F238E27FC236}">
                <a16:creationId xmlns="" xmlns:a16="http://schemas.microsoft.com/office/drawing/2014/main" id="{2211BF02-34F3-4711-A377-DBA0A017C285}"/>
              </a:ext>
            </a:extLst>
          </p:cNvPr>
          <p:cNvPicPr>
            <a:picLocks noChangeAspect="1"/>
          </p:cNvPicPr>
          <p:nvPr/>
        </p:nvPicPr>
        <p:blipFill>
          <a:blip r:embed="rId3"/>
          <a:stretch>
            <a:fillRect/>
          </a:stretch>
        </p:blipFill>
        <p:spPr>
          <a:xfrm>
            <a:off x="1219200" y="2286000"/>
            <a:ext cx="4619423" cy="3819257"/>
          </a:xfrm>
          <a:prstGeom prst="rect">
            <a:avLst/>
          </a:prstGeom>
        </p:spPr>
      </p:pic>
      <p:pic>
        <p:nvPicPr>
          <p:cNvPr id="11" name="Graphic 11" descr="Stars">
            <a:extLst>
              <a:ext uri="{FF2B5EF4-FFF2-40B4-BE49-F238E27FC236}">
                <a16:creationId xmlns="" xmlns:a16="http://schemas.microsoft.com/office/drawing/2014/main" id="{BB136D2D-CCE5-4380-9963-130D93627A5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381000" y="6629400"/>
            <a:ext cx="914400" cy="914400"/>
          </a:xfrm>
          <a:prstGeom prst="rect">
            <a:avLst/>
          </a:prstGeom>
        </p:spPr>
      </p:pic>
    </p:spTree>
    <p:extLst>
      <p:ext uri="{BB962C8B-B14F-4D97-AF65-F5344CB8AC3E}">
        <p14:creationId xmlns:p14="http://schemas.microsoft.com/office/powerpoint/2010/main" val="84599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endParaRPr lang="en-US" dirty="0">
              <a:solidFill>
                <a:srgbClr val="C00000"/>
              </a:solidFill>
            </a:endParaRPr>
          </a:p>
        </p:txBody>
      </p:sp>
      <p:sp>
        <p:nvSpPr>
          <p:cNvPr id="6" name="Text Placeholder 5"/>
          <p:cNvSpPr>
            <a:spLocks noGrp="1"/>
          </p:cNvSpPr>
          <p:nvPr>
            <p:ph type="body" sz="quarter" idx="10"/>
          </p:nvPr>
        </p:nvSpPr>
        <p:spPr>
          <a:xfrm>
            <a:off x="557784" y="2286000"/>
            <a:ext cx="8153400" cy="4267200"/>
          </a:xfrm>
        </p:spPr>
        <p:txBody>
          <a:bodyPr/>
          <a:lstStyle/>
          <a:p>
            <a:pPr marL="0" lvl="3"/>
            <a:r>
              <a:rPr lang="en-US" sz="2400" dirty="0"/>
              <a:t>Record and report these data in DATIM, but do not include in calculations for OVC_SERV total.</a:t>
            </a:r>
          </a:p>
          <a:p>
            <a:pPr marL="0" lvl="3"/>
            <a:endParaRPr lang="en-US" sz="2400" dirty="0"/>
          </a:p>
          <a:p>
            <a:pPr marL="0" lvl="3"/>
            <a:r>
              <a:rPr lang="en-US" sz="2400" dirty="0"/>
              <a:t>These data capture critical information on resources invested in children who have exited or transferred.</a:t>
            </a:r>
          </a:p>
          <a:p>
            <a:pPr marL="0" lvl="3"/>
            <a:endParaRPr lang="en-US" sz="2400" dirty="0"/>
          </a:p>
          <a:p>
            <a:pPr marL="0" lvl="3"/>
            <a:r>
              <a:rPr lang="en-US" sz="2400" dirty="0"/>
              <a:t>These data track the movement of children and their caregivers between PEPFAR and host-country programs that provide a sustainable response to OVC needs.</a:t>
            </a:r>
          </a:p>
          <a:p>
            <a:pPr marL="0" lvl="2">
              <a:spcAft>
                <a:spcPts val="1200"/>
              </a:spcAft>
            </a:pPr>
            <a:endParaRPr lang="en-US" sz="2400" dirty="0"/>
          </a:p>
          <a:p>
            <a:pPr marL="0" lvl="2">
              <a:spcAft>
                <a:spcPts val="1200"/>
              </a:spcAft>
            </a:pPr>
            <a:endParaRPr lang="en-US" sz="2400" dirty="0"/>
          </a:p>
          <a:p>
            <a:pPr marL="0" lvl="2">
              <a:spcAft>
                <a:spcPts val="1200"/>
              </a:spcAft>
            </a:pPr>
            <a:endParaRPr lang="en-US" sz="2400"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Exited or transferred beneficiaries</a:t>
            </a:r>
          </a:p>
        </p:txBody>
      </p:sp>
      <p:sp>
        <p:nvSpPr>
          <p:cNvPr id="12" name="Rectangle 11">
            <a:extLst>
              <a:ext uri="{FF2B5EF4-FFF2-40B4-BE49-F238E27FC236}">
                <a16:creationId xmlns="" xmlns:a16="http://schemas.microsoft.com/office/drawing/2014/main" id="{B1FF76B4-8C66-4838-8BC9-CFB3DE71A560}"/>
              </a:ext>
            </a:extLst>
          </p:cNvPr>
          <p:cNvSpPr/>
          <p:nvPr/>
        </p:nvSpPr>
        <p:spPr>
          <a:xfrm>
            <a:off x="228600" y="6897588"/>
            <a:ext cx="9372600" cy="707886"/>
          </a:xfrm>
          <a:prstGeom prst="rect">
            <a:avLst/>
          </a:prstGeom>
        </p:spPr>
        <p:txBody>
          <a:bodyPr wrap="square">
            <a:spAutoFit/>
          </a:bodyPr>
          <a:lstStyle/>
          <a:p>
            <a:pPr marL="457200" lvl="3" algn="r"/>
            <a:r>
              <a:rPr lang="en-US" sz="2000" dirty="0">
                <a:solidFill>
                  <a:srgbClr val="008C84"/>
                </a:solidFill>
                <a:latin typeface="Century Gothic" charset="0"/>
                <a:ea typeface="Century Gothic" charset="0"/>
                <a:cs typeface="Century Gothic" charset="0"/>
              </a:rPr>
              <a:t>An individual cannot be counted as exited or transferred </a:t>
            </a:r>
            <a:r>
              <a:rPr lang="en-US" sz="2000" u="sng" dirty="0">
                <a:solidFill>
                  <a:srgbClr val="008C84"/>
                </a:solidFill>
                <a:latin typeface="Century Gothic" charset="0"/>
                <a:ea typeface="Century Gothic" charset="0"/>
                <a:cs typeface="Century Gothic" charset="0"/>
              </a:rPr>
              <a:t>and</a:t>
            </a:r>
            <a:r>
              <a:rPr lang="en-US" sz="2000" dirty="0">
                <a:solidFill>
                  <a:srgbClr val="008C84"/>
                </a:solidFill>
                <a:latin typeface="Century Gothic" charset="0"/>
                <a:ea typeface="Century Gothic" charset="0"/>
                <a:cs typeface="Century Gothic" charset="0"/>
              </a:rPr>
              <a:t> as active or graduated in the same reporting period by the same partner.</a:t>
            </a:r>
            <a:endParaRPr lang="en-US" sz="2000" i="1" dirty="0">
              <a:solidFill>
                <a:srgbClr val="008C84"/>
              </a:solidFill>
              <a:latin typeface="Century Gothic" charset="0"/>
              <a:ea typeface="Century Gothic" charset="0"/>
              <a:cs typeface="Century Gothic" charset="0"/>
            </a:endParaRPr>
          </a:p>
        </p:txBody>
      </p:sp>
      <p:sp>
        <p:nvSpPr>
          <p:cNvPr id="2" name="Slide Number Placeholder 1">
            <a:extLst>
              <a:ext uri="{FF2B5EF4-FFF2-40B4-BE49-F238E27FC236}">
                <a16:creationId xmlns="" xmlns:a16="http://schemas.microsoft.com/office/drawing/2014/main" id="{3A12742A-88F6-4F02-8739-D827B6F57DA6}"/>
              </a:ext>
            </a:extLst>
          </p:cNvPr>
          <p:cNvSpPr>
            <a:spLocks noGrp="1"/>
          </p:cNvSpPr>
          <p:nvPr>
            <p:ph type="sldNum" sz="quarter" idx="12"/>
          </p:nvPr>
        </p:nvSpPr>
        <p:spPr/>
        <p:txBody>
          <a:bodyPr/>
          <a:lstStyle/>
          <a:p>
            <a:fld id="{7EDEFB67-AFA1-446B-9C78-EEFF5F2E2A45}" type="slidenum">
              <a:rPr lang="en-US" smtClean="0"/>
              <a:t>17</a:t>
            </a:fld>
            <a:endParaRPr lang="en-US"/>
          </a:p>
        </p:txBody>
      </p:sp>
      <p:pic>
        <p:nvPicPr>
          <p:cNvPr id="9" name="Graphic 7" descr="Stars">
            <a:extLst>
              <a:ext uri="{FF2B5EF4-FFF2-40B4-BE49-F238E27FC236}">
                <a16:creationId xmlns="" xmlns:a16="http://schemas.microsoft.com/office/drawing/2014/main" id="{0F20700A-7648-4F20-A0EC-23A6D7C7940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31520" y="6367160"/>
            <a:ext cx="914400" cy="914400"/>
          </a:xfrm>
          <a:prstGeom prst="rect">
            <a:avLst/>
          </a:prstGeom>
        </p:spPr>
      </p:pic>
    </p:spTree>
    <p:extLst>
      <p:ext uri="{BB962C8B-B14F-4D97-AF65-F5344CB8AC3E}">
        <p14:creationId xmlns:p14="http://schemas.microsoft.com/office/powerpoint/2010/main" val="981237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57784" y="2286000"/>
            <a:ext cx="8793480" cy="3505200"/>
          </a:xfrm>
        </p:spPr>
        <p:txBody>
          <a:bodyPr/>
          <a:lstStyle/>
          <a:p>
            <a:pPr marL="0" lvl="2"/>
            <a:r>
              <a:rPr lang="en-US" sz="2400" dirty="0"/>
              <a:t>Who: beneficiaries (children and primary caregivers)</a:t>
            </a:r>
          </a:p>
          <a:p>
            <a:pPr lvl="0"/>
            <a:endParaRPr lang="en-US" sz="2400" dirty="0"/>
          </a:p>
          <a:p>
            <a:pPr lvl="0"/>
            <a:r>
              <a:rPr lang="en-US" sz="2400" dirty="0"/>
              <a:t>What: transferred to another PEPFAR-supported partner</a:t>
            </a:r>
          </a:p>
          <a:p>
            <a:pPr lvl="0"/>
            <a:endParaRPr lang="en-US" sz="2400" dirty="0"/>
          </a:p>
          <a:p>
            <a:pPr lvl="0"/>
            <a:r>
              <a:rPr lang="en-US" sz="2400" dirty="0"/>
              <a:t>When: </a:t>
            </a:r>
          </a:p>
          <a:p>
            <a:pPr marL="914400" lvl="1" indent="-457200">
              <a:buFont typeface="Arial" panose="020B0604020202020204" pitchFamily="34" charset="0"/>
              <a:buChar char="•"/>
            </a:pPr>
            <a:r>
              <a:rPr lang="en-US" dirty="0"/>
              <a:t>Transferred beneficiaries should be reported for previous 2 quarters at Q2</a:t>
            </a:r>
          </a:p>
          <a:p>
            <a:pPr marL="914400" lvl="1" indent="-457200">
              <a:buFont typeface="Arial" panose="020B0604020202020204" pitchFamily="34" charset="0"/>
              <a:buChar char="•"/>
            </a:pPr>
            <a:r>
              <a:rPr lang="en-US" dirty="0"/>
              <a:t>Transferred beneficiaries should be reported cumulatively for all 4 quarters at Q4</a:t>
            </a:r>
          </a:p>
          <a:p>
            <a:pPr lvl="0"/>
            <a:endParaRPr lang="en-US" sz="2400" dirty="0"/>
          </a:p>
          <a:p>
            <a:pPr lvl="0"/>
            <a:endParaRPr lang="en-US" sz="2400" dirty="0"/>
          </a:p>
          <a:p>
            <a:pPr lvl="0"/>
            <a:endParaRPr lang="en-US" sz="2400" dirty="0"/>
          </a:p>
          <a:p>
            <a:pPr algn="ctr"/>
            <a:endParaRPr lang="en-US" sz="2400" i="1" dirty="0">
              <a:solidFill>
                <a:srgbClr val="008C84"/>
              </a:solidFill>
            </a:endParaRPr>
          </a:p>
          <a:p>
            <a:pPr lvl="0"/>
            <a:endParaRPr lang="en-US" sz="2400"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Transferred to a PEPFAR partner</a:t>
            </a:r>
          </a:p>
        </p:txBody>
      </p:sp>
      <p:sp>
        <p:nvSpPr>
          <p:cNvPr id="12" name="Rectangle 11">
            <a:extLst>
              <a:ext uri="{FF2B5EF4-FFF2-40B4-BE49-F238E27FC236}">
                <a16:creationId xmlns="" xmlns:a16="http://schemas.microsoft.com/office/drawing/2014/main" id="{B1FF76B4-8C66-4838-8BC9-CFB3DE71A560}"/>
              </a:ext>
            </a:extLst>
          </p:cNvPr>
          <p:cNvSpPr/>
          <p:nvPr/>
        </p:nvSpPr>
        <p:spPr>
          <a:xfrm>
            <a:off x="304800" y="7036256"/>
            <a:ext cx="9296400" cy="400110"/>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Do not include when calculating OVC_SERV total.</a:t>
            </a:r>
          </a:p>
        </p:txBody>
      </p:sp>
      <p:sp>
        <p:nvSpPr>
          <p:cNvPr id="2" name="Slide Number Placeholder 1">
            <a:extLst>
              <a:ext uri="{FF2B5EF4-FFF2-40B4-BE49-F238E27FC236}">
                <a16:creationId xmlns="" xmlns:a16="http://schemas.microsoft.com/office/drawing/2014/main" id="{AAE14B0F-77DA-43B6-ADC7-3BA7ADF066B8}"/>
              </a:ext>
            </a:extLst>
          </p:cNvPr>
          <p:cNvSpPr>
            <a:spLocks noGrp="1"/>
          </p:cNvSpPr>
          <p:nvPr>
            <p:ph type="sldNum" sz="quarter" idx="12"/>
          </p:nvPr>
        </p:nvSpPr>
        <p:spPr/>
        <p:txBody>
          <a:bodyPr/>
          <a:lstStyle/>
          <a:p>
            <a:fld id="{7EDEFB67-AFA1-446B-9C78-EEFF5F2E2A45}" type="slidenum">
              <a:rPr lang="en-US" smtClean="0"/>
              <a:t>18</a:t>
            </a:fld>
            <a:endParaRPr lang="en-US" dirty="0"/>
          </a:p>
        </p:txBody>
      </p:sp>
      <p:pic>
        <p:nvPicPr>
          <p:cNvPr id="9" name="Graphic 7" descr="Stars">
            <a:extLst>
              <a:ext uri="{FF2B5EF4-FFF2-40B4-BE49-F238E27FC236}">
                <a16:creationId xmlns="" xmlns:a16="http://schemas.microsoft.com/office/drawing/2014/main" id="{2367133A-6F28-4DAD-BDB8-7349DD042B7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38400" y="6553200"/>
            <a:ext cx="914400" cy="914400"/>
          </a:xfrm>
          <a:prstGeom prst="rect">
            <a:avLst/>
          </a:prstGeom>
        </p:spPr>
      </p:pic>
    </p:spTree>
    <p:extLst>
      <p:ext uri="{BB962C8B-B14F-4D97-AF65-F5344CB8AC3E}">
        <p14:creationId xmlns:p14="http://schemas.microsoft.com/office/powerpoint/2010/main" val="1489065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57784" y="2286000"/>
            <a:ext cx="7924800" cy="4343400"/>
          </a:xfrm>
        </p:spPr>
        <p:txBody>
          <a:bodyPr/>
          <a:lstStyle/>
          <a:p>
            <a:pPr marL="0" lvl="2"/>
            <a:r>
              <a:rPr lang="en-US" sz="2400" dirty="0"/>
              <a:t>Who: beneficiaries (children and primary caregivers)</a:t>
            </a:r>
          </a:p>
          <a:p>
            <a:pPr marL="0" lvl="2"/>
            <a:endParaRPr lang="en-US" sz="2400" dirty="0"/>
          </a:p>
          <a:p>
            <a:pPr marL="0" lvl="2"/>
            <a:r>
              <a:rPr lang="en-US" sz="2400" dirty="0"/>
              <a:t>What: transferred to a non-PEPFAR-supported partner, including country-led services or other donor-funded programs</a:t>
            </a:r>
          </a:p>
          <a:p>
            <a:pPr marL="0" lvl="2"/>
            <a:endParaRPr lang="en-US" sz="2400" dirty="0"/>
          </a:p>
          <a:p>
            <a:pPr marL="0" lvl="2"/>
            <a:r>
              <a:rPr lang="en-US" sz="2400" dirty="0"/>
              <a:t>When: </a:t>
            </a:r>
          </a:p>
          <a:p>
            <a:pPr lvl="2" indent="-457200">
              <a:buFont typeface="Arial" panose="020B0604020202020204" pitchFamily="34" charset="0"/>
              <a:buChar char="•"/>
            </a:pPr>
            <a:r>
              <a:rPr lang="en-US" sz="2400" dirty="0"/>
              <a:t>Transferred beneficiaries should be reported for previous 2 quarters at Q2 </a:t>
            </a:r>
          </a:p>
          <a:p>
            <a:pPr lvl="2" indent="-457200">
              <a:buFont typeface="Arial" panose="020B0604020202020204" pitchFamily="34" charset="0"/>
              <a:buChar char="•"/>
            </a:pPr>
            <a:r>
              <a:rPr lang="en-US" sz="2400" dirty="0"/>
              <a:t>Transferred beneficiaries should be reported cumulatively for all 4 quarters at Q4</a:t>
            </a:r>
          </a:p>
          <a:p>
            <a:pPr lvl="0"/>
            <a:endParaRPr lang="en-US" sz="2400"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Transferred to a non-PEPFAR partner</a:t>
            </a:r>
          </a:p>
        </p:txBody>
      </p:sp>
      <p:sp>
        <p:nvSpPr>
          <p:cNvPr id="2" name="Slide Number Placeholder 1">
            <a:extLst>
              <a:ext uri="{FF2B5EF4-FFF2-40B4-BE49-F238E27FC236}">
                <a16:creationId xmlns="" xmlns:a16="http://schemas.microsoft.com/office/drawing/2014/main" id="{DE0C21EF-ED26-4A54-9F20-F4199E593F9B}"/>
              </a:ext>
            </a:extLst>
          </p:cNvPr>
          <p:cNvSpPr>
            <a:spLocks noGrp="1"/>
          </p:cNvSpPr>
          <p:nvPr>
            <p:ph type="sldNum" sz="quarter" idx="12"/>
          </p:nvPr>
        </p:nvSpPr>
        <p:spPr/>
        <p:txBody>
          <a:bodyPr/>
          <a:lstStyle/>
          <a:p>
            <a:fld id="{7EDEFB67-AFA1-446B-9C78-EEFF5F2E2A45}" type="slidenum">
              <a:rPr lang="en-US" smtClean="0"/>
              <a:t>19</a:t>
            </a:fld>
            <a:endParaRPr lang="en-US"/>
          </a:p>
        </p:txBody>
      </p:sp>
      <p:sp>
        <p:nvSpPr>
          <p:cNvPr id="10" name="Rectangle 9">
            <a:extLst>
              <a:ext uri="{FF2B5EF4-FFF2-40B4-BE49-F238E27FC236}">
                <a16:creationId xmlns="" xmlns:a16="http://schemas.microsoft.com/office/drawing/2014/main" id="{B1FF76B4-8C66-4838-8BC9-CFB3DE71A560}"/>
              </a:ext>
            </a:extLst>
          </p:cNvPr>
          <p:cNvSpPr/>
          <p:nvPr/>
        </p:nvSpPr>
        <p:spPr>
          <a:xfrm>
            <a:off x="304800" y="7036256"/>
            <a:ext cx="9296400" cy="400110"/>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Do not include when calculating OVC_SERV total.</a:t>
            </a:r>
          </a:p>
        </p:txBody>
      </p:sp>
      <p:pic>
        <p:nvPicPr>
          <p:cNvPr id="8" name="Graphic 7" descr="Stars">
            <a:extLst>
              <a:ext uri="{FF2B5EF4-FFF2-40B4-BE49-F238E27FC236}">
                <a16:creationId xmlns="" xmlns:a16="http://schemas.microsoft.com/office/drawing/2014/main" id="{2367133A-6F28-4DAD-BDB8-7349DD042B7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38400" y="6553200"/>
            <a:ext cx="914400" cy="914400"/>
          </a:xfrm>
          <a:prstGeom prst="rect">
            <a:avLst/>
          </a:prstGeom>
        </p:spPr>
      </p:pic>
    </p:spTree>
    <p:extLst>
      <p:ext uri="{BB962C8B-B14F-4D97-AF65-F5344CB8AC3E}">
        <p14:creationId xmlns:p14="http://schemas.microsoft.com/office/powerpoint/2010/main" val="1753882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Overview</a:t>
            </a:r>
            <a:br>
              <a:rPr lang="en-US" dirty="0"/>
            </a:br>
            <a:endParaRPr lang="en-US" dirty="0"/>
          </a:p>
        </p:txBody>
      </p:sp>
      <p:sp>
        <p:nvSpPr>
          <p:cNvPr id="6" name="Text Placeholder 5"/>
          <p:cNvSpPr>
            <a:spLocks noGrp="1"/>
          </p:cNvSpPr>
          <p:nvPr>
            <p:ph type="body" sz="quarter" idx="10"/>
          </p:nvPr>
        </p:nvSpPr>
        <p:spPr>
          <a:xfrm>
            <a:off x="561845" y="1547912"/>
            <a:ext cx="8839200" cy="6629400"/>
          </a:xfrm>
        </p:spPr>
        <p:txBody>
          <a:bodyPr/>
          <a:lstStyle/>
          <a:p>
            <a:pPr marL="0" lvl="1">
              <a:spcAft>
                <a:spcPts val="1200"/>
              </a:spcAft>
            </a:pPr>
            <a:r>
              <a:rPr lang="en-US" sz="2000" dirty="0"/>
              <a:t>2.1.  Introduction</a:t>
            </a:r>
          </a:p>
          <a:p>
            <a:pPr marL="0" lvl="1">
              <a:spcAft>
                <a:spcPts val="1200"/>
              </a:spcAft>
            </a:pPr>
            <a:r>
              <a:rPr lang="en-US" sz="2000" dirty="0"/>
              <a:t>2.2.  Data definitions </a:t>
            </a:r>
          </a:p>
          <a:p>
            <a:pPr marL="0" lvl="1">
              <a:spcAft>
                <a:spcPts val="1200"/>
              </a:spcAft>
            </a:pPr>
            <a:r>
              <a:rPr lang="en-US" sz="2000" dirty="0"/>
              <a:t>2.3.  Reporting</a:t>
            </a:r>
          </a:p>
          <a:p>
            <a:pPr marL="0" lvl="1">
              <a:spcAft>
                <a:spcPts val="1200"/>
              </a:spcAft>
            </a:pPr>
            <a:r>
              <a:rPr lang="en-US" sz="2000" dirty="0"/>
              <a:t>2.4.  Eligible orphans and vulnerable children (OVC) services</a:t>
            </a:r>
          </a:p>
          <a:p>
            <a:pPr marL="0" lvl="1">
              <a:spcAft>
                <a:spcPts val="1200"/>
              </a:spcAft>
            </a:pPr>
            <a:r>
              <a:rPr lang="en-US" sz="2000" dirty="0"/>
              <a:t>2.5.  Essential case management services</a:t>
            </a:r>
          </a:p>
          <a:p>
            <a:pPr marL="0" lvl="1">
              <a:spcAft>
                <a:spcPts val="1200"/>
              </a:spcAft>
            </a:pPr>
            <a:r>
              <a:rPr lang="en-US" sz="2000" dirty="0"/>
              <a:t>2.6.  Timing and participation status</a:t>
            </a:r>
          </a:p>
          <a:p>
            <a:pPr marL="0" lvl="1">
              <a:spcAft>
                <a:spcPts val="1200"/>
              </a:spcAft>
            </a:pPr>
            <a:r>
              <a:rPr lang="en-US" sz="2000" dirty="0"/>
              <a:t>2.7.  Transitions</a:t>
            </a:r>
          </a:p>
          <a:p>
            <a:pPr marL="0" lvl="1">
              <a:spcAft>
                <a:spcPts val="1200"/>
              </a:spcAft>
            </a:pPr>
            <a:r>
              <a:rPr lang="en-US" sz="2000" dirty="0"/>
              <a:t>2.8.  Caregiver services</a:t>
            </a:r>
          </a:p>
          <a:p>
            <a:pPr marL="0" lvl="1">
              <a:spcAft>
                <a:spcPts val="1200"/>
              </a:spcAft>
            </a:pPr>
            <a:r>
              <a:rPr lang="en-US" sz="2000" dirty="0"/>
              <a:t>2.9.  Special cases</a:t>
            </a:r>
          </a:p>
          <a:p>
            <a:pPr marL="0" lvl="1">
              <a:spcAft>
                <a:spcPts val="1200"/>
              </a:spcAft>
            </a:pPr>
            <a:r>
              <a:rPr lang="en-US" sz="2000" dirty="0"/>
              <a:t>2.10. PEPFAR’s DREAMS (Determined, Resilient, Empowered, AIDS-free, Mentored and Safe) partnership</a:t>
            </a:r>
          </a:p>
          <a:p>
            <a:pPr marL="0" lvl="1">
              <a:spcAft>
                <a:spcPts val="1200"/>
              </a:spcAft>
            </a:pPr>
            <a:r>
              <a:rPr lang="en-US" sz="2000" dirty="0"/>
              <a:t>2.11. Avoiding double counting</a:t>
            </a:r>
          </a:p>
          <a:p>
            <a:pPr marL="0" lvl="1">
              <a:spcAft>
                <a:spcPts val="1200"/>
              </a:spcAft>
            </a:pPr>
            <a:r>
              <a:rPr lang="en-US" sz="2000" dirty="0"/>
              <a:t>2.12. Review</a:t>
            </a:r>
          </a:p>
          <a:p>
            <a:pPr lvl="1">
              <a:spcAft>
                <a:spcPts val="1200"/>
              </a:spcAft>
            </a:pPr>
            <a:endParaRPr lang="en-US" dirty="0"/>
          </a:p>
          <a:p>
            <a:pPr lvl="1">
              <a:spcAft>
                <a:spcPts val="1200"/>
              </a:spcAft>
            </a:pPr>
            <a:endParaRPr lang="en-US" dirty="0"/>
          </a:p>
        </p:txBody>
      </p:sp>
      <p:sp>
        <p:nvSpPr>
          <p:cNvPr id="2" name="Slide Number Placeholder 1">
            <a:extLst>
              <a:ext uri="{FF2B5EF4-FFF2-40B4-BE49-F238E27FC236}">
                <a16:creationId xmlns="" xmlns:a16="http://schemas.microsoft.com/office/drawing/2014/main" id="{27140940-5D89-4281-A277-987FC69DD729}"/>
              </a:ext>
            </a:extLst>
          </p:cNvPr>
          <p:cNvSpPr>
            <a:spLocks noGrp="1"/>
          </p:cNvSpPr>
          <p:nvPr>
            <p:ph type="sldNum" sz="quarter" idx="12"/>
          </p:nvPr>
        </p:nvSpPr>
        <p:spPr/>
        <p:txBody>
          <a:bodyPr/>
          <a:lstStyle/>
          <a:p>
            <a:fld id="{7EDEFB67-AFA1-446B-9C78-EEFF5F2E2A45}" type="slidenum">
              <a:rPr lang="en-US" smtClean="0"/>
              <a:t>2</a:t>
            </a:fld>
            <a:endParaRPr lang="en-US"/>
          </a:p>
        </p:txBody>
      </p:sp>
    </p:spTree>
    <p:extLst>
      <p:ext uri="{BB962C8B-B14F-4D97-AF65-F5344CB8AC3E}">
        <p14:creationId xmlns:p14="http://schemas.microsoft.com/office/powerpoint/2010/main" val="4098459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endParaRPr lang="en-US" dirty="0">
              <a:solidFill>
                <a:srgbClr val="C00000"/>
              </a:solidFill>
            </a:endParaRPr>
          </a:p>
        </p:txBody>
      </p:sp>
      <p:sp>
        <p:nvSpPr>
          <p:cNvPr id="6" name="Text Placeholder 5"/>
          <p:cNvSpPr>
            <a:spLocks noGrp="1"/>
          </p:cNvSpPr>
          <p:nvPr>
            <p:ph type="body" sz="quarter" idx="10"/>
          </p:nvPr>
        </p:nvSpPr>
        <p:spPr>
          <a:xfrm>
            <a:off x="557784" y="2057400"/>
            <a:ext cx="8915400" cy="5562600"/>
          </a:xfrm>
        </p:spPr>
        <p:txBody>
          <a:bodyPr/>
          <a:lstStyle/>
          <a:p>
            <a:pPr marL="0" lvl="2"/>
            <a:r>
              <a:rPr lang="en-US" dirty="0"/>
              <a:t>Who: Beneficiaries (children and primary caregivers)</a:t>
            </a:r>
          </a:p>
          <a:p>
            <a:pPr lvl="0"/>
            <a:endParaRPr lang="en-US" sz="2000" dirty="0"/>
          </a:p>
          <a:p>
            <a:pPr lvl="0"/>
            <a:r>
              <a:rPr lang="en-US" sz="2000" dirty="0"/>
              <a:t>What: </a:t>
            </a:r>
          </a:p>
          <a:p>
            <a:pPr lvl="0"/>
            <a:endParaRPr lang="en-US" sz="2000" dirty="0"/>
          </a:p>
          <a:p>
            <a:pPr lvl="0"/>
            <a:endParaRPr lang="en-US" sz="2400" dirty="0"/>
          </a:p>
          <a:p>
            <a:pPr lvl="0"/>
            <a:endParaRPr lang="en-US" sz="2400" dirty="0"/>
          </a:p>
          <a:p>
            <a:pPr lvl="0"/>
            <a:endParaRPr lang="en-US" sz="2400" dirty="0"/>
          </a:p>
          <a:p>
            <a:pPr lvl="0"/>
            <a:endParaRPr lang="en-US" sz="2400" dirty="0"/>
          </a:p>
          <a:p>
            <a:pPr lvl="0"/>
            <a:endParaRPr lang="en-US" sz="2400" dirty="0"/>
          </a:p>
          <a:p>
            <a:pPr marL="0" lvl="2"/>
            <a:endParaRPr lang="en-US" dirty="0"/>
          </a:p>
          <a:p>
            <a:pPr marL="0" lvl="2"/>
            <a:endParaRPr lang="en-US" dirty="0"/>
          </a:p>
          <a:p>
            <a:pPr marL="0" lvl="2"/>
            <a:r>
              <a:rPr lang="en-US" dirty="0"/>
              <a:t>When: </a:t>
            </a:r>
          </a:p>
          <a:p>
            <a:pPr marL="342900" lvl="2" indent="-342900">
              <a:buFont typeface="Arial" panose="020B0604020202020204" pitchFamily="34" charset="0"/>
              <a:buChar char="•"/>
            </a:pPr>
            <a:r>
              <a:rPr lang="en-US" dirty="0"/>
              <a:t>Exited beneficiaries should be reported for previous 2 quarters at Q2 </a:t>
            </a:r>
          </a:p>
          <a:p>
            <a:pPr marL="342900" lvl="2" indent="-342900">
              <a:buFont typeface="Arial" panose="020B0604020202020204" pitchFamily="34" charset="0"/>
              <a:buChar char="•"/>
            </a:pPr>
            <a:r>
              <a:rPr lang="en-US" dirty="0"/>
              <a:t>Exited beneficiaries should be reported cumulatively for all 4 quarters at Q4, but any previously exited beneficiaries who become active again should not be reported in the total exited at APR</a:t>
            </a:r>
          </a:p>
          <a:p>
            <a:pPr lvl="0"/>
            <a:endParaRPr lang="en-US" sz="2400"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4000" dirty="0"/>
              <a:t>Exited without graduation</a:t>
            </a:r>
          </a:p>
        </p:txBody>
      </p:sp>
      <p:graphicFrame>
        <p:nvGraphicFramePr>
          <p:cNvPr id="2" name="Table 1"/>
          <p:cNvGraphicFramePr>
            <a:graphicFrameLocks noGrp="1"/>
          </p:cNvGraphicFramePr>
          <p:nvPr>
            <p:extLst>
              <p:ext uri="{D42A27DB-BD31-4B8C-83A1-F6EECF244321}">
                <p14:modId xmlns:p14="http://schemas.microsoft.com/office/powerpoint/2010/main" val="1626319425"/>
              </p:ext>
            </p:extLst>
          </p:nvPr>
        </p:nvGraphicFramePr>
        <p:xfrm>
          <a:off x="762000" y="3048000"/>
          <a:ext cx="8610600" cy="2560320"/>
        </p:xfrm>
        <a:graphic>
          <a:graphicData uri="http://schemas.openxmlformats.org/drawingml/2006/table">
            <a:tbl>
              <a:tblPr firstRow="1" bandRow="1">
                <a:tableStyleId>{93296810-A885-4BE3-A3E7-6D5BEEA58F35}</a:tableStyleId>
              </a:tblPr>
              <a:tblGrid>
                <a:gridCol w="4267200">
                  <a:extLst>
                    <a:ext uri="{9D8B030D-6E8A-4147-A177-3AD203B41FA5}">
                      <a16:colId xmlns="" xmlns:a16="http://schemas.microsoft.com/office/drawing/2014/main" val="20000"/>
                    </a:ext>
                  </a:extLst>
                </a:gridCol>
                <a:gridCol w="4343400">
                  <a:extLst>
                    <a:ext uri="{9D8B030D-6E8A-4147-A177-3AD203B41FA5}">
                      <a16:colId xmlns="" xmlns:a16="http://schemas.microsoft.com/office/drawing/2014/main" val="20001"/>
                    </a:ext>
                  </a:extLst>
                </a:gridCol>
              </a:tblGrid>
              <a:tr h="475488">
                <a:tc>
                  <a:txBody>
                    <a:bodyPr/>
                    <a:lstStyle/>
                    <a:p>
                      <a:r>
                        <a:rPr lang="en-US" sz="2000" dirty="0">
                          <a:latin typeface="Century Gothic" charset="0"/>
                          <a:ea typeface="Century Gothic" charset="0"/>
                          <a:cs typeface="Century Gothic" charset="0"/>
                        </a:rPr>
                        <a:t>Children</a:t>
                      </a:r>
                    </a:p>
                  </a:txBody>
                  <a:tcPr/>
                </a:tc>
                <a:tc>
                  <a:txBody>
                    <a:bodyPr/>
                    <a:lstStyle/>
                    <a:p>
                      <a:r>
                        <a:rPr lang="en-US" sz="2000" dirty="0">
                          <a:latin typeface="Century Gothic" charset="0"/>
                          <a:ea typeface="Century Gothic" charset="0"/>
                          <a:cs typeface="Century Gothic" charset="0"/>
                        </a:rPr>
                        <a:t>Caregivers </a:t>
                      </a:r>
                    </a:p>
                  </a:txBody>
                  <a:tcPr>
                    <a:solidFill>
                      <a:schemeClr val="accent3">
                        <a:lumMod val="75000"/>
                      </a:schemeClr>
                    </a:solidFill>
                  </a:tcPr>
                </a:tc>
                <a:extLst>
                  <a:ext uri="{0D108BD9-81ED-4DB2-BD59-A6C34878D82A}">
                    <a16:rowId xmlns="" xmlns:a16="http://schemas.microsoft.com/office/drawing/2014/main" val="10000"/>
                  </a:ext>
                </a:extLst>
              </a:tr>
              <a:tr h="768096">
                <a:tc>
                  <a:txBody>
                    <a:bodyPr/>
                    <a:lstStyle/>
                    <a:p>
                      <a:pPr marL="342900" indent="-342900" algn="l" fontAlgn="ctr">
                        <a:spcBef>
                          <a:spcPts val="1200"/>
                        </a:spcBef>
                        <a:spcAft>
                          <a:spcPts val="1200"/>
                        </a:spcAft>
                        <a:buFont typeface="Arial" charset="0"/>
                        <a:buChar char="•"/>
                      </a:pPr>
                      <a:r>
                        <a:rPr lang="en-US" sz="1800" b="0" i="0" u="none" strike="noStrike" dirty="0">
                          <a:solidFill>
                            <a:srgbClr val="000000"/>
                          </a:solidFill>
                          <a:effectLst/>
                          <a:latin typeface="Century Gothic" charset="0"/>
                          <a:ea typeface="Century Gothic" charset="0"/>
                          <a:cs typeface="Century Gothic" charset="0"/>
                        </a:rPr>
                        <a:t>Have not received services in each of the past two quarters</a:t>
                      </a:r>
                    </a:p>
                  </a:txBody>
                  <a:tcPr marL="0" marR="0" marT="0" marB="0"/>
                </a:tc>
                <a:tc>
                  <a:txBody>
                    <a:bodyPr/>
                    <a:lstStyle/>
                    <a:p>
                      <a:pPr marL="342900" marR="0" indent="-342900" algn="l" defTabSz="914400" eaLnBrk="1" fontAlgn="auto" latinLnBrk="0" hangingPunct="1">
                        <a:lnSpc>
                          <a:spcPct val="100000"/>
                        </a:lnSpc>
                        <a:spcBef>
                          <a:spcPts val="1200"/>
                        </a:spcBef>
                        <a:spcAft>
                          <a:spcPts val="1200"/>
                        </a:spcAft>
                        <a:buClrTx/>
                        <a:buSzTx/>
                        <a:buFont typeface="Arial" charset="0"/>
                        <a:buChar char="•"/>
                        <a:tabLst/>
                        <a:defRPr/>
                      </a:pPr>
                      <a:r>
                        <a:rPr lang="en-US" sz="1800" b="0" i="0" u="none" strike="noStrike" dirty="0">
                          <a:solidFill>
                            <a:srgbClr val="000000"/>
                          </a:solidFill>
                          <a:effectLst/>
                          <a:latin typeface="Century Gothic" charset="0"/>
                          <a:ea typeface="Century Gothic" charset="0"/>
                          <a:cs typeface="Century Gothic" charset="0"/>
                        </a:rPr>
                        <a:t>Have not received services in each of the past two quarters</a:t>
                      </a:r>
                    </a:p>
                  </a:txBody>
                  <a:tcPr>
                    <a:solidFill>
                      <a:schemeClr val="accent3">
                        <a:lumMod val="60000"/>
                        <a:lumOff val="40000"/>
                      </a:schemeClr>
                    </a:solidFill>
                  </a:tcPr>
                </a:tc>
                <a:extLst>
                  <a:ext uri="{0D108BD9-81ED-4DB2-BD59-A6C34878D82A}">
                    <a16:rowId xmlns="" xmlns:a16="http://schemas.microsoft.com/office/drawing/2014/main" val="10001"/>
                  </a:ext>
                </a:extLst>
              </a:tr>
              <a:tr h="658368">
                <a:tc>
                  <a:txBody>
                    <a:bodyPr/>
                    <a:lstStyle/>
                    <a:p>
                      <a:pPr marL="342900" indent="-342900" algn="l" fontAlgn="ctr">
                        <a:spcBef>
                          <a:spcPts val="1200"/>
                        </a:spcBef>
                        <a:spcAft>
                          <a:spcPts val="1200"/>
                        </a:spcAft>
                        <a:buFont typeface="Arial" charset="0"/>
                        <a:buChar char="•"/>
                      </a:pPr>
                      <a:r>
                        <a:rPr lang="en-US" sz="1800" b="0" i="0" u="none" strike="noStrike" dirty="0">
                          <a:solidFill>
                            <a:srgbClr val="000000"/>
                          </a:solidFill>
                          <a:effectLst/>
                          <a:latin typeface="Century Gothic" charset="0"/>
                          <a:ea typeface="Century Gothic" charset="0"/>
                          <a:cs typeface="Century Gothic" charset="0"/>
                        </a:rPr>
                        <a:t>Have not received quarterly monitoring </a:t>
                      </a:r>
                    </a:p>
                  </a:txBody>
                  <a:tcPr marL="0" marR="0" marT="0" marB="0"/>
                </a:tc>
                <a:tc>
                  <a:txBody>
                    <a:bodyPr/>
                    <a:lstStyle/>
                    <a:p>
                      <a:pPr marL="342900" indent="-342900" algn="l">
                        <a:spcBef>
                          <a:spcPts val="1200"/>
                        </a:spcBef>
                        <a:spcAft>
                          <a:spcPts val="1200"/>
                        </a:spcAft>
                        <a:buFont typeface="Arial" charset="0"/>
                        <a:buChar char="•"/>
                      </a:pPr>
                      <a:endParaRPr lang="en-US" sz="1800" dirty="0">
                        <a:latin typeface="Century Gothic" charset="0"/>
                        <a:ea typeface="Century Gothic" charset="0"/>
                        <a:cs typeface="Century Gothic" charset="0"/>
                      </a:endParaRPr>
                    </a:p>
                  </a:txBody>
                  <a:tcPr>
                    <a:solidFill>
                      <a:schemeClr val="accent3">
                        <a:lumMod val="20000"/>
                        <a:lumOff val="80000"/>
                      </a:schemeClr>
                    </a:solidFill>
                  </a:tcPr>
                </a:tc>
                <a:extLst>
                  <a:ext uri="{0D108BD9-81ED-4DB2-BD59-A6C34878D82A}">
                    <a16:rowId xmlns="" xmlns:a16="http://schemas.microsoft.com/office/drawing/2014/main" val="10002"/>
                  </a:ext>
                </a:extLst>
              </a:tr>
              <a:tr h="658368">
                <a:tc>
                  <a:txBody>
                    <a:bodyPr/>
                    <a:lstStyle/>
                    <a:p>
                      <a:pPr marL="342900" indent="-342900" algn="l" fontAlgn="ctr">
                        <a:spcBef>
                          <a:spcPts val="1200"/>
                        </a:spcBef>
                        <a:spcAft>
                          <a:spcPts val="1200"/>
                        </a:spcAft>
                        <a:buFont typeface="Arial" charset="0"/>
                        <a:buChar char="•"/>
                      </a:pPr>
                      <a:r>
                        <a:rPr lang="en-US" sz="1800" b="0" i="0" u="none" strike="noStrike" dirty="0">
                          <a:solidFill>
                            <a:srgbClr val="000000"/>
                          </a:solidFill>
                          <a:effectLst/>
                          <a:latin typeface="Century Gothic" charset="0"/>
                          <a:ea typeface="Century Gothic" charset="0"/>
                          <a:cs typeface="Century Gothic" charset="0"/>
                        </a:rPr>
                        <a:t>Do not have a case plan that has been updated within the past year</a:t>
                      </a:r>
                    </a:p>
                  </a:txBody>
                  <a:tcPr marL="0" marR="0" marT="0" marB="0"/>
                </a:tc>
                <a:tc>
                  <a:txBody>
                    <a:bodyPr/>
                    <a:lstStyle/>
                    <a:p>
                      <a:pPr marL="342900" indent="-342900" algn="l">
                        <a:spcBef>
                          <a:spcPts val="1200"/>
                        </a:spcBef>
                        <a:spcAft>
                          <a:spcPts val="1200"/>
                        </a:spcAft>
                        <a:buFont typeface="Arial" charset="0"/>
                        <a:buChar char="•"/>
                      </a:pPr>
                      <a:endParaRPr lang="en-US" sz="1800" dirty="0">
                        <a:latin typeface="Century Gothic" charset="0"/>
                        <a:ea typeface="Century Gothic" charset="0"/>
                        <a:cs typeface="Century Gothic" charset="0"/>
                      </a:endParaRPr>
                    </a:p>
                  </a:txBody>
                  <a:tcPr>
                    <a:solidFill>
                      <a:schemeClr val="accent3">
                        <a:lumMod val="60000"/>
                        <a:lumOff val="40000"/>
                      </a:schemeClr>
                    </a:solidFill>
                  </a:tcPr>
                </a:tc>
                <a:extLst>
                  <a:ext uri="{0D108BD9-81ED-4DB2-BD59-A6C34878D82A}">
                    <a16:rowId xmlns="" xmlns:a16="http://schemas.microsoft.com/office/drawing/2014/main" val="10003"/>
                  </a:ext>
                </a:extLst>
              </a:tr>
            </a:tbl>
          </a:graphicData>
        </a:graphic>
      </p:graphicFrame>
      <p:sp>
        <p:nvSpPr>
          <p:cNvPr id="3" name="Slide Number Placeholder 2">
            <a:extLst>
              <a:ext uri="{FF2B5EF4-FFF2-40B4-BE49-F238E27FC236}">
                <a16:creationId xmlns="" xmlns:a16="http://schemas.microsoft.com/office/drawing/2014/main" id="{29B659F8-932D-4A08-BD1B-65DCBB2EA484}"/>
              </a:ext>
            </a:extLst>
          </p:cNvPr>
          <p:cNvSpPr>
            <a:spLocks noGrp="1"/>
          </p:cNvSpPr>
          <p:nvPr>
            <p:ph type="sldNum" sz="quarter" idx="12"/>
          </p:nvPr>
        </p:nvSpPr>
        <p:spPr/>
        <p:txBody>
          <a:bodyPr/>
          <a:lstStyle/>
          <a:p>
            <a:fld id="{7EDEFB67-AFA1-446B-9C78-EEFF5F2E2A45}" type="slidenum">
              <a:rPr lang="en-US" smtClean="0"/>
              <a:t>20</a:t>
            </a:fld>
            <a:endParaRPr lang="en-US"/>
          </a:p>
        </p:txBody>
      </p:sp>
    </p:spTree>
    <p:extLst>
      <p:ext uri="{BB962C8B-B14F-4D97-AF65-F5344CB8AC3E}">
        <p14:creationId xmlns:p14="http://schemas.microsoft.com/office/powerpoint/2010/main" val="979632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731520" y="2057400"/>
            <a:ext cx="7924800" cy="4343400"/>
          </a:xfrm>
        </p:spPr>
        <p:txBody>
          <a:bodyPr/>
          <a:lstStyle/>
          <a:p>
            <a:pPr marL="0" lvl="2">
              <a:spcAft>
                <a:spcPts val="600"/>
              </a:spcAft>
            </a:pPr>
            <a:r>
              <a:rPr lang="en-US" sz="2200" dirty="0"/>
              <a:t>A child or caregiver may be exited without graduation if he or she:</a:t>
            </a:r>
          </a:p>
          <a:p>
            <a:pPr marL="706824" lvl="1" indent="-249624">
              <a:spcAft>
                <a:spcPts val="600"/>
              </a:spcAft>
              <a:buFont typeface="Arial" charset="0"/>
              <a:buChar char="•"/>
            </a:pPr>
            <a:r>
              <a:rPr lang="en-US" sz="2200" dirty="0"/>
              <a:t>Has not received program services in each of the past two quarters</a:t>
            </a:r>
          </a:p>
          <a:p>
            <a:pPr marL="706824" lvl="1" indent="-249624">
              <a:spcAft>
                <a:spcPts val="600"/>
              </a:spcAft>
              <a:buFont typeface="Arial" charset="0"/>
              <a:buChar char="•"/>
            </a:pPr>
            <a:r>
              <a:rPr lang="en-US" sz="2200" dirty="0"/>
              <a:t>Has not received quarterly monitoring (child)</a:t>
            </a:r>
          </a:p>
          <a:p>
            <a:pPr marL="706824" lvl="1" indent="-249624">
              <a:spcAft>
                <a:spcPts val="600"/>
              </a:spcAft>
              <a:buFont typeface="Arial" charset="0"/>
              <a:buChar char="•"/>
            </a:pPr>
            <a:r>
              <a:rPr lang="en-US" sz="2200" dirty="0"/>
              <a:t>Does not have an updated case plan (child)</a:t>
            </a:r>
          </a:p>
          <a:p>
            <a:pPr marL="706824" lvl="1" indent="-249624">
              <a:spcAft>
                <a:spcPts val="600"/>
              </a:spcAft>
              <a:buFont typeface="Arial" charset="0"/>
              <a:buChar char="•"/>
            </a:pPr>
            <a:r>
              <a:rPr lang="en-US" sz="2200" dirty="0"/>
              <a:t>Is lost to follow-up</a:t>
            </a:r>
          </a:p>
          <a:p>
            <a:pPr marL="706824" lvl="1" indent="-249624">
              <a:spcAft>
                <a:spcPts val="600"/>
              </a:spcAft>
              <a:buFont typeface="Arial" charset="0"/>
              <a:buChar char="•"/>
            </a:pPr>
            <a:r>
              <a:rPr lang="en-US" sz="2200" dirty="0"/>
              <a:t>Has relocated</a:t>
            </a:r>
          </a:p>
          <a:p>
            <a:pPr marL="706824" lvl="1" indent="-249624">
              <a:spcAft>
                <a:spcPts val="600"/>
              </a:spcAft>
              <a:buFont typeface="Arial" charset="0"/>
              <a:buChar char="•"/>
            </a:pPr>
            <a:r>
              <a:rPr lang="en-US" sz="2200" dirty="0"/>
              <a:t>Has died</a:t>
            </a:r>
          </a:p>
          <a:p>
            <a:pPr marL="706824" lvl="1" indent="-249624">
              <a:spcAft>
                <a:spcPts val="600"/>
              </a:spcAft>
              <a:buFont typeface="Arial" charset="0"/>
              <a:buChar char="•"/>
            </a:pPr>
            <a:r>
              <a:rPr lang="en-US" sz="2200" dirty="0"/>
              <a:t>Has aged out of the program (child) without meeting graduation benchmarks</a:t>
            </a:r>
          </a:p>
          <a:p>
            <a:pPr marL="0" lvl="2"/>
            <a:endParaRPr lang="en-US" dirty="0"/>
          </a:p>
        </p:txBody>
      </p:sp>
      <p:sp>
        <p:nvSpPr>
          <p:cNvPr id="7" name="Text Placeholder 6"/>
          <p:cNvSpPr>
            <a:spLocks noGrp="1"/>
          </p:cNvSpPr>
          <p:nvPr>
            <p:ph type="body" sz="quarter" idx="11"/>
          </p:nvPr>
        </p:nvSpPr>
        <p:spPr>
          <a:xfrm>
            <a:off x="561844" y="1091205"/>
            <a:ext cx="9344155" cy="837214"/>
          </a:xfrm>
        </p:spPr>
        <p:txBody>
          <a:bodyPr/>
          <a:lstStyle/>
          <a:p>
            <a:pPr lvl="0"/>
            <a:r>
              <a:rPr lang="en-US" sz="3200" dirty="0"/>
              <a:t>Possible reasons for exiting without graduation</a:t>
            </a:r>
          </a:p>
        </p:txBody>
      </p:sp>
      <p:sp>
        <p:nvSpPr>
          <p:cNvPr id="9" name="Rectangle 8">
            <a:extLst>
              <a:ext uri="{FF2B5EF4-FFF2-40B4-BE49-F238E27FC236}">
                <a16:creationId xmlns="" xmlns:a16="http://schemas.microsoft.com/office/drawing/2014/main" id="{6868C854-59F7-492C-A8FE-AA159F29679A}"/>
              </a:ext>
            </a:extLst>
          </p:cNvPr>
          <p:cNvSpPr/>
          <p:nvPr/>
        </p:nvSpPr>
        <p:spPr>
          <a:xfrm>
            <a:off x="275657" y="7128933"/>
            <a:ext cx="9296400" cy="400110"/>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Do not include when calculating OVC_SERV total.</a:t>
            </a:r>
          </a:p>
        </p:txBody>
      </p:sp>
      <p:sp>
        <p:nvSpPr>
          <p:cNvPr id="2" name="Slide Number Placeholder 1">
            <a:extLst>
              <a:ext uri="{FF2B5EF4-FFF2-40B4-BE49-F238E27FC236}">
                <a16:creationId xmlns="" xmlns:a16="http://schemas.microsoft.com/office/drawing/2014/main" id="{9E12789B-FF88-4D45-AA56-7ED60A2E00D0}"/>
              </a:ext>
            </a:extLst>
          </p:cNvPr>
          <p:cNvSpPr>
            <a:spLocks noGrp="1"/>
          </p:cNvSpPr>
          <p:nvPr>
            <p:ph type="sldNum" sz="quarter" idx="12"/>
          </p:nvPr>
        </p:nvSpPr>
        <p:spPr/>
        <p:txBody>
          <a:bodyPr/>
          <a:lstStyle/>
          <a:p>
            <a:fld id="{7EDEFB67-AFA1-446B-9C78-EEFF5F2E2A45}" type="slidenum">
              <a:rPr lang="en-US" smtClean="0"/>
              <a:t>21</a:t>
            </a:fld>
            <a:endParaRPr lang="en-US" dirty="0"/>
          </a:p>
        </p:txBody>
      </p:sp>
      <p:pic>
        <p:nvPicPr>
          <p:cNvPr id="10" name="Graphic 7" descr="Stars">
            <a:extLst>
              <a:ext uri="{FF2B5EF4-FFF2-40B4-BE49-F238E27FC236}">
                <a16:creationId xmlns="" xmlns:a16="http://schemas.microsoft.com/office/drawing/2014/main" id="{B85EA6CA-4C69-4222-A250-8C4A70FE356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514600" y="6629400"/>
            <a:ext cx="914400" cy="914400"/>
          </a:xfrm>
          <a:prstGeom prst="rect">
            <a:avLst/>
          </a:prstGeom>
        </p:spPr>
      </p:pic>
    </p:spTree>
    <p:extLst>
      <p:ext uri="{BB962C8B-B14F-4D97-AF65-F5344CB8AC3E}">
        <p14:creationId xmlns:p14="http://schemas.microsoft.com/office/powerpoint/2010/main" val="772230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Exited vs. not reported in DATIM</a:t>
            </a:r>
          </a:p>
        </p:txBody>
      </p:sp>
      <p:sp>
        <p:nvSpPr>
          <p:cNvPr id="5" name="Slide Number Placeholder 4"/>
          <p:cNvSpPr>
            <a:spLocks noGrp="1"/>
          </p:cNvSpPr>
          <p:nvPr>
            <p:ph type="sldNum" sz="quarter" idx="12"/>
          </p:nvPr>
        </p:nvSpPr>
        <p:spPr/>
        <p:txBody>
          <a:bodyPr/>
          <a:lstStyle/>
          <a:p>
            <a:fld id="{B21812CF-82A6-4067-A3E5-617A9F2E10E3}" type="slidenum">
              <a:rPr lang="en-US" smtClean="0"/>
              <a:t>22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875313057"/>
              </p:ext>
            </p:extLst>
          </p:nvPr>
        </p:nvGraphicFramePr>
        <p:xfrm>
          <a:off x="351857" y="1752600"/>
          <a:ext cx="9144000" cy="5311023"/>
        </p:xfrm>
        <a:graphic>
          <a:graphicData uri="http://schemas.openxmlformats.org/drawingml/2006/table">
            <a:tbl>
              <a:tblPr firstRow="1" bandRow="1">
                <a:tableStyleId>{93296810-A885-4BE3-A3E7-6D5BEEA58F35}</a:tableStyleId>
              </a:tblPr>
              <a:tblGrid>
                <a:gridCol w="4612460">
                  <a:extLst>
                    <a:ext uri="{9D8B030D-6E8A-4147-A177-3AD203B41FA5}">
                      <a16:colId xmlns="" xmlns:a16="http://schemas.microsoft.com/office/drawing/2014/main" val="20000"/>
                    </a:ext>
                  </a:extLst>
                </a:gridCol>
                <a:gridCol w="4531540">
                  <a:extLst>
                    <a:ext uri="{9D8B030D-6E8A-4147-A177-3AD203B41FA5}">
                      <a16:colId xmlns="" xmlns:a16="http://schemas.microsoft.com/office/drawing/2014/main" val="20001"/>
                    </a:ext>
                  </a:extLst>
                </a:gridCol>
              </a:tblGrid>
              <a:tr h="728802">
                <a:tc>
                  <a:txBody>
                    <a:bodyPr/>
                    <a:lstStyle/>
                    <a:p>
                      <a:pPr>
                        <a:spcBef>
                          <a:spcPts val="1200"/>
                        </a:spcBef>
                        <a:spcAft>
                          <a:spcPts val="1200"/>
                        </a:spcAft>
                      </a:pPr>
                      <a:r>
                        <a:rPr lang="en-US" sz="3000" dirty="0">
                          <a:latin typeface="Century Gothic" charset="0"/>
                          <a:ea typeface="Century Gothic" charset="0"/>
                          <a:cs typeface="Century Gothic" charset="0"/>
                        </a:rPr>
                        <a:t>Exited</a:t>
                      </a:r>
                    </a:p>
                  </a:txBody>
                  <a:tcPr marL="137160" marR="137160" marT="137160" marB="137160"/>
                </a:tc>
                <a:tc>
                  <a:txBody>
                    <a:bodyPr/>
                    <a:lstStyle/>
                    <a:p>
                      <a:pPr>
                        <a:spcBef>
                          <a:spcPts val="1200"/>
                        </a:spcBef>
                        <a:spcAft>
                          <a:spcPts val="1200"/>
                        </a:spcAft>
                      </a:pPr>
                      <a:r>
                        <a:rPr lang="en-US" sz="3000" dirty="0">
                          <a:latin typeface="Century Gothic" charset="0"/>
                          <a:ea typeface="Century Gothic" charset="0"/>
                          <a:cs typeface="Century Gothic" charset="0"/>
                        </a:rPr>
                        <a:t>Not reported in DATIM</a:t>
                      </a:r>
                    </a:p>
                  </a:txBody>
                  <a:tcPr marL="137160" marR="137160" marT="137160" marB="137160">
                    <a:solidFill>
                      <a:schemeClr val="accent3">
                        <a:lumMod val="75000"/>
                      </a:schemeClr>
                    </a:solidFill>
                  </a:tcPr>
                </a:tc>
                <a:extLst>
                  <a:ext uri="{0D108BD9-81ED-4DB2-BD59-A6C34878D82A}">
                    <a16:rowId xmlns="" xmlns:a16="http://schemas.microsoft.com/office/drawing/2014/main" val="10000"/>
                  </a:ext>
                </a:extLst>
              </a:tr>
              <a:tr h="1958223">
                <a:tc>
                  <a:txBody>
                    <a:bodyPr/>
                    <a:lstStyle/>
                    <a:p>
                      <a:pPr marL="342900" indent="-342900" algn="l" fontAlgn="ctr">
                        <a:spcBef>
                          <a:spcPts val="1200"/>
                        </a:spcBef>
                        <a:spcAft>
                          <a:spcPts val="1200"/>
                        </a:spcAft>
                        <a:buFont typeface="Arial" charset="0"/>
                        <a:buChar char="•"/>
                      </a:pPr>
                      <a:r>
                        <a:rPr lang="en-US" sz="2200" b="0" i="0" u="none" strike="noStrike" dirty="0">
                          <a:solidFill>
                            <a:srgbClr val="000000"/>
                          </a:solidFill>
                          <a:effectLst/>
                          <a:latin typeface="Century Gothic" charset="0"/>
                          <a:ea typeface="Century Gothic" charset="0"/>
                          <a:cs typeface="Century Gothic" charset="0"/>
                        </a:rPr>
                        <a:t>Applies to beneficiaries that </a:t>
                      </a:r>
                      <a:r>
                        <a:rPr lang="en-US" sz="2200" b="0" i="0" u="sng" strike="noStrike" dirty="0">
                          <a:solidFill>
                            <a:srgbClr val="000000"/>
                          </a:solidFill>
                          <a:effectLst/>
                          <a:latin typeface="Century Gothic" charset="0"/>
                          <a:ea typeface="Century Gothic" charset="0"/>
                          <a:cs typeface="Century Gothic" charset="0"/>
                        </a:rPr>
                        <a:t>have</a:t>
                      </a:r>
                      <a:r>
                        <a:rPr lang="en-US" sz="2200" b="0" i="0" u="sng" strike="noStrike" baseline="0" dirty="0">
                          <a:solidFill>
                            <a:srgbClr val="000000"/>
                          </a:solidFill>
                          <a:effectLst/>
                          <a:latin typeface="Century Gothic" charset="0"/>
                          <a:ea typeface="Century Gothic" charset="0"/>
                          <a:cs typeface="Century Gothic" charset="0"/>
                        </a:rPr>
                        <a:t> been active in past</a:t>
                      </a:r>
                      <a:r>
                        <a:rPr lang="en-US" sz="2200" b="0" i="0" u="none" strike="noStrike" baseline="0" dirty="0">
                          <a:solidFill>
                            <a:srgbClr val="000000"/>
                          </a:solidFill>
                          <a:effectLst/>
                          <a:latin typeface="Century Gothic" charset="0"/>
                          <a:ea typeface="Century Gothic" charset="0"/>
                          <a:cs typeface="Century Gothic" charset="0"/>
                        </a:rPr>
                        <a:t> but do not meet criteria for being counted as active in past reporting period</a:t>
                      </a:r>
                      <a:endParaRPr lang="en-US" sz="2200" b="0" i="0" u="none" strike="noStrike" dirty="0">
                        <a:solidFill>
                          <a:srgbClr val="000000"/>
                        </a:solidFill>
                        <a:effectLst/>
                        <a:latin typeface="Century Gothic" charset="0"/>
                        <a:ea typeface="Century Gothic" charset="0"/>
                        <a:cs typeface="Century Gothic" charset="0"/>
                      </a:endParaRPr>
                    </a:p>
                  </a:txBody>
                  <a:tcPr marL="137160" marR="137160" marT="137160" marB="137160" anchor="ctr"/>
                </a:tc>
                <a:tc>
                  <a:txBody>
                    <a:bodyPr/>
                    <a:lstStyle/>
                    <a:p>
                      <a:pPr marL="342900" marR="0" indent="-342900" algn="l" defTabSz="914400" eaLnBrk="1" fontAlgn="auto" latinLnBrk="0" hangingPunct="1">
                        <a:lnSpc>
                          <a:spcPct val="100000"/>
                        </a:lnSpc>
                        <a:spcBef>
                          <a:spcPts val="1200"/>
                        </a:spcBef>
                        <a:spcAft>
                          <a:spcPts val="1200"/>
                        </a:spcAft>
                        <a:buClrTx/>
                        <a:buSzTx/>
                        <a:buFont typeface="Arial" charset="0"/>
                        <a:buChar char="•"/>
                        <a:tabLst/>
                        <a:defRPr/>
                      </a:pPr>
                      <a:r>
                        <a:rPr lang="en-US" sz="2200" b="0" i="0" u="none" strike="noStrike" dirty="0">
                          <a:solidFill>
                            <a:srgbClr val="000000"/>
                          </a:solidFill>
                          <a:effectLst/>
                          <a:latin typeface="Century Gothic" charset="0"/>
                          <a:ea typeface="Century Gothic" charset="0"/>
                          <a:cs typeface="Century Gothic" charset="0"/>
                        </a:rPr>
                        <a:t>Applies to beneficiaries</a:t>
                      </a:r>
                      <a:r>
                        <a:rPr lang="en-US" sz="2200" b="0" i="0" u="none" strike="noStrike" baseline="0" dirty="0">
                          <a:solidFill>
                            <a:srgbClr val="000000"/>
                          </a:solidFill>
                          <a:effectLst/>
                          <a:latin typeface="Century Gothic" charset="0"/>
                          <a:ea typeface="Century Gothic" charset="0"/>
                          <a:cs typeface="Century Gothic" charset="0"/>
                        </a:rPr>
                        <a:t> who are newly enrolled and have not yet met the criteria for becoming active</a:t>
                      </a:r>
                      <a:endParaRPr lang="en-US" sz="2200" b="0" i="0" u="none" strike="noStrike" dirty="0">
                        <a:solidFill>
                          <a:srgbClr val="FF0000"/>
                        </a:solidFill>
                        <a:effectLst/>
                        <a:latin typeface="Century Gothic" charset="0"/>
                        <a:ea typeface="Century Gothic" charset="0"/>
                        <a:cs typeface="Century Gothic" charset="0"/>
                      </a:endParaRPr>
                    </a:p>
                  </a:txBody>
                  <a:tcPr marL="137160" marR="137160" marT="137160" marB="137160">
                    <a:solidFill>
                      <a:schemeClr val="accent3">
                        <a:lumMod val="60000"/>
                        <a:lumOff val="40000"/>
                      </a:schemeClr>
                    </a:solidFill>
                  </a:tcPr>
                </a:tc>
                <a:extLst>
                  <a:ext uri="{0D108BD9-81ED-4DB2-BD59-A6C34878D82A}">
                    <a16:rowId xmlns="" xmlns:a16="http://schemas.microsoft.com/office/drawing/2014/main" val="10001"/>
                  </a:ext>
                </a:extLst>
              </a:tr>
              <a:tr h="2599710">
                <a:tc>
                  <a:txBody>
                    <a:bodyPr/>
                    <a:lstStyle/>
                    <a:p>
                      <a:pPr marL="342900" indent="-342900" algn="l" fontAlgn="ctr">
                        <a:spcBef>
                          <a:spcPts val="1200"/>
                        </a:spcBef>
                        <a:spcAft>
                          <a:spcPts val="1200"/>
                        </a:spcAft>
                        <a:buFont typeface="Arial" charset="0"/>
                        <a:buChar char="•"/>
                      </a:pPr>
                      <a:r>
                        <a:rPr lang="en-US" sz="2200" b="0" i="0" u="none" strike="noStrike" dirty="0">
                          <a:solidFill>
                            <a:srgbClr val="000000"/>
                          </a:solidFill>
                          <a:effectLst/>
                          <a:latin typeface="Century Gothic" charset="0"/>
                          <a:ea typeface="Century Gothic" charset="0"/>
                          <a:cs typeface="Century Gothic" charset="0"/>
                        </a:rPr>
                        <a:t>Beneficiaries who </a:t>
                      </a:r>
                      <a:r>
                        <a:rPr lang="en-US" sz="2200" b="0" i="1" u="none" strike="noStrike" dirty="0">
                          <a:solidFill>
                            <a:srgbClr val="000000"/>
                          </a:solidFill>
                          <a:effectLst/>
                          <a:latin typeface="Century Gothic" charset="0"/>
                          <a:ea typeface="Century Gothic" charset="0"/>
                          <a:cs typeface="Century Gothic" charset="0"/>
                        </a:rPr>
                        <a:t>have</a:t>
                      </a:r>
                      <a:r>
                        <a:rPr lang="en-US" sz="2200" b="0" i="1" u="none" strike="noStrike" baseline="0" dirty="0">
                          <a:solidFill>
                            <a:srgbClr val="000000"/>
                          </a:solidFill>
                          <a:effectLst/>
                          <a:latin typeface="Century Gothic" charset="0"/>
                          <a:ea typeface="Century Gothic" charset="0"/>
                          <a:cs typeface="Century Gothic" charset="0"/>
                        </a:rPr>
                        <a:t> </a:t>
                      </a:r>
                      <a:r>
                        <a:rPr lang="en-US" sz="2200" b="0" i="0" u="none" strike="noStrike" baseline="0" dirty="0">
                          <a:solidFill>
                            <a:srgbClr val="000000"/>
                          </a:solidFill>
                          <a:effectLst/>
                          <a:latin typeface="Century Gothic" charset="0"/>
                          <a:ea typeface="Century Gothic" charset="0"/>
                          <a:cs typeface="Century Gothic" charset="0"/>
                        </a:rPr>
                        <a:t>been active must continue to be reported in DATIM until they have exited without graduation, transferred, or graduated from the OVC program</a:t>
                      </a:r>
                      <a:endParaRPr lang="en-US" sz="2200" b="0" i="0" u="none" strike="noStrike" dirty="0">
                        <a:solidFill>
                          <a:srgbClr val="000000"/>
                        </a:solidFill>
                        <a:effectLst/>
                        <a:latin typeface="Century Gothic" charset="0"/>
                        <a:ea typeface="Century Gothic" charset="0"/>
                        <a:cs typeface="Century Gothic" charset="0"/>
                      </a:endParaRPr>
                    </a:p>
                  </a:txBody>
                  <a:tcPr marL="137160" marR="137160" marT="137160" marB="137160"/>
                </a:tc>
                <a:tc>
                  <a:txBody>
                    <a:bodyPr/>
                    <a:lstStyle/>
                    <a:p>
                      <a:pPr marL="342900" indent="-342900" algn="l">
                        <a:spcBef>
                          <a:spcPts val="1200"/>
                        </a:spcBef>
                        <a:spcAft>
                          <a:spcPts val="1200"/>
                        </a:spcAft>
                        <a:buFont typeface="Arial" charset="0"/>
                        <a:buChar char="•"/>
                      </a:pPr>
                      <a:r>
                        <a:rPr lang="en-US" sz="2200" dirty="0">
                          <a:latin typeface="Century Gothic" charset="0"/>
                          <a:ea typeface="Century Gothic" charset="0"/>
                          <a:cs typeface="Century Gothic" charset="0"/>
                        </a:rPr>
                        <a:t>These</a:t>
                      </a:r>
                      <a:r>
                        <a:rPr lang="en-US" sz="2200" baseline="0" dirty="0">
                          <a:latin typeface="Century Gothic" charset="0"/>
                          <a:ea typeface="Century Gothic" charset="0"/>
                          <a:cs typeface="Century Gothic" charset="0"/>
                        </a:rPr>
                        <a:t> beneficiaries have </a:t>
                      </a:r>
                      <a:r>
                        <a:rPr lang="en-US" sz="2200" i="1" baseline="0" dirty="0">
                          <a:latin typeface="Century Gothic" charset="0"/>
                          <a:ea typeface="Century Gothic" charset="0"/>
                          <a:cs typeface="Century Gothic" charset="0"/>
                        </a:rPr>
                        <a:t>never </a:t>
                      </a:r>
                      <a:r>
                        <a:rPr lang="en-US" sz="2200" i="0" baseline="0" dirty="0">
                          <a:latin typeface="Century Gothic" charset="0"/>
                          <a:ea typeface="Century Gothic" charset="0"/>
                          <a:cs typeface="Century Gothic" charset="0"/>
                        </a:rPr>
                        <a:t>been active and have never been reported in DATIM</a:t>
                      </a:r>
                      <a:endParaRPr lang="en-US" sz="2200" dirty="0">
                        <a:latin typeface="Century Gothic" charset="0"/>
                        <a:ea typeface="Century Gothic" charset="0"/>
                        <a:cs typeface="Century Gothic" charset="0"/>
                      </a:endParaRPr>
                    </a:p>
                  </a:txBody>
                  <a:tcPr marL="137160" marR="137160" marT="137160" marB="137160">
                    <a:solidFill>
                      <a:schemeClr val="accent3">
                        <a:lumMod val="20000"/>
                        <a:lumOff val="80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594843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971800"/>
            <a:ext cx="7162800" cy="2286000"/>
          </a:xfrm>
        </p:spPr>
        <p:txBody>
          <a:bodyPr/>
          <a:lstStyle/>
          <a:p>
            <a:pPr algn="ctr">
              <a:lnSpc>
                <a:spcPts val="5900"/>
              </a:lnSpc>
            </a:pPr>
            <a:r>
              <a:rPr lang="en-US" sz="6000" b="1" dirty="0">
                <a:latin typeface="Century Gothic" panose="020B0502020202020204" pitchFamily="34" charset="0"/>
              </a:rPr>
              <a:t>2.3. Reporting</a:t>
            </a:r>
          </a:p>
          <a:p>
            <a:pPr algn="ctr">
              <a:lnSpc>
                <a:spcPts val="5900"/>
              </a:lnSpc>
            </a:pPr>
            <a:endParaRPr lang="en-US" sz="6000" dirty="0">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8BECD2F8-16DF-4903-8F77-1DFCD8E498E1}"/>
              </a:ext>
            </a:extLst>
          </p:cNvPr>
          <p:cNvSpPr>
            <a:spLocks noGrp="1"/>
          </p:cNvSpPr>
          <p:nvPr>
            <p:ph type="sldNum" sz="quarter" idx="12"/>
          </p:nvPr>
        </p:nvSpPr>
        <p:spPr/>
        <p:txBody>
          <a:bodyPr/>
          <a:lstStyle/>
          <a:p>
            <a:fld id="{7EDEFB67-AFA1-446B-9C78-EEFF5F2E2A45}" type="slidenum">
              <a:rPr lang="en-US" smtClean="0"/>
              <a:t>23</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160" y="4191000"/>
            <a:ext cx="5059680" cy="3179006"/>
          </a:xfrm>
          <a:prstGeom prst="rect">
            <a:avLst/>
          </a:prstGeom>
        </p:spPr>
      </p:pic>
    </p:spTree>
    <p:extLst>
      <p:ext uri="{BB962C8B-B14F-4D97-AF65-F5344CB8AC3E}">
        <p14:creationId xmlns:p14="http://schemas.microsoft.com/office/powerpoint/2010/main" val="3535520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04955" y="2590800"/>
            <a:ext cx="9324845" cy="990600"/>
          </a:xfrm>
        </p:spPr>
        <p:txBody>
          <a:bodyPr/>
          <a:lstStyle/>
          <a:p>
            <a:pPr lvl="1" algn="l"/>
            <a:r>
              <a:rPr lang="en-US" dirty="0"/>
              <a:t>Active beneficiaries </a:t>
            </a:r>
          </a:p>
          <a:p>
            <a:pPr lvl="1" algn="l"/>
            <a:r>
              <a:rPr lang="en-US" dirty="0"/>
              <a:t>(any beneficiary active in Q2) </a:t>
            </a:r>
            <a:r>
              <a:rPr lang="en-US" dirty="0">
                <a:solidFill>
                  <a:srgbClr val="008C84"/>
                </a:solidFill>
              </a:rPr>
              <a:t>plus</a:t>
            </a:r>
          </a:p>
          <a:p>
            <a:pPr lvl="1" algn="ctr"/>
            <a:endParaRPr lang="en-US" dirty="0"/>
          </a:p>
        </p:txBody>
      </p:sp>
      <p:sp>
        <p:nvSpPr>
          <p:cNvPr id="7" name="Text Placeholder 6"/>
          <p:cNvSpPr>
            <a:spLocks noGrp="1"/>
          </p:cNvSpPr>
          <p:nvPr>
            <p:ph type="body" sz="quarter" idx="11"/>
          </p:nvPr>
        </p:nvSpPr>
        <p:spPr>
          <a:xfrm>
            <a:off x="557784" y="1091205"/>
            <a:ext cx="10315445" cy="837214"/>
          </a:xfrm>
        </p:spPr>
        <p:txBody>
          <a:bodyPr/>
          <a:lstStyle/>
          <a:p>
            <a:pPr lvl="0"/>
            <a:r>
              <a:rPr lang="en-US" sz="3600" dirty="0"/>
              <a:t>OVC_SERV total</a:t>
            </a:r>
          </a:p>
        </p:txBody>
      </p:sp>
      <p:cxnSp>
        <p:nvCxnSpPr>
          <p:cNvPr id="4" name="Straight Connector 3"/>
          <p:cNvCxnSpPr>
            <a:cxnSpLocks/>
          </p:cNvCxnSpPr>
          <p:nvPr/>
        </p:nvCxnSpPr>
        <p:spPr>
          <a:xfrm>
            <a:off x="990600" y="4724400"/>
            <a:ext cx="8458200" cy="0"/>
          </a:xfrm>
          <a:prstGeom prst="line">
            <a:avLst/>
          </a:prstGeom>
          <a:ln w="38100">
            <a:solidFill>
              <a:srgbClr val="008C84"/>
            </a:solidFill>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 xmlns:a16="http://schemas.microsoft.com/office/drawing/2014/main" id="{21C83762-DB81-41BE-AD25-05B9C66F8D7F}"/>
              </a:ext>
            </a:extLst>
          </p:cNvPr>
          <p:cNvSpPr txBox="1">
            <a:spLocks/>
          </p:cNvSpPr>
          <p:nvPr/>
        </p:nvSpPr>
        <p:spPr>
          <a:xfrm>
            <a:off x="504955" y="3581400"/>
            <a:ext cx="10315445" cy="990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lgn="l"/>
            <a:r>
              <a:rPr lang="en-US" kern="0" dirty="0"/>
              <a:t>Graduated beneficiaries </a:t>
            </a:r>
          </a:p>
          <a:p>
            <a:pPr lvl="1" algn="l"/>
            <a:r>
              <a:rPr lang="en-US" kern="0" dirty="0"/>
              <a:t>(any graduated beneficiary in Q1 + Q2)</a:t>
            </a:r>
            <a:endParaRPr lang="en-US" kern="0" dirty="0">
              <a:solidFill>
                <a:srgbClr val="008C84"/>
              </a:solidFill>
            </a:endParaRPr>
          </a:p>
          <a:p>
            <a:pPr lvl="1" algn="ctr"/>
            <a:endParaRPr lang="en-US" kern="0" dirty="0"/>
          </a:p>
        </p:txBody>
      </p:sp>
      <p:sp>
        <p:nvSpPr>
          <p:cNvPr id="8" name="Text Placeholder 5">
            <a:extLst>
              <a:ext uri="{FF2B5EF4-FFF2-40B4-BE49-F238E27FC236}">
                <a16:creationId xmlns="" xmlns:a16="http://schemas.microsoft.com/office/drawing/2014/main" id="{DACCCD35-D6AD-4306-A1B6-32FE5AD5B7D6}"/>
              </a:ext>
            </a:extLst>
          </p:cNvPr>
          <p:cNvSpPr txBox="1">
            <a:spLocks/>
          </p:cNvSpPr>
          <p:nvPr/>
        </p:nvSpPr>
        <p:spPr>
          <a:xfrm>
            <a:off x="533400" y="5029200"/>
            <a:ext cx="8429755"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r>
              <a:rPr lang="en-US" kern="0" dirty="0">
                <a:solidFill>
                  <a:srgbClr val="008C84"/>
                </a:solidFill>
              </a:rPr>
              <a:t>Equals </a:t>
            </a:r>
            <a:r>
              <a:rPr lang="en-US" kern="0" dirty="0"/>
              <a:t>total beneficiaries at SAPR</a:t>
            </a:r>
          </a:p>
          <a:p>
            <a:pPr lvl="1" algn="ctr"/>
            <a:endParaRPr lang="en-US" kern="0" dirty="0"/>
          </a:p>
          <a:p>
            <a:pPr lvl="1" algn="ctr"/>
            <a:endParaRPr lang="en-US" kern="0" dirty="0"/>
          </a:p>
        </p:txBody>
      </p:sp>
      <p:sp>
        <p:nvSpPr>
          <p:cNvPr id="2" name="Slide Number Placeholder 1">
            <a:extLst>
              <a:ext uri="{FF2B5EF4-FFF2-40B4-BE49-F238E27FC236}">
                <a16:creationId xmlns="" xmlns:a16="http://schemas.microsoft.com/office/drawing/2014/main" id="{78059429-B6A8-4939-9707-7309A3265F8E}"/>
              </a:ext>
            </a:extLst>
          </p:cNvPr>
          <p:cNvSpPr>
            <a:spLocks noGrp="1"/>
          </p:cNvSpPr>
          <p:nvPr>
            <p:ph type="sldNum" sz="quarter" idx="12"/>
          </p:nvPr>
        </p:nvSpPr>
        <p:spPr/>
        <p:txBody>
          <a:bodyPr/>
          <a:lstStyle/>
          <a:p>
            <a:fld id="{7EDEFB67-AFA1-446B-9C78-EEFF5F2E2A45}" type="slidenum">
              <a:rPr lang="en-US" smtClean="0"/>
              <a:t>24</a:t>
            </a:fld>
            <a:endParaRPr lang="en-US"/>
          </a:p>
        </p:txBody>
      </p:sp>
      <p:sp>
        <p:nvSpPr>
          <p:cNvPr id="14" name="Title 4"/>
          <p:cNvSpPr>
            <a:spLocks noGrp="1"/>
          </p:cNvSpPr>
          <p:nvPr>
            <p:ph type="title"/>
          </p:nvPr>
        </p:nvSpPr>
        <p:spPr>
          <a:xfrm>
            <a:off x="561845" y="366812"/>
            <a:ext cx="8724024" cy="1143000"/>
          </a:xfrm>
        </p:spPr>
        <p:txBody>
          <a:bodyPr/>
          <a:lstStyle/>
          <a:p>
            <a:r>
              <a:rPr lang="en-US" dirty="0"/>
              <a:t>SAPR reporting</a:t>
            </a:r>
          </a:p>
        </p:txBody>
      </p:sp>
      <p:sp>
        <p:nvSpPr>
          <p:cNvPr id="16" name="Rectangle 15">
            <a:extLst>
              <a:ext uri="{FF2B5EF4-FFF2-40B4-BE49-F238E27FC236}">
                <a16:creationId xmlns="" xmlns:a16="http://schemas.microsoft.com/office/drawing/2014/main" id="{6868C854-59F7-492C-A8FE-AA159F29679A}"/>
              </a:ext>
            </a:extLst>
          </p:cNvPr>
          <p:cNvSpPr/>
          <p:nvPr/>
        </p:nvSpPr>
        <p:spPr>
          <a:xfrm>
            <a:off x="228600" y="6781800"/>
            <a:ext cx="92964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SAPR is Semi-Annual Program Results, </a:t>
            </a:r>
          </a:p>
          <a:p>
            <a:pPr lvl="1" algn="r"/>
            <a:r>
              <a:rPr lang="en-US" sz="2000" dirty="0">
                <a:solidFill>
                  <a:srgbClr val="008C84"/>
                </a:solidFill>
                <a:latin typeface="Century Gothic" charset="0"/>
                <a:ea typeface="Century Gothic" charset="0"/>
                <a:cs typeface="Century Gothic" charset="0"/>
              </a:rPr>
              <a:t>including data from Q1 and Q2.</a:t>
            </a:r>
          </a:p>
        </p:txBody>
      </p:sp>
      <p:pic>
        <p:nvPicPr>
          <p:cNvPr id="11" name="Graphic 7" descr="Stars">
            <a:extLst>
              <a:ext uri="{FF2B5EF4-FFF2-40B4-BE49-F238E27FC236}">
                <a16:creationId xmlns="" xmlns:a16="http://schemas.microsoft.com/office/drawing/2014/main" id="{B85EA6CA-4C69-4222-A250-8C4A70FE356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962400" y="6629400"/>
            <a:ext cx="914400" cy="914400"/>
          </a:xfrm>
          <a:prstGeom prst="rect">
            <a:avLst/>
          </a:prstGeom>
        </p:spPr>
      </p:pic>
    </p:spTree>
    <p:extLst>
      <p:ext uri="{BB962C8B-B14F-4D97-AF65-F5344CB8AC3E}">
        <p14:creationId xmlns:p14="http://schemas.microsoft.com/office/powerpoint/2010/main" val="1557522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04955" y="2590800"/>
            <a:ext cx="9324845" cy="990600"/>
          </a:xfrm>
        </p:spPr>
        <p:txBody>
          <a:bodyPr/>
          <a:lstStyle/>
          <a:p>
            <a:pPr lvl="1" algn="l"/>
            <a:r>
              <a:rPr lang="en-US" dirty="0"/>
              <a:t>Active beneficiaries </a:t>
            </a:r>
          </a:p>
          <a:p>
            <a:pPr lvl="1" algn="l"/>
            <a:r>
              <a:rPr lang="en-US" dirty="0"/>
              <a:t>(any beneficiary active in Q4) </a:t>
            </a:r>
            <a:r>
              <a:rPr lang="en-US" dirty="0">
                <a:solidFill>
                  <a:srgbClr val="008C84"/>
                </a:solidFill>
              </a:rPr>
              <a:t>plus</a:t>
            </a:r>
          </a:p>
          <a:p>
            <a:pPr lvl="1" algn="ctr"/>
            <a:endParaRPr lang="en-US" dirty="0"/>
          </a:p>
        </p:txBody>
      </p:sp>
      <p:sp>
        <p:nvSpPr>
          <p:cNvPr id="7" name="Text Placeholder 6"/>
          <p:cNvSpPr>
            <a:spLocks noGrp="1"/>
          </p:cNvSpPr>
          <p:nvPr>
            <p:ph type="body" sz="quarter" idx="11"/>
          </p:nvPr>
        </p:nvSpPr>
        <p:spPr>
          <a:xfrm>
            <a:off x="561844" y="1091205"/>
            <a:ext cx="10029956" cy="837214"/>
          </a:xfrm>
        </p:spPr>
        <p:txBody>
          <a:bodyPr/>
          <a:lstStyle/>
          <a:p>
            <a:pPr lvl="0"/>
            <a:r>
              <a:rPr lang="en-US" sz="3600" dirty="0"/>
              <a:t>OVC_SERV total</a:t>
            </a:r>
          </a:p>
        </p:txBody>
      </p:sp>
      <p:cxnSp>
        <p:nvCxnSpPr>
          <p:cNvPr id="4" name="Straight Connector 3"/>
          <p:cNvCxnSpPr>
            <a:cxnSpLocks/>
          </p:cNvCxnSpPr>
          <p:nvPr/>
        </p:nvCxnSpPr>
        <p:spPr>
          <a:xfrm>
            <a:off x="990600" y="4724400"/>
            <a:ext cx="8458200" cy="0"/>
          </a:xfrm>
          <a:prstGeom prst="line">
            <a:avLst/>
          </a:prstGeom>
          <a:ln w="38100">
            <a:solidFill>
              <a:srgbClr val="008C84"/>
            </a:solidFill>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 xmlns:a16="http://schemas.microsoft.com/office/drawing/2014/main" id="{21C83762-DB81-41BE-AD25-05B9C66F8D7F}"/>
              </a:ext>
            </a:extLst>
          </p:cNvPr>
          <p:cNvSpPr txBox="1">
            <a:spLocks/>
          </p:cNvSpPr>
          <p:nvPr/>
        </p:nvSpPr>
        <p:spPr>
          <a:xfrm>
            <a:off x="504955" y="3581400"/>
            <a:ext cx="10315445" cy="990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lgn="l"/>
            <a:r>
              <a:rPr lang="en-US" kern="0" dirty="0"/>
              <a:t>Graduated beneficiaries </a:t>
            </a:r>
          </a:p>
          <a:p>
            <a:pPr lvl="1" algn="l"/>
            <a:r>
              <a:rPr lang="en-US" kern="0" dirty="0"/>
              <a:t>(any graduated beneficiary in Q1 + Q2 + Q3 + Q4)</a:t>
            </a:r>
            <a:endParaRPr lang="en-US" kern="0" dirty="0">
              <a:solidFill>
                <a:srgbClr val="008C84"/>
              </a:solidFill>
            </a:endParaRPr>
          </a:p>
          <a:p>
            <a:pPr lvl="1" algn="ctr"/>
            <a:endParaRPr lang="en-US" kern="0" dirty="0"/>
          </a:p>
        </p:txBody>
      </p:sp>
      <p:sp>
        <p:nvSpPr>
          <p:cNvPr id="8" name="Text Placeholder 5">
            <a:extLst>
              <a:ext uri="{FF2B5EF4-FFF2-40B4-BE49-F238E27FC236}">
                <a16:creationId xmlns="" xmlns:a16="http://schemas.microsoft.com/office/drawing/2014/main" id="{DACCCD35-D6AD-4306-A1B6-32FE5AD5B7D6}"/>
              </a:ext>
            </a:extLst>
          </p:cNvPr>
          <p:cNvSpPr txBox="1">
            <a:spLocks/>
          </p:cNvSpPr>
          <p:nvPr/>
        </p:nvSpPr>
        <p:spPr>
          <a:xfrm>
            <a:off x="533400" y="5029200"/>
            <a:ext cx="8429755"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r>
              <a:rPr lang="en-US" kern="0" dirty="0">
                <a:solidFill>
                  <a:srgbClr val="008C84"/>
                </a:solidFill>
              </a:rPr>
              <a:t>Equals </a:t>
            </a:r>
            <a:r>
              <a:rPr lang="en-US" kern="0" dirty="0"/>
              <a:t>Annual total beneficiaries at APR</a:t>
            </a:r>
          </a:p>
          <a:p>
            <a:pPr lvl="1" algn="ctr"/>
            <a:endParaRPr lang="en-US" kern="0" dirty="0"/>
          </a:p>
          <a:p>
            <a:pPr lvl="1" algn="ctr"/>
            <a:endParaRPr lang="en-US" kern="0" dirty="0"/>
          </a:p>
        </p:txBody>
      </p:sp>
      <p:sp>
        <p:nvSpPr>
          <p:cNvPr id="2" name="Slide Number Placeholder 1">
            <a:extLst>
              <a:ext uri="{FF2B5EF4-FFF2-40B4-BE49-F238E27FC236}">
                <a16:creationId xmlns="" xmlns:a16="http://schemas.microsoft.com/office/drawing/2014/main" id="{BF7C6249-BE74-4079-8848-E3B6D5607E29}"/>
              </a:ext>
            </a:extLst>
          </p:cNvPr>
          <p:cNvSpPr>
            <a:spLocks noGrp="1"/>
          </p:cNvSpPr>
          <p:nvPr>
            <p:ph type="sldNum" sz="quarter" idx="12"/>
          </p:nvPr>
        </p:nvSpPr>
        <p:spPr/>
        <p:txBody>
          <a:bodyPr/>
          <a:lstStyle/>
          <a:p>
            <a:fld id="{7EDEFB67-AFA1-446B-9C78-EEFF5F2E2A45}" type="slidenum">
              <a:rPr lang="en-US" smtClean="0"/>
              <a:t>25</a:t>
            </a:fld>
            <a:endParaRPr lang="en-US"/>
          </a:p>
        </p:txBody>
      </p:sp>
      <p:sp>
        <p:nvSpPr>
          <p:cNvPr id="10" name="Title 4"/>
          <p:cNvSpPr>
            <a:spLocks noGrp="1"/>
          </p:cNvSpPr>
          <p:nvPr>
            <p:ph type="title"/>
          </p:nvPr>
        </p:nvSpPr>
        <p:spPr>
          <a:xfrm>
            <a:off x="561845" y="366812"/>
            <a:ext cx="8724024" cy="1143000"/>
          </a:xfrm>
        </p:spPr>
        <p:txBody>
          <a:bodyPr/>
          <a:lstStyle/>
          <a:p>
            <a:r>
              <a:rPr lang="en-US" dirty="0"/>
              <a:t>APR reporting</a:t>
            </a:r>
            <a:endParaRPr lang="en-US" dirty="0">
              <a:solidFill>
                <a:srgbClr val="C00000"/>
              </a:solidFill>
            </a:endParaRPr>
          </a:p>
        </p:txBody>
      </p:sp>
      <p:sp>
        <p:nvSpPr>
          <p:cNvPr id="17" name="Rectangle 16">
            <a:extLst>
              <a:ext uri="{FF2B5EF4-FFF2-40B4-BE49-F238E27FC236}">
                <a16:creationId xmlns="" xmlns:a16="http://schemas.microsoft.com/office/drawing/2014/main" id="{6868C854-59F7-492C-A8FE-AA159F29679A}"/>
              </a:ext>
            </a:extLst>
          </p:cNvPr>
          <p:cNvSpPr/>
          <p:nvPr/>
        </p:nvSpPr>
        <p:spPr>
          <a:xfrm>
            <a:off x="228600" y="6781800"/>
            <a:ext cx="92964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APR is Annual Program Results, </a:t>
            </a:r>
          </a:p>
          <a:p>
            <a:pPr lvl="1" algn="r"/>
            <a:r>
              <a:rPr lang="en-US" sz="2000" dirty="0">
                <a:solidFill>
                  <a:srgbClr val="008C84"/>
                </a:solidFill>
                <a:latin typeface="Century Gothic" charset="0"/>
                <a:ea typeface="Century Gothic" charset="0"/>
                <a:cs typeface="Century Gothic" charset="0"/>
              </a:rPr>
              <a:t>including data from Q1, Q2, Q3, and Q4.</a:t>
            </a:r>
          </a:p>
        </p:txBody>
      </p:sp>
      <p:pic>
        <p:nvPicPr>
          <p:cNvPr id="11" name="Graphic 7" descr="Stars">
            <a:extLst>
              <a:ext uri="{FF2B5EF4-FFF2-40B4-BE49-F238E27FC236}">
                <a16:creationId xmlns="" xmlns:a16="http://schemas.microsoft.com/office/drawing/2014/main" id="{B85EA6CA-4C69-4222-A250-8C4A70FE356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581400" y="6553200"/>
            <a:ext cx="914400" cy="914400"/>
          </a:xfrm>
          <a:prstGeom prst="rect">
            <a:avLst/>
          </a:prstGeom>
        </p:spPr>
      </p:pic>
    </p:spTree>
    <p:extLst>
      <p:ext uri="{BB962C8B-B14F-4D97-AF65-F5344CB8AC3E}">
        <p14:creationId xmlns:p14="http://schemas.microsoft.com/office/powerpoint/2010/main" val="3842407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APR reporting</a:t>
            </a:r>
            <a:endParaRPr lang="en-US" dirty="0">
              <a:solidFill>
                <a:srgbClr val="C00000"/>
              </a:solidFill>
            </a:endParaRPr>
          </a:p>
        </p:txBody>
      </p:sp>
      <p:sp>
        <p:nvSpPr>
          <p:cNvPr id="6" name="Text Placeholder 5"/>
          <p:cNvSpPr>
            <a:spLocks noGrp="1"/>
          </p:cNvSpPr>
          <p:nvPr>
            <p:ph type="body" sz="quarter" idx="10"/>
          </p:nvPr>
        </p:nvSpPr>
        <p:spPr>
          <a:xfrm>
            <a:off x="502920" y="2587752"/>
            <a:ext cx="8429755" cy="533400"/>
          </a:xfrm>
        </p:spPr>
        <p:txBody>
          <a:bodyPr/>
          <a:lstStyle/>
          <a:p>
            <a:pPr lvl="1" algn="l">
              <a:spcAft>
                <a:spcPts val="1200"/>
              </a:spcAft>
            </a:pPr>
            <a:r>
              <a:rPr lang="en-US" dirty="0"/>
              <a:t>Q1/Q2 exited beneficiaries </a:t>
            </a:r>
            <a:r>
              <a:rPr lang="en-US" dirty="0">
                <a:solidFill>
                  <a:srgbClr val="008C84"/>
                </a:solidFill>
              </a:rPr>
              <a:t>plus</a:t>
            </a:r>
          </a:p>
          <a:p>
            <a:pPr lvl="1" algn="ctr"/>
            <a:endParaRPr lang="en-US" dirty="0"/>
          </a:p>
        </p:txBody>
      </p:sp>
      <p:sp>
        <p:nvSpPr>
          <p:cNvPr id="7" name="Text Placeholder 6"/>
          <p:cNvSpPr>
            <a:spLocks noGrp="1"/>
          </p:cNvSpPr>
          <p:nvPr>
            <p:ph type="body" sz="quarter" idx="11"/>
          </p:nvPr>
        </p:nvSpPr>
        <p:spPr>
          <a:xfrm>
            <a:off x="561844" y="1091205"/>
            <a:ext cx="10029956" cy="837214"/>
          </a:xfrm>
        </p:spPr>
        <p:txBody>
          <a:bodyPr/>
          <a:lstStyle/>
          <a:p>
            <a:pPr lvl="0"/>
            <a:r>
              <a:rPr lang="en-US" dirty="0"/>
              <a:t>Exits</a:t>
            </a:r>
          </a:p>
        </p:txBody>
      </p:sp>
      <p:cxnSp>
        <p:nvCxnSpPr>
          <p:cNvPr id="4" name="Straight Connector 3"/>
          <p:cNvCxnSpPr>
            <a:cxnSpLocks/>
          </p:cNvCxnSpPr>
          <p:nvPr/>
        </p:nvCxnSpPr>
        <p:spPr>
          <a:xfrm>
            <a:off x="990600" y="4724400"/>
            <a:ext cx="8458200" cy="0"/>
          </a:xfrm>
          <a:prstGeom prst="line">
            <a:avLst/>
          </a:prstGeom>
          <a:ln w="38100">
            <a:solidFill>
              <a:srgbClr val="008C84"/>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066800" y="6172200"/>
            <a:ext cx="8229600" cy="707886"/>
          </a:xfrm>
          <a:prstGeom prst="rect">
            <a:avLst/>
          </a:prstGeom>
          <a:noFill/>
          <a:ln w="25400">
            <a:solidFill>
              <a:srgbClr val="008C84"/>
            </a:solidFill>
          </a:ln>
        </p:spPr>
        <p:txBody>
          <a:bodyPr wrap="square" rtlCol="0" anchor="ctr" anchorCtr="0">
            <a:spAutoFit/>
          </a:bodyPr>
          <a:lstStyle/>
          <a:p>
            <a:pPr marL="0" lvl="3" algn="ctr">
              <a:spcBef>
                <a:spcPts val="1200"/>
              </a:spcBef>
              <a:spcAft>
                <a:spcPts val="1200"/>
              </a:spcAft>
            </a:pPr>
            <a:r>
              <a:rPr lang="en-US" sz="2000" dirty="0">
                <a:solidFill>
                  <a:srgbClr val="008C84"/>
                </a:solidFill>
                <a:latin typeface="Century Gothic" charset="0"/>
                <a:ea typeface="Century Gothic" charset="0"/>
                <a:cs typeface="Century Gothic" charset="0"/>
              </a:rPr>
              <a:t>An individual who was counted as exited at Q2 and active at Q4 must be removed from the Q4 cumulative report of exits. </a:t>
            </a:r>
          </a:p>
        </p:txBody>
      </p:sp>
      <p:sp>
        <p:nvSpPr>
          <p:cNvPr id="12" name="Text Placeholder 5">
            <a:extLst>
              <a:ext uri="{FF2B5EF4-FFF2-40B4-BE49-F238E27FC236}">
                <a16:creationId xmlns="" xmlns:a16="http://schemas.microsoft.com/office/drawing/2014/main" id="{2044DE3A-DB71-47AA-A015-ED88782F028E}"/>
              </a:ext>
            </a:extLst>
          </p:cNvPr>
          <p:cNvSpPr txBox="1">
            <a:spLocks/>
          </p:cNvSpPr>
          <p:nvPr/>
        </p:nvSpPr>
        <p:spPr>
          <a:xfrm>
            <a:off x="504955" y="3886200"/>
            <a:ext cx="89154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lgn="l">
              <a:spcAft>
                <a:spcPts val="1200"/>
              </a:spcAft>
            </a:pPr>
            <a:r>
              <a:rPr lang="en-US" kern="0" dirty="0"/>
              <a:t>Q1/Q2 exited beneficiaries who were active in Q3/Q4</a:t>
            </a:r>
          </a:p>
          <a:p>
            <a:pPr lvl="1" algn="ctr"/>
            <a:endParaRPr lang="en-US" kern="0" dirty="0"/>
          </a:p>
          <a:p>
            <a:pPr lvl="1" algn="ctr"/>
            <a:endParaRPr lang="en-US" kern="0" dirty="0"/>
          </a:p>
        </p:txBody>
      </p:sp>
      <p:sp>
        <p:nvSpPr>
          <p:cNvPr id="13" name="Text Placeholder 5">
            <a:extLst>
              <a:ext uri="{FF2B5EF4-FFF2-40B4-BE49-F238E27FC236}">
                <a16:creationId xmlns="" xmlns:a16="http://schemas.microsoft.com/office/drawing/2014/main" id="{21C83762-DB81-41BE-AD25-05B9C66F8D7F}"/>
              </a:ext>
            </a:extLst>
          </p:cNvPr>
          <p:cNvSpPr txBox="1">
            <a:spLocks/>
          </p:cNvSpPr>
          <p:nvPr/>
        </p:nvSpPr>
        <p:spPr>
          <a:xfrm>
            <a:off x="504955" y="3200400"/>
            <a:ext cx="8429755"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lgn="l">
              <a:spcAft>
                <a:spcPts val="1200"/>
              </a:spcAft>
            </a:pPr>
            <a:r>
              <a:rPr lang="en-US" kern="0" dirty="0"/>
              <a:t>Q3/Q4 exited beneficiaries </a:t>
            </a:r>
            <a:r>
              <a:rPr lang="en-US" kern="0" dirty="0">
                <a:solidFill>
                  <a:srgbClr val="008C84"/>
                </a:solidFill>
              </a:rPr>
              <a:t>minus</a:t>
            </a:r>
          </a:p>
          <a:p>
            <a:pPr lvl="1" algn="ctr"/>
            <a:endParaRPr lang="en-US" kern="0" dirty="0">
              <a:solidFill>
                <a:srgbClr val="008C84"/>
              </a:solidFill>
            </a:endParaRPr>
          </a:p>
          <a:p>
            <a:pPr lvl="1" algn="ctr"/>
            <a:endParaRPr lang="en-US" kern="0" dirty="0"/>
          </a:p>
        </p:txBody>
      </p:sp>
      <p:sp>
        <p:nvSpPr>
          <p:cNvPr id="8" name="Text Placeholder 5">
            <a:extLst>
              <a:ext uri="{FF2B5EF4-FFF2-40B4-BE49-F238E27FC236}">
                <a16:creationId xmlns="" xmlns:a16="http://schemas.microsoft.com/office/drawing/2014/main" id="{DACCCD35-D6AD-4306-A1B6-32FE5AD5B7D6}"/>
              </a:ext>
            </a:extLst>
          </p:cNvPr>
          <p:cNvSpPr txBox="1">
            <a:spLocks/>
          </p:cNvSpPr>
          <p:nvPr/>
        </p:nvSpPr>
        <p:spPr>
          <a:xfrm>
            <a:off x="508000" y="5029200"/>
            <a:ext cx="8429755" cy="60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1"/>
            <a:r>
              <a:rPr lang="en-US" kern="0" dirty="0">
                <a:solidFill>
                  <a:srgbClr val="008C84"/>
                </a:solidFill>
              </a:rPr>
              <a:t>Equals </a:t>
            </a:r>
            <a:r>
              <a:rPr lang="en-US" kern="0" dirty="0"/>
              <a:t>Annual exited beneficiaries at APR</a:t>
            </a:r>
          </a:p>
          <a:p>
            <a:pPr lvl="1" algn="ctr"/>
            <a:endParaRPr lang="en-US" kern="0" dirty="0"/>
          </a:p>
          <a:p>
            <a:pPr lvl="1" algn="ctr"/>
            <a:endParaRPr lang="en-US" kern="0" dirty="0"/>
          </a:p>
        </p:txBody>
      </p:sp>
      <p:sp>
        <p:nvSpPr>
          <p:cNvPr id="3" name="Slide Number Placeholder 2">
            <a:extLst>
              <a:ext uri="{FF2B5EF4-FFF2-40B4-BE49-F238E27FC236}">
                <a16:creationId xmlns="" xmlns:a16="http://schemas.microsoft.com/office/drawing/2014/main" id="{3530B68A-42D3-4C86-BDBB-F39B7037D128}"/>
              </a:ext>
            </a:extLst>
          </p:cNvPr>
          <p:cNvSpPr>
            <a:spLocks noGrp="1"/>
          </p:cNvSpPr>
          <p:nvPr>
            <p:ph type="sldNum" sz="quarter" idx="12"/>
          </p:nvPr>
        </p:nvSpPr>
        <p:spPr/>
        <p:txBody>
          <a:bodyPr/>
          <a:lstStyle/>
          <a:p>
            <a:fld id="{7EDEFB67-AFA1-446B-9C78-EEFF5F2E2A45}" type="slidenum">
              <a:rPr lang="en-US" smtClean="0"/>
              <a:t>26</a:t>
            </a:fld>
            <a:endParaRPr lang="en-US"/>
          </a:p>
        </p:txBody>
      </p:sp>
    </p:spTree>
    <p:extLst>
      <p:ext uri="{BB962C8B-B14F-4D97-AF65-F5344CB8AC3E}">
        <p14:creationId xmlns:p14="http://schemas.microsoft.com/office/powerpoint/2010/main" val="2198617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971800"/>
          </a:xfrm>
        </p:spPr>
        <p:txBody>
          <a:bodyPr/>
          <a:lstStyle/>
          <a:p>
            <a:pPr algn="ctr">
              <a:lnSpc>
                <a:spcPts val="5900"/>
              </a:lnSpc>
            </a:pPr>
            <a:r>
              <a:rPr lang="en-US" sz="6000" b="1" dirty="0">
                <a:latin typeface="Century Gothic" panose="020B0502020202020204" pitchFamily="34" charset="0"/>
              </a:rPr>
              <a:t>2.4. Eligible OVC services</a:t>
            </a:r>
          </a:p>
          <a:p>
            <a:pPr algn="ctr">
              <a:lnSpc>
                <a:spcPts val="5900"/>
              </a:lnSpc>
            </a:pPr>
            <a:endParaRPr lang="en-US" sz="6000" dirty="0">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49ECE28C-2D59-4D1F-8218-D1C6567E3ABF}"/>
              </a:ext>
            </a:extLst>
          </p:cNvPr>
          <p:cNvSpPr>
            <a:spLocks noGrp="1"/>
          </p:cNvSpPr>
          <p:nvPr>
            <p:ph type="sldNum" sz="quarter" idx="12"/>
          </p:nvPr>
        </p:nvSpPr>
        <p:spPr/>
        <p:txBody>
          <a:bodyPr/>
          <a:lstStyle/>
          <a:p>
            <a:fld id="{7EDEFB67-AFA1-446B-9C78-EEFF5F2E2A45}" type="slidenum">
              <a:rPr lang="en-US" smtClean="0"/>
              <a:t>27</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6951" b="42076"/>
          <a:stretch/>
        </p:blipFill>
        <p:spPr>
          <a:xfrm>
            <a:off x="2133600" y="3886200"/>
            <a:ext cx="5638800" cy="3719647"/>
          </a:xfrm>
          <a:prstGeom prst="rect">
            <a:avLst/>
          </a:prstGeom>
        </p:spPr>
      </p:pic>
    </p:spTree>
    <p:extLst>
      <p:ext uri="{BB962C8B-B14F-4D97-AF65-F5344CB8AC3E}">
        <p14:creationId xmlns:p14="http://schemas.microsoft.com/office/powerpoint/2010/main" val="21364727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Eligible OVC services</a:t>
            </a:r>
          </a:p>
        </p:txBody>
      </p:sp>
      <p:grpSp>
        <p:nvGrpSpPr>
          <p:cNvPr id="3" name="Group 2">
            <a:extLst>
              <a:ext uri="{FF2B5EF4-FFF2-40B4-BE49-F238E27FC236}">
                <a16:creationId xmlns="" xmlns:a16="http://schemas.microsoft.com/office/drawing/2014/main" id="{A6FE9D18-21F0-426D-9D73-B762649CC146}"/>
              </a:ext>
            </a:extLst>
          </p:cNvPr>
          <p:cNvGrpSpPr/>
          <p:nvPr/>
        </p:nvGrpSpPr>
        <p:grpSpPr>
          <a:xfrm>
            <a:off x="685800" y="1981200"/>
            <a:ext cx="5715000" cy="2590800"/>
            <a:chOff x="1066800" y="1981200"/>
            <a:chExt cx="5715000" cy="2590800"/>
          </a:xfrm>
        </p:grpSpPr>
        <p:sp>
          <p:nvSpPr>
            <p:cNvPr id="2" name="Rectangle: Rounded Corners 1">
              <a:extLst>
                <a:ext uri="{FF2B5EF4-FFF2-40B4-BE49-F238E27FC236}">
                  <a16:creationId xmlns="" xmlns:a16="http://schemas.microsoft.com/office/drawing/2014/main" id="{E05D5AC5-0953-40FC-A8C9-A3BA60C19942}"/>
                </a:ext>
              </a:extLst>
            </p:cNvPr>
            <p:cNvSpPr/>
            <p:nvPr/>
          </p:nvSpPr>
          <p:spPr>
            <a:xfrm>
              <a:off x="1066800" y="2590800"/>
              <a:ext cx="5715000" cy="1981200"/>
            </a:xfrm>
            <a:prstGeom prst="roundRect">
              <a:avLst/>
            </a:prstGeom>
            <a:solidFill>
              <a:srgbClr val="1E18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Century Gothic" panose="020B0502020202020204" pitchFamily="34" charset="0"/>
                </a:rPr>
                <a:t>Interventions that </a:t>
              </a:r>
            </a:p>
            <a:p>
              <a:pPr algn="ctr"/>
              <a:r>
                <a:rPr lang="en-US" sz="1600" dirty="0">
                  <a:latin typeface="Century Gothic" panose="020B0502020202020204" pitchFamily="34" charset="0"/>
                </a:rPr>
                <a:t>support the achievement of health outcomes,</a:t>
              </a:r>
            </a:p>
            <a:p>
              <a:pPr algn="ctr"/>
              <a:r>
                <a:rPr lang="en-US" sz="1600" dirty="0">
                  <a:latin typeface="Century Gothic" panose="020B0502020202020204" pitchFamily="34" charset="0"/>
                </a:rPr>
                <a:t>build health and nutrition knowledge and skills in caregivers, facilitate access to key health services (especially HIV testing and care and treatment services), to enable vulnerable children (especially girls) to stay HIV-free</a:t>
              </a:r>
            </a:p>
          </p:txBody>
        </p:sp>
        <p:sp>
          <p:nvSpPr>
            <p:cNvPr id="6" name="Text Placeholder 6">
              <a:extLst>
                <a:ext uri="{FF2B5EF4-FFF2-40B4-BE49-F238E27FC236}">
                  <a16:creationId xmlns="" xmlns:a16="http://schemas.microsoft.com/office/drawing/2014/main" id="{25FB6333-FE16-4F59-9015-BFA7E67BF92E}"/>
                </a:ext>
              </a:extLst>
            </p:cNvPr>
            <p:cNvSpPr txBox="1">
              <a:spLocks/>
            </p:cNvSpPr>
            <p:nvPr/>
          </p:nvSpPr>
          <p:spPr>
            <a:xfrm>
              <a:off x="1600200" y="1981200"/>
              <a:ext cx="5105400"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t>Healthy</a:t>
              </a:r>
            </a:p>
          </p:txBody>
        </p:sp>
      </p:grpSp>
      <p:grpSp>
        <p:nvGrpSpPr>
          <p:cNvPr id="9" name="Group 8">
            <a:extLst>
              <a:ext uri="{FF2B5EF4-FFF2-40B4-BE49-F238E27FC236}">
                <a16:creationId xmlns="" xmlns:a16="http://schemas.microsoft.com/office/drawing/2014/main" id="{6BBD9456-E1A1-4612-B7D4-362D4013BA06}"/>
              </a:ext>
            </a:extLst>
          </p:cNvPr>
          <p:cNvGrpSpPr/>
          <p:nvPr/>
        </p:nvGrpSpPr>
        <p:grpSpPr>
          <a:xfrm>
            <a:off x="6553200" y="2057400"/>
            <a:ext cx="2732669" cy="2514600"/>
            <a:chOff x="1600200" y="2057400"/>
            <a:chExt cx="2732669" cy="2514600"/>
          </a:xfrm>
        </p:grpSpPr>
        <p:sp>
          <p:nvSpPr>
            <p:cNvPr id="10" name="Rectangle: Rounded Corners 9">
              <a:extLst>
                <a:ext uri="{FF2B5EF4-FFF2-40B4-BE49-F238E27FC236}">
                  <a16:creationId xmlns="" xmlns:a16="http://schemas.microsoft.com/office/drawing/2014/main" id="{EB895A62-9D27-4E25-BB49-34C8725E5409}"/>
                </a:ext>
              </a:extLst>
            </p:cNvPr>
            <p:cNvSpPr/>
            <p:nvPr/>
          </p:nvSpPr>
          <p:spPr>
            <a:xfrm>
              <a:off x="1676400" y="2590800"/>
              <a:ext cx="2656469" cy="1981200"/>
            </a:xfrm>
            <a:prstGeom prst="round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Century Gothic" panose="020B0502020202020204" pitchFamily="34" charset="0"/>
                </a:rPr>
                <a:t>Interventions that </a:t>
              </a:r>
            </a:p>
            <a:p>
              <a:pPr algn="ctr"/>
              <a:r>
                <a:rPr lang="en-US" sz="1600" dirty="0">
                  <a:latin typeface="Century Gothic" panose="020B0502020202020204" pitchFamily="34" charset="0"/>
                </a:rPr>
                <a:t>reduce economic vulnerabilities and </a:t>
              </a:r>
            </a:p>
            <a:p>
              <a:pPr algn="ctr"/>
              <a:r>
                <a:rPr lang="en-US" sz="1600" dirty="0">
                  <a:latin typeface="Century Gothic" panose="020B0502020202020204" pitchFamily="34" charset="0"/>
                </a:rPr>
                <a:t>increase resilience</a:t>
              </a:r>
            </a:p>
            <a:p>
              <a:pPr algn="ctr"/>
              <a:r>
                <a:rPr lang="en-US" sz="1600" dirty="0">
                  <a:latin typeface="Century Gothic" panose="020B0502020202020204" pitchFamily="34" charset="0"/>
                </a:rPr>
                <a:t>in adolescents and families affected by and vulnerable to HIV </a:t>
              </a:r>
            </a:p>
          </p:txBody>
        </p:sp>
        <p:sp>
          <p:nvSpPr>
            <p:cNvPr id="11" name="Text Placeholder 6">
              <a:extLst>
                <a:ext uri="{FF2B5EF4-FFF2-40B4-BE49-F238E27FC236}">
                  <a16:creationId xmlns="" xmlns:a16="http://schemas.microsoft.com/office/drawing/2014/main" id="{250BC79E-3E5F-4F85-B6A4-F8917C1D77E3}"/>
                </a:ext>
              </a:extLst>
            </p:cNvPr>
            <p:cNvSpPr txBox="1">
              <a:spLocks/>
            </p:cNvSpPr>
            <p:nvPr/>
          </p:nvSpPr>
          <p:spPr>
            <a:xfrm>
              <a:off x="1600200" y="20574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3">
                      <a:lumMod val="75000"/>
                    </a:schemeClr>
                  </a:solidFill>
                </a:rPr>
                <a:t>Stable</a:t>
              </a:r>
            </a:p>
          </p:txBody>
        </p:sp>
      </p:grpSp>
      <p:grpSp>
        <p:nvGrpSpPr>
          <p:cNvPr id="12" name="Group 11">
            <a:extLst>
              <a:ext uri="{FF2B5EF4-FFF2-40B4-BE49-F238E27FC236}">
                <a16:creationId xmlns="" xmlns:a16="http://schemas.microsoft.com/office/drawing/2014/main" id="{C482C829-DB39-4912-BD9B-903C6EBCB9BE}"/>
              </a:ext>
            </a:extLst>
          </p:cNvPr>
          <p:cNvGrpSpPr/>
          <p:nvPr/>
        </p:nvGrpSpPr>
        <p:grpSpPr>
          <a:xfrm>
            <a:off x="5181600" y="4724400"/>
            <a:ext cx="4648200" cy="2514600"/>
            <a:chOff x="1064040" y="1981200"/>
            <a:chExt cx="2441160" cy="2514600"/>
          </a:xfrm>
        </p:grpSpPr>
        <p:sp>
          <p:nvSpPr>
            <p:cNvPr id="13" name="Rectangle: Rounded Corners 12">
              <a:extLst>
                <a:ext uri="{FF2B5EF4-FFF2-40B4-BE49-F238E27FC236}">
                  <a16:creationId xmlns="" xmlns:a16="http://schemas.microsoft.com/office/drawing/2014/main" id="{7AC8A286-7790-4A60-B145-0C11A3B6A6D5}"/>
                </a:ext>
              </a:extLst>
            </p:cNvPr>
            <p:cNvSpPr/>
            <p:nvPr/>
          </p:nvSpPr>
          <p:spPr>
            <a:xfrm>
              <a:off x="1064040" y="2514600"/>
              <a:ext cx="2441160" cy="1981200"/>
            </a:xfrm>
            <a:prstGeom prst="roundRect">
              <a:avLst/>
            </a:prstGeom>
            <a:solidFill>
              <a:srgbClr val="A29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entury Gothic" panose="020B0502020202020204" pitchFamily="34" charset="0"/>
                </a:rPr>
                <a:t>Interventions that</a:t>
              </a:r>
            </a:p>
            <a:p>
              <a:pPr algn="ctr"/>
              <a:r>
                <a:rPr lang="en-US" sz="1500" dirty="0">
                  <a:latin typeface="Century Gothic" panose="020B0502020202020204" pitchFamily="34" charset="0"/>
                </a:rPr>
                <a:t>support children and adolescents </a:t>
              </a:r>
            </a:p>
            <a:p>
              <a:pPr algn="ctr"/>
              <a:r>
                <a:rPr lang="en-US" sz="1500" dirty="0">
                  <a:latin typeface="Century Gothic" panose="020B0502020202020204" pitchFamily="34" charset="0"/>
                </a:rPr>
                <a:t>affected by and vulnerable to HIV </a:t>
              </a:r>
            </a:p>
            <a:p>
              <a:pPr algn="ctr"/>
              <a:r>
                <a:rPr lang="en-US" sz="1500" dirty="0">
                  <a:latin typeface="Century Gothic" panose="020B0502020202020204" pitchFamily="34" charset="0"/>
                </a:rPr>
                <a:t>to overcome barriers to accessing education (including enrollment, attendance, retention, progression, and/or transition), </a:t>
              </a:r>
            </a:p>
            <a:p>
              <a:pPr algn="ctr"/>
              <a:r>
                <a:rPr lang="en-US" sz="1500" dirty="0">
                  <a:latin typeface="Century Gothic" panose="020B0502020202020204" pitchFamily="34" charset="0"/>
                </a:rPr>
                <a:t>and provide vocational training </a:t>
              </a:r>
            </a:p>
            <a:p>
              <a:pPr algn="ctr"/>
              <a:r>
                <a:rPr lang="en-US" sz="1500" dirty="0">
                  <a:latin typeface="Century Gothic" panose="020B0502020202020204" pitchFamily="34" charset="0"/>
                </a:rPr>
                <a:t>for some adolescents</a:t>
              </a:r>
            </a:p>
          </p:txBody>
        </p:sp>
        <p:sp>
          <p:nvSpPr>
            <p:cNvPr id="14" name="Text Placeholder 6">
              <a:extLst>
                <a:ext uri="{FF2B5EF4-FFF2-40B4-BE49-F238E27FC236}">
                  <a16:creationId xmlns="" xmlns:a16="http://schemas.microsoft.com/office/drawing/2014/main" id="{ABD0D3DA-90DC-4B6D-982A-BB453A7C2B5B}"/>
                </a:ext>
              </a:extLst>
            </p:cNvPr>
            <p:cNvSpPr txBox="1">
              <a:spLocks/>
            </p:cNvSpPr>
            <p:nvPr/>
          </p:nvSpPr>
          <p:spPr>
            <a:xfrm>
              <a:off x="1066802" y="19812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4">
                      <a:lumMod val="75000"/>
                    </a:schemeClr>
                  </a:solidFill>
                </a:rPr>
                <a:t>Schooled</a:t>
              </a:r>
            </a:p>
          </p:txBody>
        </p:sp>
      </p:grpSp>
      <p:grpSp>
        <p:nvGrpSpPr>
          <p:cNvPr id="15" name="Group 14">
            <a:extLst>
              <a:ext uri="{FF2B5EF4-FFF2-40B4-BE49-F238E27FC236}">
                <a16:creationId xmlns="" xmlns:a16="http://schemas.microsoft.com/office/drawing/2014/main" id="{7BE52C28-DD26-4FBF-8BEF-C2882D2E143F}"/>
              </a:ext>
            </a:extLst>
          </p:cNvPr>
          <p:cNvGrpSpPr/>
          <p:nvPr/>
        </p:nvGrpSpPr>
        <p:grpSpPr>
          <a:xfrm>
            <a:off x="685800" y="4648200"/>
            <a:ext cx="4267200" cy="2590800"/>
            <a:chOff x="1066800" y="1981200"/>
            <a:chExt cx="4572000" cy="2590800"/>
          </a:xfrm>
        </p:grpSpPr>
        <p:sp>
          <p:nvSpPr>
            <p:cNvPr id="16" name="Rectangle: Rounded Corners 15">
              <a:extLst>
                <a:ext uri="{FF2B5EF4-FFF2-40B4-BE49-F238E27FC236}">
                  <a16:creationId xmlns="" xmlns:a16="http://schemas.microsoft.com/office/drawing/2014/main" id="{33653EF6-F4E9-46FF-A6FD-DCF7EBAB400C}"/>
                </a:ext>
              </a:extLst>
            </p:cNvPr>
            <p:cNvSpPr/>
            <p:nvPr/>
          </p:nvSpPr>
          <p:spPr>
            <a:xfrm>
              <a:off x="1066800" y="2590800"/>
              <a:ext cx="4572000" cy="1981200"/>
            </a:xfrm>
            <a:prstGeom prst="round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entury Gothic" panose="020B0502020202020204" pitchFamily="34" charset="0"/>
              </a:endParaRPr>
            </a:p>
          </p:txBody>
        </p:sp>
        <p:sp>
          <p:nvSpPr>
            <p:cNvPr id="17" name="Text Placeholder 6">
              <a:extLst>
                <a:ext uri="{FF2B5EF4-FFF2-40B4-BE49-F238E27FC236}">
                  <a16:creationId xmlns="" xmlns:a16="http://schemas.microsoft.com/office/drawing/2014/main" id="{C154EA69-49B3-4BA2-95AF-FB1D3729F9C3}"/>
                </a:ext>
              </a:extLst>
            </p:cNvPr>
            <p:cNvSpPr txBox="1">
              <a:spLocks/>
            </p:cNvSpPr>
            <p:nvPr/>
          </p:nvSpPr>
          <p:spPr>
            <a:xfrm>
              <a:off x="1066802" y="19812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rgbClr val="008C84"/>
                  </a:solidFill>
                </a:rPr>
                <a:t>Safe</a:t>
              </a:r>
            </a:p>
          </p:txBody>
        </p:sp>
      </p:grpSp>
      <p:sp>
        <p:nvSpPr>
          <p:cNvPr id="22" name="Rectangle 21">
            <a:extLst>
              <a:ext uri="{FF2B5EF4-FFF2-40B4-BE49-F238E27FC236}">
                <a16:creationId xmlns="" xmlns:a16="http://schemas.microsoft.com/office/drawing/2014/main" id="{E2AB5523-6052-4117-AB29-FDD1C0931CA2}"/>
              </a:ext>
            </a:extLst>
          </p:cNvPr>
          <p:cNvSpPr/>
          <p:nvPr/>
        </p:nvSpPr>
        <p:spPr>
          <a:xfrm>
            <a:off x="838200" y="5410200"/>
            <a:ext cx="3962400" cy="1754326"/>
          </a:xfrm>
          <a:prstGeom prst="rect">
            <a:avLst/>
          </a:prstGeom>
        </p:spPr>
        <p:txBody>
          <a:bodyPr wrap="square">
            <a:spAutoFit/>
          </a:bodyPr>
          <a:lstStyle/>
          <a:p>
            <a:pPr algn="ctr"/>
            <a:r>
              <a:rPr lang="en-US" dirty="0">
                <a:solidFill>
                  <a:schemeClr val="bg1"/>
                </a:solidFill>
                <a:latin typeface="Century Gothic" panose="020B0502020202020204" pitchFamily="34" charset="0"/>
              </a:rPr>
              <a:t>Interventions that</a:t>
            </a:r>
          </a:p>
          <a:p>
            <a:pPr algn="ctr"/>
            <a:r>
              <a:rPr lang="en-US" dirty="0">
                <a:solidFill>
                  <a:schemeClr val="bg1"/>
                </a:solidFill>
                <a:latin typeface="Century Gothic" panose="020B0502020202020204" pitchFamily="34" charset="0"/>
              </a:rPr>
              <a:t>prevent and mitigate violence, abuse, exploitation, and neglect of children and adolescents, including sexual and gender-based violence. </a:t>
            </a:r>
          </a:p>
        </p:txBody>
      </p:sp>
      <p:sp>
        <p:nvSpPr>
          <p:cNvPr id="19" name="Text Placeholder 3"/>
          <p:cNvSpPr>
            <a:spLocks noGrp="1"/>
          </p:cNvSpPr>
          <p:nvPr>
            <p:ph type="body" sz="quarter" idx="11"/>
          </p:nvPr>
        </p:nvSpPr>
        <p:spPr>
          <a:xfrm>
            <a:off x="561844" y="1091205"/>
            <a:ext cx="9496556" cy="837214"/>
          </a:xfrm>
        </p:spPr>
        <p:txBody>
          <a:bodyPr/>
          <a:lstStyle/>
          <a:p>
            <a:r>
              <a:rPr lang="en-US" sz="3400" dirty="0"/>
              <a:t>Grouped into four domains </a:t>
            </a:r>
          </a:p>
        </p:txBody>
      </p:sp>
      <p:sp>
        <p:nvSpPr>
          <p:cNvPr id="4" name="Rectangle 3">
            <a:extLst>
              <a:ext uri="{FF2B5EF4-FFF2-40B4-BE49-F238E27FC236}">
                <a16:creationId xmlns="" xmlns:a16="http://schemas.microsoft.com/office/drawing/2014/main" id="{9DDD9A35-EBDF-46C1-98EF-502C5B9B78E9}"/>
              </a:ext>
            </a:extLst>
          </p:cNvPr>
          <p:cNvSpPr/>
          <p:nvPr/>
        </p:nvSpPr>
        <p:spPr>
          <a:xfrm>
            <a:off x="1066800" y="7391400"/>
            <a:ext cx="8991600" cy="246221"/>
          </a:xfrm>
          <a:prstGeom prst="rect">
            <a:avLst/>
          </a:prstGeom>
        </p:spPr>
        <p:txBody>
          <a:bodyPr wrap="square">
            <a:spAutoFit/>
          </a:bodyPr>
          <a:lstStyle/>
          <a:p>
            <a:r>
              <a:rPr lang="en-US" sz="1000" dirty="0">
                <a:solidFill>
                  <a:srgbClr val="000000"/>
                </a:solidFill>
                <a:latin typeface="Century Gothic" panose="020B0502020202020204" pitchFamily="34" charset="0"/>
              </a:rPr>
              <a:t>Source: </a:t>
            </a:r>
            <a:r>
              <a:rPr lang="en-US" sz="1000" i="1" dirty="0">
                <a:solidFill>
                  <a:srgbClr val="000000"/>
                </a:solidFill>
                <a:latin typeface="Century Gothic" panose="020B0502020202020204" pitchFamily="34" charset="0"/>
              </a:rPr>
              <a:t>Standard Operating Procedures for Case Management, </a:t>
            </a:r>
            <a:r>
              <a:rPr lang="en-US" sz="1000" i="1" dirty="0">
                <a:latin typeface="Century Gothic" panose="020B0502020202020204" pitchFamily="34" charset="0"/>
              </a:rPr>
              <a:t>Coordinating Comprehensive Care for Children (4Children) 2018</a:t>
            </a:r>
            <a:r>
              <a:rPr lang="en-US" sz="1000" i="1" dirty="0">
                <a:solidFill>
                  <a:srgbClr val="000000"/>
                </a:solidFill>
                <a:latin typeface="Century Gothic" panose="020B0502020202020204" pitchFamily="34" charset="0"/>
              </a:rPr>
              <a:t> </a:t>
            </a:r>
            <a:endParaRPr lang="en-US" sz="1000" dirty="0">
              <a:latin typeface="Century Gothic" panose="020B0502020202020204" pitchFamily="34" charset="0"/>
            </a:endParaRPr>
          </a:p>
        </p:txBody>
      </p:sp>
      <p:sp>
        <p:nvSpPr>
          <p:cNvPr id="8" name="Slide Number Placeholder 7">
            <a:extLst>
              <a:ext uri="{FF2B5EF4-FFF2-40B4-BE49-F238E27FC236}">
                <a16:creationId xmlns="" xmlns:a16="http://schemas.microsoft.com/office/drawing/2014/main" id="{5B67F2D0-6727-44FC-875F-61768DBEE7EE}"/>
              </a:ext>
            </a:extLst>
          </p:cNvPr>
          <p:cNvSpPr>
            <a:spLocks noGrp="1"/>
          </p:cNvSpPr>
          <p:nvPr>
            <p:ph type="sldNum" sz="quarter" idx="12"/>
          </p:nvPr>
        </p:nvSpPr>
        <p:spPr/>
        <p:txBody>
          <a:bodyPr/>
          <a:lstStyle/>
          <a:p>
            <a:fld id="{7EDEFB67-AFA1-446B-9C78-EEFF5F2E2A45}" type="slidenum">
              <a:rPr lang="en-US" smtClean="0"/>
              <a:t>28</a:t>
            </a:fld>
            <a:endParaRPr lang="en-US"/>
          </a:p>
        </p:txBody>
      </p:sp>
      <p:pic>
        <p:nvPicPr>
          <p:cNvPr id="23" name="Picture 22">
            <a:extLst>
              <a:ext uri="{FF2B5EF4-FFF2-40B4-BE49-F238E27FC236}">
                <a16:creationId xmlns="" xmlns:a16="http://schemas.microsoft.com/office/drawing/2014/main" id="{2B9133B7-824A-4A8B-8548-CD2867C7A7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981200"/>
            <a:ext cx="1143000" cy="1143000"/>
          </a:xfrm>
          <a:prstGeom prst="rect">
            <a:avLst/>
          </a:prstGeom>
        </p:spPr>
      </p:pic>
      <p:pic>
        <p:nvPicPr>
          <p:cNvPr id="25" name="Picture 24">
            <a:extLst>
              <a:ext uri="{FF2B5EF4-FFF2-40B4-BE49-F238E27FC236}">
                <a16:creationId xmlns="" xmlns:a16="http://schemas.microsoft.com/office/drawing/2014/main" id="{E77D908C-DF32-4D94-B4B3-F75682C153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6800" y="1828800"/>
            <a:ext cx="1143000" cy="1143000"/>
          </a:xfrm>
          <a:prstGeom prst="rect">
            <a:avLst/>
          </a:prstGeom>
        </p:spPr>
      </p:pic>
      <p:pic>
        <p:nvPicPr>
          <p:cNvPr id="26" name="Picture 25">
            <a:extLst>
              <a:ext uri="{FF2B5EF4-FFF2-40B4-BE49-F238E27FC236}">
                <a16:creationId xmlns="" xmlns:a16="http://schemas.microsoft.com/office/drawing/2014/main" id="{22B46B32-D0C9-43EA-AAE3-F05892C5CA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6553200"/>
            <a:ext cx="1066800" cy="1066800"/>
          </a:xfrm>
          <a:prstGeom prst="rect">
            <a:avLst/>
          </a:prstGeom>
        </p:spPr>
      </p:pic>
      <p:pic>
        <p:nvPicPr>
          <p:cNvPr id="27" name="Picture 26">
            <a:extLst>
              <a:ext uri="{FF2B5EF4-FFF2-40B4-BE49-F238E27FC236}">
                <a16:creationId xmlns="" xmlns:a16="http://schemas.microsoft.com/office/drawing/2014/main" id="{91A5B60E-6B1E-49F0-8C77-C0CF96858B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63000" y="4572000"/>
            <a:ext cx="1143000" cy="1143000"/>
          </a:xfrm>
          <a:prstGeom prst="rect">
            <a:avLst/>
          </a:prstGeom>
        </p:spPr>
      </p:pic>
    </p:spTree>
    <p:extLst>
      <p:ext uri="{BB962C8B-B14F-4D97-AF65-F5344CB8AC3E}">
        <p14:creationId xmlns:p14="http://schemas.microsoft.com/office/powerpoint/2010/main" val="506962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877555" cy="1143000"/>
          </a:xfrm>
        </p:spPr>
        <p:txBody>
          <a:bodyPr/>
          <a:lstStyle/>
          <a:p>
            <a:r>
              <a:rPr lang="en-US" dirty="0"/>
              <a:t>Eligible OVC services</a:t>
            </a:r>
            <a:endParaRPr lang="en-US" dirty="0">
              <a:solidFill>
                <a:srgbClr val="C00000"/>
              </a:solidFill>
            </a:endParaRPr>
          </a:p>
        </p:txBody>
      </p:sp>
      <p:sp>
        <p:nvSpPr>
          <p:cNvPr id="6" name="Text Placeholder 5"/>
          <p:cNvSpPr>
            <a:spLocks noGrp="1"/>
          </p:cNvSpPr>
          <p:nvPr>
            <p:ph type="body" sz="quarter" idx="10"/>
          </p:nvPr>
        </p:nvSpPr>
        <p:spPr>
          <a:xfrm>
            <a:off x="557784" y="2286000"/>
            <a:ext cx="4678680" cy="4495800"/>
          </a:xfrm>
        </p:spPr>
        <p:txBody>
          <a:bodyPr/>
          <a:lstStyle/>
          <a:p>
            <a:pPr lvl="0"/>
            <a:r>
              <a:rPr lang="en-US" sz="2400" dirty="0"/>
              <a:t>The list of eligible OVC services defines minimum services that beneficiaries (children and caregivers) may receive to be considered active.</a:t>
            </a:r>
          </a:p>
          <a:p>
            <a:pPr lvl="0"/>
            <a:endParaRPr lang="en-US" sz="2400" dirty="0"/>
          </a:p>
          <a:p>
            <a:pPr lvl="0"/>
            <a:r>
              <a:rPr lang="en-US" sz="2400" dirty="0"/>
              <a:t>These services will move beneficiaries toward graduation, which will be attained when the child and primary caregivers can be deemed healthy, safe, schooled, and stable. </a:t>
            </a:r>
          </a:p>
          <a:p>
            <a:pPr lvl="0"/>
            <a:endParaRPr lang="en-US" sz="2400" dirty="0"/>
          </a:p>
          <a:p>
            <a:pPr lvl="0"/>
            <a:r>
              <a:rPr lang="en-US" sz="2400" dirty="0"/>
              <a:t> </a:t>
            </a:r>
          </a:p>
        </p:txBody>
      </p:sp>
      <p:sp>
        <p:nvSpPr>
          <p:cNvPr id="7" name="Text Placeholder 6"/>
          <p:cNvSpPr>
            <a:spLocks noGrp="1"/>
          </p:cNvSpPr>
          <p:nvPr>
            <p:ph type="body" sz="quarter" idx="11"/>
          </p:nvPr>
        </p:nvSpPr>
        <p:spPr/>
        <p:txBody>
          <a:bodyPr/>
          <a:lstStyle/>
          <a:p>
            <a:pPr lvl="0"/>
            <a:r>
              <a:rPr lang="en-US" dirty="0"/>
              <a:t>Overview (1)</a:t>
            </a:r>
          </a:p>
        </p:txBody>
      </p:sp>
      <p:sp>
        <p:nvSpPr>
          <p:cNvPr id="8" name="Text Placeholder 5">
            <a:extLst>
              <a:ext uri="{FF2B5EF4-FFF2-40B4-BE49-F238E27FC236}">
                <a16:creationId xmlns="" xmlns:a16="http://schemas.microsoft.com/office/drawing/2014/main" id="{FDE59D58-30E1-4F02-A07F-D27FF6269370}"/>
              </a:ext>
            </a:extLst>
          </p:cNvPr>
          <p:cNvSpPr txBox="1">
            <a:spLocks/>
          </p:cNvSpPr>
          <p:nvPr/>
        </p:nvSpPr>
        <p:spPr>
          <a:xfrm>
            <a:off x="5676900" y="2667000"/>
            <a:ext cx="4343400" cy="457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000" kern="0" dirty="0"/>
              <a:t>List of eligible OVC services</a:t>
            </a:r>
          </a:p>
          <a:p>
            <a:r>
              <a:rPr lang="en-US" sz="2000" kern="0" dirty="0"/>
              <a:t> </a:t>
            </a:r>
          </a:p>
        </p:txBody>
      </p:sp>
      <p:sp>
        <p:nvSpPr>
          <p:cNvPr id="4" name="Slide Number Placeholder 3">
            <a:extLst>
              <a:ext uri="{FF2B5EF4-FFF2-40B4-BE49-F238E27FC236}">
                <a16:creationId xmlns="" xmlns:a16="http://schemas.microsoft.com/office/drawing/2014/main" id="{1B11544F-7289-42C0-9ABA-830E38380774}"/>
              </a:ext>
            </a:extLst>
          </p:cNvPr>
          <p:cNvSpPr>
            <a:spLocks noGrp="1"/>
          </p:cNvSpPr>
          <p:nvPr>
            <p:ph type="sldNum" sz="quarter" idx="12"/>
          </p:nvPr>
        </p:nvSpPr>
        <p:spPr/>
        <p:txBody>
          <a:bodyPr/>
          <a:lstStyle/>
          <a:p>
            <a:fld id="{7EDEFB67-AFA1-446B-9C78-EEFF5F2E2A45}" type="slidenum">
              <a:rPr lang="en-US" smtClean="0"/>
              <a:t>29</a:t>
            </a:fld>
            <a:endParaRPr lang="en-US"/>
          </a:p>
        </p:txBody>
      </p:sp>
      <p:pic>
        <p:nvPicPr>
          <p:cNvPr id="9" name="Picture 8">
            <a:extLst>
              <a:ext uri="{FF2B5EF4-FFF2-40B4-BE49-F238E27FC236}">
                <a16:creationId xmlns="" xmlns:a16="http://schemas.microsoft.com/office/drawing/2014/main" id="{82E6FDDE-7065-438A-B2A4-0D6B9606AAD5}"/>
              </a:ext>
            </a:extLst>
          </p:cNvPr>
          <p:cNvPicPr>
            <a:picLocks noChangeAspect="1"/>
          </p:cNvPicPr>
          <p:nvPr/>
        </p:nvPicPr>
        <p:blipFill>
          <a:blip r:embed="rId3"/>
          <a:stretch>
            <a:fillRect/>
          </a:stretch>
        </p:blipFill>
        <p:spPr>
          <a:xfrm>
            <a:off x="5753100" y="3048000"/>
            <a:ext cx="3962251" cy="3367087"/>
          </a:xfrm>
          <a:prstGeom prst="rect">
            <a:avLst/>
          </a:prstGeom>
        </p:spPr>
      </p:pic>
    </p:spTree>
    <p:extLst>
      <p:ext uri="{BB962C8B-B14F-4D97-AF65-F5344CB8AC3E}">
        <p14:creationId xmlns:p14="http://schemas.microsoft.com/office/powerpoint/2010/main" val="750655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971800"/>
            <a:ext cx="7162800" cy="2362200"/>
          </a:xfrm>
        </p:spPr>
        <p:txBody>
          <a:bodyPr/>
          <a:lstStyle/>
          <a:p>
            <a:pPr algn="ctr">
              <a:lnSpc>
                <a:spcPts val="5900"/>
              </a:lnSpc>
            </a:pPr>
            <a:r>
              <a:rPr lang="en-US" sz="6000" b="1" dirty="0">
                <a:latin typeface="Century Gothic" panose="020B0502020202020204" pitchFamily="34" charset="0"/>
              </a:rPr>
              <a:t>2.1. Introduction</a:t>
            </a:r>
            <a:endParaRPr lang="en-US" sz="6000" dirty="0">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EC7CB174-5E88-4538-95F1-6CA933F14C92}"/>
              </a:ext>
            </a:extLst>
          </p:cNvPr>
          <p:cNvSpPr>
            <a:spLocks noGrp="1"/>
          </p:cNvSpPr>
          <p:nvPr>
            <p:ph type="sldNum" sz="quarter" idx="12"/>
          </p:nvPr>
        </p:nvSpPr>
        <p:spPr/>
        <p:txBody>
          <a:bodyPr/>
          <a:lstStyle/>
          <a:p>
            <a:fld id="{7EDEFB67-AFA1-446B-9C78-EEFF5F2E2A45}" type="slidenum">
              <a:rPr lang="en-US" smtClean="0"/>
              <a:t>3</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4072128"/>
            <a:ext cx="4812792" cy="3624072"/>
          </a:xfrm>
          <a:prstGeom prst="rect">
            <a:avLst/>
          </a:prstGeom>
        </p:spPr>
      </p:pic>
    </p:spTree>
    <p:extLst>
      <p:ext uri="{BB962C8B-B14F-4D97-AF65-F5344CB8AC3E}">
        <p14:creationId xmlns:p14="http://schemas.microsoft.com/office/powerpoint/2010/main" val="1148137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OVC services</a:t>
            </a:r>
          </a:p>
        </p:txBody>
      </p:sp>
      <p:sp>
        <p:nvSpPr>
          <p:cNvPr id="3" name="Text Placeholder 2"/>
          <p:cNvSpPr>
            <a:spLocks noGrp="1"/>
          </p:cNvSpPr>
          <p:nvPr>
            <p:ph type="body" sz="quarter" idx="10"/>
          </p:nvPr>
        </p:nvSpPr>
        <p:spPr>
          <a:xfrm>
            <a:off x="557784" y="2286000"/>
            <a:ext cx="8586216" cy="4724400"/>
          </a:xfrm>
        </p:spPr>
        <p:txBody>
          <a:bodyPr/>
          <a:lstStyle/>
          <a:p>
            <a:pPr>
              <a:spcBef>
                <a:spcPts val="1200"/>
              </a:spcBef>
            </a:pPr>
            <a:r>
              <a:rPr lang="en-US" sz="2400" dirty="0"/>
              <a:t>PEPFAR provides a list of illustrative eligible interventions for the following groups of beneficiaries:</a:t>
            </a:r>
          </a:p>
          <a:p>
            <a:pPr marL="914400" lvl="1" indent="-457200">
              <a:spcBef>
                <a:spcPts val="1200"/>
              </a:spcBef>
              <a:buFont typeface="Arial" charset="0"/>
              <a:buChar char="•"/>
            </a:pPr>
            <a:r>
              <a:rPr lang="en-US" dirty="0"/>
              <a:t>Children (all)</a:t>
            </a:r>
          </a:p>
          <a:p>
            <a:pPr marL="914400" lvl="1" indent="-457200">
              <a:spcBef>
                <a:spcPts val="1200"/>
              </a:spcBef>
              <a:buFont typeface="Arial" charset="0"/>
              <a:buChar char="•"/>
            </a:pPr>
            <a:r>
              <a:rPr lang="en-US" dirty="0"/>
              <a:t>Children (infants and young children)</a:t>
            </a:r>
          </a:p>
          <a:p>
            <a:pPr marL="914400" lvl="1" indent="-457200">
              <a:spcBef>
                <a:spcPts val="1200"/>
              </a:spcBef>
              <a:buFont typeface="Arial" charset="0"/>
              <a:buChar char="•"/>
            </a:pPr>
            <a:r>
              <a:rPr lang="en-US" dirty="0"/>
              <a:t>Children (adolescents)</a:t>
            </a:r>
          </a:p>
          <a:p>
            <a:pPr marL="914400" lvl="1" indent="-457200">
              <a:spcBef>
                <a:spcPts val="1200"/>
              </a:spcBef>
              <a:buFont typeface="Arial" charset="0"/>
              <a:buChar char="•"/>
            </a:pPr>
            <a:r>
              <a:rPr lang="en-US" dirty="0"/>
              <a:t>Caregivers</a:t>
            </a:r>
          </a:p>
          <a:p>
            <a:endParaRPr lang="en-US" sz="2400" dirty="0"/>
          </a:p>
        </p:txBody>
      </p:sp>
      <p:sp>
        <p:nvSpPr>
          <p:cNvPr id="5" name="Text Placeholder 2">
            <a:extLst>
              <a:ext uri="{FF2B5EF4-FFF2-40B4-BE49-F238E27FC236}">
                <a16:creationId xmlns="" xmlns:a16="http://schemas.microsoft.com/office/drawing/2014/main" id="{D3796C01-5E90-42F1-924C-ACC7666CDAD6}"/>
              </a:ext>
            </a:extLst>
          </p:cNvPr>
          <p:cNvSpPr txBox="1">
            <a:spLocks/>
          </p:cNvSpPr>
          <p:nvPr/>
        </p:nvSpPr>
        <p:spPr>
          <a:xfrm>
            <a:off x="1219200" y="4191000"/>
            <a:ext cx="8305800" cy="26670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800100" lvl="2" indent="-342900">
              <a:buFont typeface="Arial" charset="0"/>
              <a:buChar char="•"/>
            </a:pPr>
            <a:endParaRPr lang="en-US" sz="2400" kern="0" dirty="0"/>
          </a:p>
        </p:txBody>
      </p:sp>
      <p:sp>
        <p:nvSpPr>
          <p:cNvPr id="8" name="Text Placeholder 3">
            <a:extLst>
              <a:ext uri="{FF2B5EF4-FFF2-40B4-BE49-F238E27FC236}">
                <a16:creationId xmlns="" xmlns:a16="http://schemas.microsoft.com/office/drawing/2014/main" id="{62E5AF3A-BA72-4721-8D7B-59A98A5DFD46}"/>
              </a:ext>
            </a:extLst>
          </p:cNvPr>
          <p:cNvSpPr>
            <a:spLocks noGrp="1"/>
          </p:cNvSpPr>
          <p:nvPr>
            <p:ph type="body" sz="quarter" idx="11"/>
          </p:nvPr>
        </p:nvSpPr>
        <p:spPr>
          <a:xfrm>
            <a:off x="561844" y="1091205"/>
            <a:ext cx="7286755" cy="837214"/>
          </a:xfrm>
        </p:spPr>
        <p:txBody>
          <a:bodyPr/>
          <a:lstStyle/>
          <a:p>
            <a:r>
              <a:rPr lang="en-US" dirty="0"/>
              <a:t>Overview (2)</a:t>
            </a:r>
          </a:p>
        </p:txBody>
      </p:sp>
      <p:sp>
        <p:nvSpPr>
          <p:cNvPr id="4" name="Slide Number Placeholder 3">
            <a:extLst>
              <a:ext uri="{FF2B5EF4-FFF2-40B4-BE49-F238E27FC236}">
                <a16:creationId xmlns="" xmlns:a16="http://schemas.microsoft.com/office/drawing/2014/main" id="{0BED7863-6EED-4917-A9DA-1A2C2442F017}"/>
              </a:ext>
            </a:extLst>
          </p:cNvPr>
          <p:cNvSpPr>
            <a:spLocks noGrp="1"/>
          </p:cNvSpPr>
          <p:nvPr>
            <p:ph type="sldNum" sz="quarter" idx="12"/>
          </p:nvPr>
        </p:nvSpPr>
        <p:spPr/>
        <p:txBody>
          <a:bodyPr/>
          <a:lstStyle/>
          <a:p>
            <a:fld id="{7EDEFB67-AFA1-446B-9C78-EEFF5F2E2A45}" type="slidenum">
              <a:rPr lang="en-US" smtClean="0"/>
              <a:t>30</a:t>
            </a:fld>
            <a:endParaRPr lang="en-US"/>
          </a:p>
        </p:txBody>
      </p:sp>
    </p:spTree>
    <p:extLst>
      <p:ext uri="{BB962C8B-B14F-4D97-AF65-F5344CB8AC3E}">
        <p14:creationId xmlns:p14="http://schemas.microsoft.com/office/powerpoint/2010/main" val="4158981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Eligible OVC services</a:t>
            </a:r>
          </a:p>
        </p:txBody>
      </p:sp>
      <p:sp>
        <p:nvSpPr>
          <p:cNvPr id="6" name="Text Placeholder 5"/>
          <p:cNvSpPr>
            <a:spLocks noGrp="1"/>
          </p:cNvSpPr>
          <p:nvPr>
            <p:ph type="body" sz="quarter" idx="10"/>
          </p:nvPr>
        </p:nvSpPr>
        <p:spPr>
          <a:xfrm>
            <a:off x="557784" y="2286000"/>
            <a:ext cx="8458200" cy="4572000"/>
          </a:xfrm>
        </p:spPr>
        <p:txBody>
          <a:bodyPr/>
          <a:lstStyle/>
          <a:p>
            <a:pPr lvl="0">
              <a:spcAft>
                <a:spcPts val="1200"/>
              </a:spcAft>
            </a:pPr>
            <a:r>
              <a:rPr lang="en-US" sz="2400" dirty="0"/>
              <a:t>A beneficiary is counted as receiving a service if he or she:</a:t>
            </a:r>
          </a:p>
          <a:p>
            <a:pPr marL="914400" lvl="1" indent="-457200">
              <a:spcAft>
                <a:spcPts val="1200"/>
              </a:spcAft>
              <a:buFont typeface="Arial" charset="0"/>
              <a:buChar char="•"/>
            </a:pPr>
            <a:r>
              <a:rPr lang="en-US" dirty="0"/>
              <a:t>Received the service directly from project</a:t>
            </a:r>
          </a:p>
          <a:p>
            <a:pPr marL="914400" lvl="1" indent="-457200">
              <a:spcAft>
                <a:spcPts val="1200"/>
              </a:spcAft>
              <a:buFont typeface="Arial" charset="0"/>
              <a:buChar char="•"/>
            </a:pPr>
            <a:r>
              <a:rPr lang="en-US" dirty="0"/>
              <a:t>Was facilitated to obtain the service (e.g., given transport subsidy, accompanied) </a:t>
            </a:r>
          </a:p>
          <a:p>
            <a:pPr marL="914400" lvl="1" indent="-457200">
              <a:spcAft>
                <a:spcPts val="1200"/>
              </a:spcAft>
              <a:buFont typeface="Arial" charset="0"/>
              <a:buChar char="•"/>
            </a:pPr>
            <a:r>
              <a:rPr lang="en-US" dirty="0"/>
              <a:t>Has a completed referral (a referral for service is insufficient)</a:t>
            </a:r>
          </a:p>
        </p:txBody>
      </p:sp>
      <p:sp>
        <p:nvSpPr>
          <p:cNvPr id="7" name="Text Placeholder 6"/>
          <p:cNvSpPr>
            <a:spLocks noGrp="1"/>
          </p:cNvSpPr>
          <p:nvPr>
            <p:ph type="body" sz="quarter" idx="11"/>
          </p:nvPr>
        </p:nvSpPr>
        <p:spPr/>
        <p:txBody>
          <a:bodyPr/>
          <a:lstStyle/>
          <a:p>
            <a:pPr lvl="0"/>
            <a:r>
              <a:rPr lang="en-US" dirty="0"/>
              <a:t>Definition of a service</a:t>
            </a:r>
          </a:p>
        </p:txBody>
      </p:sp>
      <p:sp>
        <p:nvSpPr>
          <p:cNvPr id="2" name="Slide Number Placeholder 1">
            <a:extLst>
              <a:ext uri="{FF2B5EF4-FFF2-40B4-BE49-F238E27FC236}">
                <a16:creationId xmlns="" xmlns:a16="http://schemas.microsoft.com/office/drawing/2014/main" id="{7275281B-87DF-44AC-8194-35E0557D3A77}"/>
              </a:ext>
            </a:extLst>
          </p:cNvPr>
          <p:cNvSpPr>
            <a:spLocks noGrp="1"/>
          </p:cNvSpPr>
          <p:nvPr>
            <p:ph type="sldNum" sz="quarter" idx="12"/>
          </p:nvPr>
        </p:nvSpPr>
        <p:spPr/>
        <p:txBody>
          <a:bodyPr/>
          <a:lstStyle/>
          <a:p>
            <a:fld id="{7EDEFB67-AFA1-446B-9C78-EEFF5F2E2A45}" type="slidenum">
              <a:rPr lang="en-US" smtClean="0"/>
              <a:t>31</a:t>
            </a:fld>
            <a:endParaRPr lang="en-US"/>
          </a:p>
        </p:txBody>
      </p:sp>
    </p:spTree>
    <p:extLst>
      <p:ext uri="{BB962C8B-B14F-4D97-AF65-F5344CB8AC3E}">
        <p14:creationId xmlns:p14="http://schemas.microsoft.com/office/powerpoint/2010/main" val="1952987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648955" cy="1143000"/>
          </a:xfrm>
        </p:spPr>
        <p:txBody>
          <a:bodyPr/>
          <a:lstStyle/>
          <a:p>
            <a:r>
              <a:rPr lang="en-US" dirty="0"/>
              <a:t>Eligible OVC services</a:t>
            </a:r>
            <a:endParaRPr lang="en-US" dirty="0">
              <a:solidFill>
                <a:srgbClr val="C00000"/>
              </a:solidFill>
            </a:endParaRPr>
          </a:p>
        </p:txBody>
      </p:sp>
      <p:sp>
        <p:nvSpPr>
          <p:cNvPr id="6" name="Text Placeholder 5"/>
          <p:cNvSpPr>
            <a:spLocks noGrp="1"/>
          </p:cNvSpPr>
          <p:nvPr>
            <p:ph type="body" sz="quarter" idx="10"/>
          </p:nvPr>
        </p:nvSpPr>
        <p:spPr>
          <a:xfrm>
            <a:off x="557784" y="2286000"/>
            <a:ext cx="8077200" cy="4267200"/>
          </a:xfrm>
        </p:spPr>
        <p:txBody>
          <a:bodyPr/>
          <a:lstStyle/>
          <a:p>
            <a:pPr lvl="0"/>
            <a:r>
              <a:rPr lang="en-US" sz="2400" dirty="0"/>
              <a:t>The list is comprehensive but not exhaustive. </a:t>
            </a:r>
          </a:p>
          <a:p>
            <a:pPr lvl="0"/>
            <a:endParaRPr lang="en-US" sz="2400" dirty="0"/>
          </a:p>
          <a:p>
            <a:pPr lvl="0"/>
            <a:r>
              <a:rPr lang="en-US" sz="2400" dirty="0"/>
              <a:t>For services that are not captured in the list, implementing partners must submit a written request to a local United States Government (USG) funding agency point of contact (POC) describing those specific services.</a:t>
            </a:r>
          </a:p>
          <a:p>
            <a:pPr lvl="0"/>
            <a:endParaRPr lang="en-US" sz="2400" dirty="0"/>
          </a:p>
          <a:p>
            <a:pPr lvl="0"/>
            <a:r>
              <a:rPr lang="en-US" sz="2400" dirty="0"/>
              <a:t>Written approval must be received in order to count proposed services toward active OVC status. </a:t>
            </a:r>
          </a:p>
          <a:p>
            <a:pPr lvl="0"/>
            <a:endParaRPr lang="en-US" sz="2400" dirty="0"/>
          </a:p>
          <a:p>
            <a:pPr lvl="0"/>
            <a:endParaRPr lang="en-US" sz="2400" dirty="0"/>
          </a:p>
        </p:txBody>
      </p:sp>
      <p:sp>
        <p:nvSpPr>
          <p:cNvPr id="7" name="Text Placeholder 6"/>
          <p:cNvSpPr>
            <a:spLocks noGrp="1"/>
          </p:cNvSpPr>
          <p:nvPr>
            <p:ph type="body" sz="quarter" idx="11"/>
          </p:nvPr>
        </p:nvSpPr>
        <p:spPr>
          <a:xfrm>
            <a:off x="561844" y="1091205"/>
            <a:ext cx="8124955" cy="837214"/>
          </a:xfrm>
        </p:spPr>
        <p:txBody>
          <a:bodyPr/>
          <a:lstStyle/>
          <a:p>
            <a:pPr lvl="0"/>
            <a:r>
              <a:rPr lang="en-US" dirty="0"/>
              <a:t>Illustrative nature of the list</a:t>
            </a:r>
          </a:p>
        </p:txBody>
      </p:sp>
      <p:sp>
        <p:nvSpPr>
          <p:cNvPr id="2" name="Slide Number Placeholder 1">
            <a:extLst>
              <a:ext uri="{FF2B5EF4-FFF2-40B4-BE49-F238E27FC236}">
                <a16:creationId xmlns="" xmlns:a16="http://schemas.microsoft.com/office/drawing/2014/main" id="{44DF82A2-14A4-404F-9DED-AAE4414C594A}"/>
              </a:ext>
            </a:extLst>
          </p:cNvPr>
          <p:cNvSpPr>
            <a:spLocks noGrp="1"/>
          </p:cNvSpPr>
          <p:nvPr>
            <p:ph type="sldNum" sz="quarter" idx="12"/>
          </p:nvPr>
        </p:nvSpPr>
        <p:spPr/>
        <p:txBody>
          <a:bodyPr/>
          <a:lstStyle/>
          <a:p>
            <a:fld id="{7EDEFB67-AFA1-446B-9C78-EEFF5F2E2A45}" type="slidenum">
              <a:rPr lang="en-US" smtClean="0"/>
              <a:t>32</a:t>
            </a:fld>
            <a:endParaRPr lang="en-US"/>
          </a:p>
        </p:txBody>
      </p:sp>
    </p:spTree>
    <p:extLst>
      <p:ext uri="{BB962C8B-B14F-4D97-AF65-F5344CB8AC3E}">
        <p14:creationId xmlns:p14="http://schemas.microsoft.com/office/powerpoint/2010/main" val="1717154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496555" cy="1143000"/>
          </a:xfrm>
        </p:spPr>
        <p:txBody>
          <a:bodyPr/>
          <a:lstStyle/>
          <a:p>
            <a:r>
              <a:rPr lang="en-US" dirty="0"/>
              <a:t>Eligible OVC services</a:t>
            </a:r>
            <a:endParaRPr lang="en-US" dirty="0">
              <a:solidFill>
                <a:srgbClr val="C00000"/>
              </a:solidFill>
            </a:endParaRPr>
          </a:p>
        </p:txBody>
      </p:sp>
      <p:sp>
        <p:nvSpPr>
          <p:cNvPr id="6" name="Text Placeholder 5"/>
          <p:cNvSpPr>
            <a:spLocks noGrp="1"/>
          </p:cNvSpPr>
          <p:nvPr>
            <p:ph type="body" sz="quarter" idx="10"/>
          </p:nvPr>
        </p:nvSpPr>
        <p:spPr>
          <a:xfrm>
            <a:off x="557784" y="2057400"/>
            <a:ext cx="8429755" cy="4876800"/>
          </a:xfrm>
        </p:spPr>
        <p:txBody>
          <a:bodyPr/>
          <a:lstStyle/>
          <a:p>
            <a:pPr lvl="0"/>
            <a:r>
              <a:rPr lang="en-US" sz="2400" dirty="0"/>
              <a:t>Age-appropriate services for child beneficiaries are designated with a check mark in the columns “All children,” “Infants and young children,” or “Adolescents.”</a:t>
            </a:r>
          </a:p>
          <a:p>
            <a:pPr lvl="0"/>
            <a:endParaRPr lang="en-US" sz="2400" dirty="0"/>
          </a:p>
          <a:p>
            <a:pPr lvl="0"/>
            <a:r>
              <a:rPr lang="en-US" sz="2400" dirty="0"/>
              <a:t>While one service is the minimum to be considered active, most children will require multiple services.</a:t>
            </a:r>
          </a:p>
          <a:p>
            <a:pPr lvl="0"/>
            <a:endParaRPr lang="en-US" sz="2400" dirty="0"/>
          </a:p>
          <a:p>
            <a:pPr lvl="0"/>
            <a:r>
              <a:rPr lang="en-US" sz="2400" dirty="0"/>
              <a:t>Remember that the goal is continuous, comprehensive, and family-centered care.</a:t>
            </a:r>
          </a:p>
          <a:p>
            <a:pPr lvl="0"/>
            <a:endParaRPr lang="en-US" sz="2400" dirty="0"/>
          </a:p>
          <a:p>
            <a:pPr lvl="0"/>
            <a:endParaRPr lang="en-US" sz="2400" dirty="0"/>
          </a:p>
          <a:p>
            <a:pPr lvl="0"/>
            <a:endParaRPr lang="en-US" sz="2400" dirty="0"/>
          </a:p>
        </p:txBody>
      </p:sp>
      <p:sp>
        <p:nvSpPr>
          <p:cNvPr id="7" name="Text Placeholder 6"/>
          <p:cNvSpPr>
            <a:spLocks noGrp="1"/>
          </p:cNvSpPr>
          <p:nvPr>
            <p:ph type="body" sz="quarter" idx="11"/>
          </p:nvPr>
        </p:nvSpPr>
        <p:spPr>
          <a:xfrm>
            <a:off x="561845" y="1091205"/>
            <a:ext cx="9988924" cy="837214"/>
          </a:xfrm>
        </p:spPr>
        <p:txBody>
          <a:bodyPr/>
          <a:lstStyle/>
          <a:p>
            <a:r>
              <a:rPr lang="en-US" dirty="0">
                <a:solidFill>
                  <a:schemeClr val="tx1"/>
                </a:solidFill>
              </a:rPr>
              <a:t>Children (&lt;18 years)</a:t>
            </a:r>
          </a:p>
          <a:p>
            <a:pPr lvl="0"/>
            <a:endParaRPr lang="en-US" dirty="0">
              <a:solidFill>
                <a:schemeClr val="tx1"/>
              </a:solidFill>
            </a:endParaRPr>
          </a:p>
        </p:txBody>
      </p:sp>
      <p:sp>
        <p:nvSpPr>
          <p:cNvPr id="2" name="Slide Number Placeholder 1">
            <a:extLst>
              <a:ext uri="{FF2B5EF4-FFF2-40B4-BE49-F238E27FC236}">
                <a16:creationId xmlns="" xmlns:a16="http://schemas.microsoft.com/office/drawing/2014/main" id="{833F35E1-A8BA-4AA7-B6E2-4F5DCFD236C2}"/>
              </a:ext>
            </a:extLst>
          </p:cNvPr>
          <p:cNvSpPr>
            <a:spLocks noGrp="1"/>
          </p:cNvSpPr>
          <p:nvPr>
            <p:ph type="sldNum" sz="quarter" idx="12"/>
          </p:nvPr>
        </p:nvSpPr>
        <p:spPr/>
        <p:txBody>
          <a:bodyPr/>
          <a:lstStyle/>
          <a:p>
            <a:fld id="{7EDEFB67-AFA1-446B-9C78-EEFF5F2E2A45}" type="slidenum">
              <a:rPr lang="en-US" smtClean="0"/>
              <a:t>33</a:t>
            </a:fld>
            <a:endParaRPr lang="en-US"/>
          </a:p>
        </p:txBody>
      </p:sp>
      <p:pic>
        <p:nvPicPr>
          <p:cNvPr id="10" name="Graphic 7" descr="Stars">
            <a:extLst>
              <a:ext uri="{FF2B5EF4-FFF2-40B4-BE49-F238E27FC236}">
                <a16:creationId xmlns="" xmlns:a16="http://schemas.microsoft.com/office/drawing/2014/main" id="{B85EA6CA-4C69-4222-A250-8C4A70FE356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219200" y="6629400"/>
            <a:ext cx="914400" cy="914400"/>
          </a:xfrm>
          <a:prstGeom prst="rect">
            <a:avLst/>
          </a:prstGeom>
        </p:spPr>
      </p:pic>
      <p:sp>
        <p:nvSpPr>
          <p:cNvPr id="8" name="Rectangle 7">
            <a:extLst>
              <a:ext uri="{FF2B5EF4-FFF2-40B4-BE49-F238E27FC236}">
                <a16:creationId xmlns="" xmlns:a16="http://schemas.microsoft.com/office/drawing/2014/main" id="{6868C854-59F7-492C-A8FE-AA159F29679A}"/>
              </a:ext>
            </a:extLst>
          </p:cNvPr>
          <p:cNvSpPr/>
          <p:nvPr/>
        </p:nvSpPr>
        <p:spPr>
          <a:xfrm>
            <a:off x="990599" y="6858000"/>
            <a:ext cx="8581457"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To be counted as active, children must also </a:t>
            </a:r>
            <a:r>
              <a:rPr lang="en-US" sz="2000">
                <a:solidFill>
                  <a:srgbClr val="008C84"/>
                </a:solidFill>
                <a:latin typeface="Century Gothic" charset="0"/>
                <a:ea typeface="Century Gothic" charset="0"/>
                <a:cs typeface="Century Gothic" charset="0"/>
              </a:rPr>
              <a:t>receive annual </a:t>
            </a:r>
            <a:r>
              <a:rPr lang="en-US" sz="2000" dirty="0">
                <a:solidFill>
                  <a:srgbClr val="008C84"/>
                </a:solidFill>
                <a:latin typeface="Century Gothic" charset="0"/>
                <a:ea typeface="Century Gothic" charset="0"/>
                <a:cs typeface="Century Gothic" charset="0"/>
              </a:rPr>
              <a:t>case plans and quarterly monitoring in addition to services.</a:t>
            </a:r>
          </a:p>
        </p:txBody>
      </p:sp>
    </p:spTree>
    <p:extLst>
      <p:ext uri="{BB962C8B-B14F-4D97-AF65-F5344CB8AC3E}">
        <p14:creationId xmlns:p14="http://schemas.microsoft.com/office/powerpoint/2010/main" val="178109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344155" cy="1143000"/>
          </a:xfrm>
        </p:spPr>
        <p:txBody>
          <a:bodyPr/>
          <a:lstStyle/>
          <a:p>
            <a:r>
              <a:rPr lang="en-US" dirty="0"/>
              <a:t>Eligible OVC services</a:t>
            </a:r>
          </a:p>
        </p:txBody>
      </p:sp>
      <p:sp>
        <p:nvSpPr>
          <p:cNvPr id="6" name="Text Placeholder 5"/>
          <p:cNvSpPr>
            <a:spLocks noGrp="1"/>
          </p:cNvSpPr>
          <p:nvPr>
            <p:ph type="body" sz="quarter" idx="10"/>
          </p:nvPr>
        </p:nvSpPr>
        <p:spPr>
          <a:xfrm>
            <a:off x="561844" y="1828800"/>
            <a:ext cx="8429755" cy="4713148"/>
          </a:xfrm>
        </p:spPr>
        <p:txBody>
          <a:bodyPr/>
          <a:lstStyle/>
          <a:p>
            <a:pPr lvl="0">
              <a:spcAft>
                <a:spcPts val="1800"/>
              </a:spcAft>
            </a:pPr>
            <a:r>
              <a:rPr lang="en-US" sz="2400" dirty="0"/>
              <a:t>Caregiver services are designated with a check mark in the columns “Caregiver” or “Caregiver and child.”</a:t>
            </a:r>
          </a:p>
          <a:p>
            <a:pPr lvl="0">
              <a:spcAft>
                <a:spcPts val="1800"/>
              </a:spcAft>
            </a:pPr>
            <a:r>
              <a:rPr lang="en-US" sz="2400" dirty="0"/>
              <a:t>A select number of services may count both primary caregivers and children “active,” because they provide direct benefit to the child. These services are designated with a check mark in the column “Caregiver and child.”</a:t>
            </a:r>
          </a:p>
          <a:p>
            <a:pPr lvl="0"/>
            <a:r>
              <a:rPr lang="en-US" sz="2400" dirty="0"/>
              <a:t>Situations in which a child is only counted active because the primary caregiver receives a “caregiver and child” service should be rare and occur only when a child has received all eligible services, and the caregiver continues in a “caregiver and child” service.</a:t>
            </a:r>
          </a:p>
        </p:txBody>
      </p:sp>
      <p:sp>
        <p:nvSpPr>
          <p:cNvPr id="7" name="Text Placeholder 6"/>
          <p:cNvSpPr>
            <a:spLocks noGrp="1"/>
          </p:cNvSpPr>
          <p:nvPr>
            <p:ph type="body" sz="quarter" idx="11"/>
          </p:nvPr>
        </p:nvSpPr>
        <p:spPr/>
        <p:txBody>
          <a:bodyPr/>
          <a:lstStyle/>
          <a:p>
            <a:pPr lvl="0"/>
            <a:r>
              <a:rPr lang="en-US" dirty="0"/>
              <a:t>Caregivers</a:t>
            </a:r>
          </a:p>
        </p:txBody>
      </p:sp>
      <p:sp>
        <p:nvSpPr>
          <p:cNvPr id="2" name="Slide Number Placeholder 1">
            <a:extLst>
              <a:ext uri="{FF2B5EF4-FFF2-40B4-BE49-F238E27FC236}">
                <a16:creationId xmlns="" xmlns:a16="http://schemas.microsoft.com/office/drawing/2014/main" id="{9009ED6A-6973-4DE2-B757-8381A3420AAA}"/>
              </a:ext>
            </a:extLst>
          </p:cNvPr>
          <p:cNvSpPr>
            <a:spLocks noGrp="1"/>
          </p:cNvSpPr>
          <p:nvPr>
            <p:ph type="sldNum" sz="quarter" idx="12"/>
          </p:nvPr>
        </p:nvSpPr>
        <p:spPr/>
        <p:txBody>
          <a:bodyPr/>
          <a:lstStyle/>
          <a:p>
            <a:fld id="{7EDEFB67-AFA1-446B-9C78-EEFF5F2E2A45}" type="slidenum">
              <a:rPr lang="en-US" smtClean="0"/>
              <a:t>34</a:t>
            </a:fld>
            <a:endParaRPr lang="en-US"/>
          </a:p>
        </p:txBody>
      </p:sp>
      <p:sp>
        <p:nvSpPr>
          <p:cNvPr id="9" name="Rectangle 8">
            <a:extLst>
              <a:ext uri="{FF2B5EF4-FFF2-40B4-BE49-F238E27FC236}">
                <a16:creationId xmlns="" xmlns:a16="http://schemas.microsoft.com/office/drawing/2014/main" id="{6868C854-59F7-492C-A8FE-AA159F29679A}"/>
              </a:ext>
            </a:extLst>
          </p:cNvPr>
          <p:cNvSpPr/>
          <p:nvPr/>
        </p:nvSpPr>
        <p:spPr>
          <a:xfrm>
            <a:off x="3581399" y="6858000"/>
            <a:ext cx="5990657"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There should be no more than two primary caregivers for each child beneficiary.</a:t>
            </a:r>
          </a:p>
        </p:txBody>
      </p:sp>
      <p:pic>
        <p:nvPicPr>
          <p:cNvPr id="10" name="Graphic 7" descr="Stars">
            <a:extLst>
              <a:ext uri="{FF2B5EF4-FFF2-40B4-BE49-F238E27FC236}">
                <a16:creationId xmlns="" xmlns:a16="http://schemas.microsoft.com/office/drawing/2014/main" id="{B85EA6CA-4C69-4222-A250-8C4A70FE356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3276600" y="6629400"/>
            <a:ext cx="914400" cy="914400"/>
          </a:xfrm>
          <a:prstGeom prst="rect">
            <a:avLst/>
          </a:prstGeom>
        </p:spPr>
      </p:pic>
    </p:spTree>
    <p:extLst>
      <p:ext uri="{BB962C8B-B14F-4D97-AF65-F5344CB8AC3E}">
        <p14:creationId xmlns:p14="http://schemas.microsoft.com/office/powerpoint/2010/main" val="2034099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OVC services</a:t>
            </a:r>
          </a:p>
        </p:txBody>
      </p:sp>
      <p:sp>
        <p:nvSpPr>
          <p:cNvPr id="3" name="Text Placeholder 2"/>
          <p:cNvSpPr>
            <a:spLocks noGrp="1"/>
          </p:cNvSpPr>
          <p:nvPr>
            <p:ph type="body" sz="quarter" idx="10"/>
          </p:nvPr>
        </p:nvSpPr>
        <p:spPr>
          <a:xfrm>
            <a:off x="557784" y="2286000"/>
            <a:ext cx="8153400" cy="5257800"/>
          </a:xfrm>
        </p:spPr>
        <p:txBody>
          <a:bodyPr/>
          <a:lstStyle/>
          <a:p>
            <a:r>
              <a:rPr lang="en-US" sz="2400" dirty="0"/>
              <a:t>The list of services on the Eligible OVC Services Worksheet is comprehensive but not exhaustive.</a:t>
            </a:r>
          </a:p>
          <a:p>
            <a:endParaRPr lang="en-US" sz="2400" dirty="0"/>
          </a:p>
          <a:p>
            <a:pPr>
              <a:spcAft>
                <a:spcPts val="1200"/>
              </a:spcAft>
            </a:pPr>
            <a:r>
              <a:rPr lang="en-US" sz="2400" dirty="0"/>
              <a:t>In small groups, please review each service and determine which ones:</a:t>
            </a:r>
          </a:p>
          <a:p>
            <a:pPr marL="800100" lvl="1" indent="-342900">
              <a:spcAft>
                <a:spcPts val="1200"/>
              </a:spcAft>
              <a:buFont typeface="Arial" panose="020B0604020202020204" pitchFamily="34" charset="0"/>
              <a:buChar char="•"/>
            </a:pPr>
            <a:r>
              <a:rPr lang="en-US" dirty="0"/>
              <a:t>Your organization is currently providing</a:t>
            </a:r>
          </a:p>
          <a:p>
            <a:pPr marL="800100" lvl="1" indent="-342900">
              <a:spcAft>
                <a:spcPts val="1200"/>
              </a:spcAft>
              <a:buFont typeface="Arial" panose="020B0604020202020204" pitchFamily="34" charset="0"/>
              <a:buChar char="•"/>
            </a:pPr>
            <a:r>
              <a:rPr lang="en-US" dirty="0"/>
              <a:t>Your organization would like to provide</a:t>
            </a:r>
          </a:p>
          <a:p>
            <a:pPr marL="800100" lvl="1" indent="-342900">
              <a:spcAft>
                <a:spcPts val="1200"/>
              </a:spcAft>
              <a:buFont typeface="Arial" panose="020B0604020202020204" pitchFamily="34" charset="0"/>
              <a:buChar char="•"/>
            </a:pPr>
            <a:r>
              <a:rPr lang="en-US" dirty="0"/>
              <a:t>Are not applicable to the program</a:t>
            </a:r>
          </a:p>
          <a:p>
            <a:endParaRPr lang="en-US" sz="2400" dirty="0"/>
          </a:p>
          <a:p>
            <a:pPr marL="0" lvl="1"/>
            <a:endParaRPr lang="en-US" sz="2400" dirty="0"/>
          </a:p>
        </p:txBody>
      </p:sp>
      <p:sp>
        <p:nvSpPr>
          <p:cNvPr id="4" name="Text Placeholder 3"/>
          <p:cNvSpPr>
            <a:spLocks noGrp="1"/>
          </p:cNvSpPr>
          <p:nvPr>
            <p:ph type="body" sz="quarter" idx="11"/>
          </p:nvPr>
        </p:nvSpPr>
        <p:spPr>
          <a:xfrm>
            <a:off x="561844" y="1091205"/>
            <a:ext cx="7286755" cy="837214"/>
          </a:xfrm>
        </p:spPr>
        <p:txBody>
          <a:bodyPr/>
          <a:lstStyle/>
          <a:p>
            <a:r>
              <a:rPr lang="en-US" dirty="0"/>
              <a:t>Exercise</a:t>
            </a:r>
          </a:p>
        </p:txBody>
      </p:sp>
      <p:sp>
        <p:nvSpPr>
          <p:cNvPr id="5" name="Slide Number Placeholder 4">
            <a:extLst>
              <a:ext uri="{FF2B5EF4-FFF2-40B4-BE49-F238E27FC236}">
                <a16:creationId xmlns="" xmlns:a16="http://schemas.microsoft.com/office/drawing/2014/main" id="{88E1DDB6-A337-44FF-8222-F0C75A15ACD9}"/>
              </a:ext>
            </a:extLst>
          </p:cNvPr>
          <p:cNvSpPr>
            <a:spLocks noGrp="1"/>
          </p:cNvSpPr>
          <p:nvPr>
            <p:ph type="sldNum" sz="quarter" idx="12"/>
          </p:nvPr>
        </p:nvSpPr>
        <p:spPr/>
        <p:txBody>
          <a:bodyPr/>
          <a:lstStyle/>
          <a:p>
            <a:fld id="{7EDEFB67-AFA1-446B-9C78-EEFF5F2E2A45}" type="slidenum">
              <a:rPr lang="en-US" smtClean="0"/>
              <a:t>35</a:t>
            </a:fld>
            <a:endParaRPr lang="en-US"/>
          </a:p>
        </p:txBody>
      </p:sp>
    </p:spTree>
    <p:extLst>
      <p:ext uri="{BB962C8B-B14F-4D97-AF65-F5344CB8AC3E}">
        <p14:creationId xmlns:p14="http://schemas.microsoft.com/office/powerpoint/2010/main" val="1001328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OVC services</a:t>
            </a:r>
          </a:p>
        </p:txBody>
      </p:sp>
      <p:sp>
        <p:nvSpPr>
          <p:cNvPr id="3" name="Text Placeholder 2"/>
          <p:cNvSpPr>
            <a:spLocks noGrp="1"/>
          </p:cNvSpPr>
          <p:nvPr>
            <p:ph type="body" sz="quarter" idx="10"/>
          </p:nvPr>
        </p:nvSpPr>
        <p:spPr>
          <a:xfrm>
            <a:off x="557784" y="2286000"/>
            <a:ext cx="8153400" cy="4419600"/>
          </a:xfrm>
        </p:spPr>
        <p:txBody>
          <a:bodyPr/>
          <a:lstStyle/>
          <a:p>
            <a:r>
              <a:rPr lang="en-US" sz="2400" dirty="0"/>
              <a:t>What are your general impressions of the list of OVC services?</a:t>
            </a:r>
          </a:p>
          <a:p>
            <a:endParaRPr lang="en-US" sz="2400" dirty="0"/>
          </a:p>
          <a:p>
            <a:r>
              <a:rPr lang="en-US" sz="2400" dirty="0"/>
              <a:t>Are your organizations already providing services from each of the four domains?</a:t>
            </a:r>
          </a:p>
          <a:p>
            <a:endParaRPr lang="en-US" sz="2400" dirty="0"/>
          </a:p>
          <a:p>
            <a:r>
              <a:rPr lang="en-US" sz="2400" dirty="0"/>
              <a:t>What proportion of the services are you already providing? Versus those you would like to provide?</a:t>
            </a:r>
          </a:p>
          <a:p>
            <a:endParaRPr lang="en-US" sz="2400" dirty="0"/>
          </a:p>
          <a:p>
            <a:r>
              <a:rPr lang="en-US" sz="2400" dirty="0"/>
              <a:t>What immediate actions will you take to better align with the published list of eligible OVC services?</a:t>
            </a:r>
          </a:p>
          <a:p>
            <a:endParaRPr lang="en-US" sz="2400" dirty="0"/>
          </a:p>
          <a:p>
            <a:endParaRPr lang="en-US" sz="2400" dirty="0"/>
          </a:p>
          <a:p>
            <a:pPr marL="0" lvl="1"/>
            <a:endParaRPr lang="en-US" sz="2400" dirty="0"/>
          </a:p>
        </p:txBody>
      </p:sp>
      <p:sp>
        <p:nvSpPr>
          <p:cNvPr id="4" name="Text Placeholder 3"/>
          <p:cNvSpPr>
            <a:spLocks noGrp="1"/>
          </p:cNvSpPr>
          <p:nvPr>
            <p:ph type="body" sz="quarter" idx="11"/>
          </p:nvPr>
        </p:nvSpPr>
        <p:spPr>
          <a:xfrm>
            <a:off x="561844" y="1091205"/>
            <a:ext cx="7286755" cy="837214"/>
          </a:xfrm>
        </p:spPr>
        <p:txBody>
          <a:bodyPr/>
          <a:lstStyle/>
          <a:p>
            <a:r>
              <a:rPr lang="en-US" dirty="0"/>
              <a:t>Discussion (1)</a:t>
            </a:r>
          </a:p>
        </p:txBody>
      </p:sp>
      <p:sp>
        <p:nvSpPr>
          <p:cNvPr id="5" name="Slide Number Placeholder 4">
            <a:extLst>
              <a:ext uri="{FF2B5EF4-FFF2-40B4-BE49-F238E27FC236}">
                <a16:creationId xmlns="" xmlns:a16="http://schemas.microsoft.com/office/drawing/2014/main" id="{B60AD93F-CAE6-48E2-9FCC-8C395CDF9010}"/>
              </a:ext>
            </a:extLst>
          </p:cNvPr>
          <p:cNvSpPr>
            <a:spLocks noGrp="1"/>
          </p:cNvSpPr>
          <p:nvPr>
            <p:ph type="sldNum" sz="quarter" idx="12"/>
          </p:nvPr>
        </p:nvSpPr>
        <p:spPr/>
        <p:txBody>
          <a:bodyPr/>
          <a:lstStyle/>
          <a:p>
            <a:fld id="{7EDEFB67-AFA1-446B-9C78-EEFF5F2E2A45}" type="slidenum">
              <a:rPr lang="en-US" smtClean="0"/>
              <a:t>36</a:t>
            </a:fld>
            <a:endParaRPr lang="en-US"/>
          </a:p>
        </p:txBody>
      </p:sp>
    </p:spTree>
    <p:extLst>
      <p:ext uri="{BB962C8B-B14F-4D97-AF65-F5344CB8AC3E}">
        <p14:creationId xmlns:p14="http://schemas.microsoft.com/office/powerpoint/2010/main" val="9918722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OVC services</a:t>
            </a:r>
          </a:p>
        </p:txBody>
      </p:sp>
      <p:sp>
        <p:nvSpPr>
          <p:cNvPr id="3" name="Text Placeholder 2"/>
          <p:cNvSpPr>
            <a:spLocks noGrp="1"/>
          </p:cNvSpPr>
          <p:nvPr>
            <p:ph type="body" sz="quarter" idx="10"/>
          </p:nvPr>
        </p:nvSpPr>
        <p:spPr>
          <a:xfrm>
            <a:off x="557784" y="2286000"/>
            <a:ext cx="8153400" cy="3657600"/>
          </a:xfrm>
        </p:spPr>
        <p:txBody>
          <a:bodyPr/>
          <a:lstStyle/>
          <a:p>
            <a:r>
              <a:rPr lang="en-US" sz="2400" dirty="0"/>
              <a:t>What services are you providing that are not captured in the list?</a:t>
            </a:r>
          </a:p>
          <a:p>
            <a:endParaRPr lang="en-US" sz="2400" dirty="0"/>
          </a:p>
          <a:p>
            <a:endParaRPr lang="en-US" sz="2400" dirty="0"/>
          </a:p>
          <a:p>
            <a:endParaRPr lang="en-US" sz="2400" dirty="0"/>
          </a:p>
          <a:p>
            <a:r>
              <a:rPr lang="en-US" sz="2400" dirty="0"/>
              <a:t>Please note: For services that are not captured in the list, local USG funding agency approval must be received in order to count these services toward active OVC status.</a:t>
            </a:r>
          </a:p>
          <a:p>
            <a:endParaRPr lang="en-US" sz="2400" dirty="0"/>
          </a:p>
          <a:p>
            <a:endParaRPr lang="en-US" sz="2400" dirty="0"/>
          </a:p>
          <a:p>
            <a:endParaRPr lang="en-US" sz="2400" dirty="0"/>
          </a:p>
          <a:p>
            <a:endParaRPr lang="en-US" sz="2400" dirty="0"/>
          </a:p>
          <a:p>
            <a:pPr marL="0" lvl="1"/>
            <a:endParaRPr lang="en-US" sz="2400" dirty="0"/>
          </a:p>
        </p:txBody>
      </p:sp>
      <p:sp>
        <p:nvSpPr>
          <p:cNvPr id="4" name="Text Placeholder 3"/>
          <p:cNvSpPr>
            <a:spLocks noGrp="1"/>
          </p:cNvSpPr>
          <p:nvPr>
            <p:ph type="body" sz="quarter" idx="11"/>
          </p:nvPr>
        </p:nvSpPr>
        <p:spPr>
          <a:xfrm>
            <a:off x="561844" y="1091205"/>
            <a:ext cx="7286755" cy="837214"/>
          </a:xfrm>
        </p:spPr>
        <p:txBody>
          <a:bodyPr/>
          <a:lstStyle/>
          <a:p>
            <a:r>
              <a:rPr lang="en-US" dirty="0"/>
              <a:t>Discussion (2)</a:t>
            </a:r>
          </a:p>
        </p:txBody>
      </p:sp>
      <p:sp>
        <p:nvSpPr>
          <p:cNvPr id="6" name="Slide Number Placeholder 5">
            <a:extLst>
              <a:ext uri="{FF2B5EF4-FFF2-40B4-BE49-F238E27FC236}">
                <a16:creationId xmlns="" xmlns:a16="http://schemas.microsoft.com/office/drawing/2014/main" id="{32107820-84AB-4207-88F6-454B984A7DC0}"/>
              </a:ext>
            </a:extLst>
          </p:cNvPr>
          <p:cNvSpPr>
            <a:spLocks noGrp="1"/>
          </p:cNvSpPr>
          <p:nvPr>
            <p:ph type="sldNum" sz="quarter" idx="12"/>
          </p:nvPr>
        </p:nvSpPr>
        <p:spPr/>
        <p:txBody>
          <a:bodyPr/>
          <a:lstStyle/>
          <a:p>
            <a:fld id="{7EDEFB67-AFA1-446B-9C78-EEFF5F2E2A45}" type="slidenum">
              <a:rPr lang="en-US" smtClean="0"/>
              <a:t>37</a:t>
            </a:fld>
            <a:endParaRPr lang="en-US"/>
          </a:p>
        </p:txBody>
      </p:sp>
    </p:spTree>
    <p:extLst>
      <p:ext uri="{BB962C8B-B14F-4D97-AF65-F5344CB8AC3E}">
        <p14:creationId xmlns:p14="http://schemas.microsoft.com/office/powerpoint/2010/main" val="16933353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1600200"/>
            <a:ext cx="7162800" cy="3657600"/>
          </a:xfrm>
        </p:spPr>
        <p:txBody>
          <a:bodyPr/>
          <a:lstStyle/>
          <a:p>
            <a:pPr algn="ctr">
              <a:lnSpc>
                <a:spcPts val="5900"/>
              </a:lnSpc>
            </a:pPr>
            <a:r>
              <a:rPr lang="en-US" sz="6000" b="1" dirty="0">
                <a:latin typeface="Century Gothic" panose="020B0502020202020204" pitchFamily="34" charset="0"/>
              </a:rPr>
              <a:t>2.5. Essential case management services </a:t>
            </a:r>
          </a:p>
          <a:p>
            <a:pPr algn="ctr">
              <a:lnSpc>
                <a:spcPts val="5900"/>
              </a:lnSpc>
            </a:pPr>
            <a:endParaRPr lang="en-US" sz="6000" dirty="0">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269EC3A8-A85D-400C-80F5-01E22F3AE2B2}"/>
              </a:ext>
            </a:extLst>
          </p:cNvPr>
          <p:cNvSpPr>
            <a:spLocks noGrp="1"/>
          </p:cNvSpPr>
          <p:nvPr>
            <p:ph type="sldNum" sz="quarter" idx="12"/>
          </p:nvPr>
        </p:nvSpPr>
        <p:spPr/>
        <p:txBody>
          <a:bodyPr/>
          <a:lstStyle/>
          <a:p>
            <a:fld id="{7EDEFB67-AFA1-446B-9C78-EEFF5F2E2A45}" type="slidenum">
              <a:rPr lang="en-US" smtClean="0"/>
              <a:t>38</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1438" y="3962400"/>
            <a:ext cx="5575524" cy="3810000"/>
          </a:xfrm>
          <a:prstGeom prst="rect">
            <a:avLst/>
          </a:prstGeom>
        </p:spPr>
      </p:pic>
    </p:spTree>
    <p:extLst>
      <p:ext uri="{BB962C8B-B14F-4D97-AF65-F5344CB8AC3E}">
        <p14:creationId xmlns:p14="http://schemas.microsoft.com/office/powerpoint/2010/main" val="3490683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activities</a:t>
            </a:r>
          </a:p>
        </p:txBody>
      </p:sp>
      <p:sp>
        <p:nvSpPr>
          <p:cNvPr id="4" name="Text Placeholder 3"/>
          <p:cNvSpPr>
            <a:spLocks noGrp="1"/>
          </p:cNvSpPr>
          <p:nvPr>
            <p:ph type="body" sz="quarter" idx="11"/>
          </p:nvPr>
        </p:nvSpPr>
        <p:spPr>
          <a:xfrm>
            <a:off x="561844" y="1091205"/>
            <a:ext cx="8886956" cy="837214"/>
          </a:xfrm>
        </p:spPr>
        <p:txBody>
          <a:bodyPr/>
          <a:lstStyle/>
          <a:p>
            <a:r>
              <a:rPr lang="en-US" dirty="0"/>
              <a:t>Not considered OVC services</a:t>
            </a:r>
          </a:p>
        </p:txBody>
      </p:sp>
      <p:sp>
        <p:nvSpPr>
          <p:cNvPr id="5" name="Text Placeholder 2">
            <a:extLst>
              <a:ext uri="{FF2B5EF4-FFF2-40B4-BE49-F238E27FC236}">
                <a16:creationId xmlns="" xmlns:a16="http://schemas.microsoft.com/office/drawing/2014/main" id="{D3796C01-5E90-42F1-924C-ACC7666CDAD6}"/>
              </a:ext>
            </a:extLst>
          </p:cNvPr>
          <p:cNvSpPr txBox="1">
            <a:spLocks/>
          </p:cNvSpPr>
          <p:nvPr/>
        </p:nvSpPr>
        <p:spPr>
          <a:xfrm>
            <a:off x="557784" y="2286000"/>
            <a:ext cx="7696200" cy="3505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spcAft>
                <a:spcPts val="1200"/>
              </a:spcAft>
            </a:pPr>
            <a:r>
              <a:rPr lang="en-US" kern="0" dirty="0"/>
              <a:t>Although critical to case management, these activities alone are considered administrative practices rather than OVC services:</a:t>
            </a:r>
          </a:p>
          <a:p>
            <a:pPr marL="800100" lvl="2" indent="-342900">
              <a:spcAft>
                <a:spcPts val="1200"/>
              </a:spcAft>
              <a:buFont typeface="Arial" charset="0"/>
              <a:buChar char="•"/>
            </a:pPr>
            <a:r>
              <a:rPr lang="en-US" sz="2400" kern="0" dirty="0"/>
              <a:t>Initial assessment</a:t>
            </a:r>
          </a:p>
          <a:p>
            <a:pPr marL="800100" lvl="2" indent="-342900">
              <a:spcAft>
                <a:spcPts val="1200"/>
              </a:spcAft>
              <a:buFont typeface="Arial" charset="0"/>
              <a:buChar char="•"/>
            </a:pPr>
            <a:r>
              <a:rPr lang="en-US" sz="2400" kern="0" dirty="0"/>
              <a:t>Enrollment</a:t>
            </a:r>
          </a:p>
          <a:p>
            <a:pPr marL="800100" lvl="2" indent="-342900">
              <a:spcAft>
                <a:spcPts val="1200"/>
              </a:spcAft>
              <a:buFont typeface="Arial" charset="0"/>
              <a:buChar char="•"/>
            </a:pPr>
            <a:r>
              <a:rPr lang="en-US" sz="2400" kern="0" dirty="0"/>
              <a:t>Case plan development</a:t>
            </a:r>
          </a:p>
          <a:p>
            <a:pPr marL="800100" lvl="2" indent="-342900">
              <a:spcAft>
                <a:spcPts val="1200"/>
              </a:spcAft>
              <a:buFont typeface="Arial" charset="0"/>
              <a:buChar char="•"/>
            </a:pPr>
            <a:r>
              <a:rPr lang="en-US" sz="2400" kern="0" dirty="0"/>
              <a:t>Case plan monitoring</a:t>
            </a:r>
          </a:p>
          <a:p>
            <a:pPr marL="800100" lvl="2" indent="-342900">
              <a:spcAft>
                <a:spcPts val="1200"/>
              </a:spcAft>
              <a:buFont typeface="Arial" charset="0"/>
              <a:buChar char="•"/>
            </a:pPr>
            <a:r>
              <a:rPr lang="en-US" sz="2400" kern="0" dirty="0"/>
              <a:t>HIV assessment</a:t>
            </a:r>
          </a:p>
        </p:txBody>
      </p:sp>
      <p:sp>
        <p:nvSpPr>
          <p:cNvPr id="9" name="Rectangle 8">
            <a:extLst>
              <a:ext uri="{FF2B5EF4-FFF2-40B4-BE49-F238E27FC236}">
                <a16:creationId xmlns="" xmlns:a16="http://schemas.microsoft.com/office/drawing/2014/main" id="{A289C32E-497D-4F98-8DDA-34E370444C34}"/>
              </a:ext>
            </a:extLst>
          </p:cNvPr>
          <p:cNvSpPr/>
          <p:nvPr/>
        </p:nvSpPr>
        <p:spPr>
          <a:xfrm>
            <a:off x="1066800" y="6684169"/>
            <a:ext cx="8382000" cy="707886"/>
          </a:xfrm>
          <a:prstGeom prst="rect">
            <a:avLst/>
          </a:prstGeom>
        </p:spPr>
        <p:txBody>
          <a:bodyPr wrap="square">
            <a:spAutoFit/>
          </a:bodyPr>
          <a:lstStyle/>
          <a:p>
            <a:pPr marL="457200" lvl="3" algn="r"/>
            <a:r>
              <a:rPr lang="en-US" sz="2000" dirty="0">
                <a:solidFill>
                  <a:srgbClr val="008C84"/>
                </a:solidFill>
                <a:latin typeface="Century Gothic" charset="0"/>
                <a:ea typeface="Century Gothic" charset="0"/>
                <a:cs typeface="Century Gothic" charset="0"/>
              </a:rPr>
              <a:t>An updated case plan and quarterly monitoring are necessary but not sufficient for children to be counted as active.</a:t>
            </a:r>
          </a:p>
        </p:txBody>
      </p:sp>
      <p:sp>
        <p:nvSpPr>
          <p:cNvPr id="3" name="Slide Number Placeholder 2">
            <a:extLst>
              <a:ext uri="{FF2B5EF4-FFF2-40B4-BE49-F238E27FC236}">
                <a16:creationId xmlns="" xmlns:a16="http://schemas.microsoft.com/office/drawing/2014/main" id="{004A2CCE-1E25-4143-A527-09B7E4145000}"/>
              </a:ext>
            </a:extLst>
          </p:cNvPr>
          <p:cNvSpPr>
            <a:spLocks noGrp="1"/>
          </p:cNvSpPr>
          <p:nvPr>
            <p:ph type="sldNum" sz="quarter" idx="12"/>
          </p:nvPr>
        </p:nvSpPr>
        <p:spPr/>
        <p:txBody>
          <a:bodyPr/>
          <a:lstStyle/>
          <a:p>
            <a:fld id="{7EDEFB67-AFA1-446B-9C78-EEFF5F2E2A45}" type="slidenum">
              <a:rPr lang="en-US" smtClean="0"/>
              <a:t>39</a:t>
            </a:fld>
            <a:endParaRPr lang="en-US"/>
          </a:p>
        </p:txBody>
      </p:sp>
      <p:pic>
        <p:nvPicPr>
          <p:cNvPr id="11" name="Graphic 9" descr="Stars">
            <a:extLst>
              <a:ext uri="{FF2B5EF4-FFF2-40B4-BE49-F238E27FC236}">
                <a16:creationId xmlns="" xmlns:a16="http://schemas.microsoft.com/office/drawing/2014/main" id="{E4F80518-D4C4-4B1E-B305-D9ECB27EE78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685800" y="6531769"/>
            <a:ext cx="914400" cy="914400"/>
          </a:xfrm>
          <a:prstGeom prst="rect">
            <a:avLst/>
          </a:prstGeom>
        </p:spPr>
      </p:pic>
    </p:spTree>
    <p:extLst>
      <p:ext uri="{BB962C8B-B14F-4D97-AF65-F5344CB8AC3E}">
        <p14:creationId xmlns:p14="http://schemas.microsoft.com/office/powerpoint/2010/main" val="80207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Introduction	</a:t>
            </a:r>
          </a:p>
        </p:txBody>
      </p:sp>
      <p:sp>
        <p:nvSpPr>
          <p:cNvPr id="6" name="Text Placeholder 5"/>
          <p:cNvSpPr>
            <a:spLocks noGrp="1"/>
          </p:cNvSpPr>
          <p:nvPr>
            <p:ph type="body" sz="quarter" idx="10"/>
          </p:nvPr>
        </p:nvSpPr>
        <p:spPr>
          <a:xfrm>
            <a:off x="561845" y="1828800"/>
            <a:ext cx="8429755" cy="3240989"/>
          </a:xfrm>
        </p:spPr>
        <p:txBody>
          <a:bodyPr/>
          <a:lstStyle/>
          <a:p>
            <a:pPr marL="0" lvl="1" indent="-342900"/>
            <a:r>
              <a:rPr lang="en-US" sz="2800" dirty="0"/>
              <a:t>The goal of OVC programs is to build stability and resilience in children and families who are exposed, living with, at risk of, or affected by HIV/AIDS.</a:t>
            </a:r>
          </a:p>
          <a:p>
            <a:pPr marL="0" lvl="1" indent="-342900"/>
            <a:endParaRPr lang="en-US" sz="2800" dirty="0"/>
          </a:p>
          <a:p>
            <a:pPr marL="0" lvl="1" indent="-342900">
              <a:spcAft>
                <a:spcPts val="600"/>
              </a:spcAft>
            </a:pPr>
            <a:r>
              <a:rPr lang="en-US" sz="2800" dirty="0"/>
              <a:t>OVC programs accomplish these goals by providing case management focused on:</a:t>
            </a:r>
          </a:p>
          <a:p>
            <a:pPr marL="914400" lvl="1" indent="-457200">
              <a:spcAft>
                <a:spcPts val="600"/>
              </a:spcAft>
              <a:buFont typeface="Arial" panose="020B0604020202020204" pitchFamily="34" charset="0"/>
              <a:buChar char="•"/>
            </a:pPr>
            <a:r>
              <a:rPr lang="en-US" sz="2800" dirty="0"/>
              <a:t>Continuity of care</a:t>
            </a:r>
          </a:p>
          <a:p>
            <a:pPr marL="914400" lvl="1" indent="-457200">
              <a:spcAft>
                <a:spcPts val="600"/>
              </a:spcAft>
              <a:buFont typeface="Arial" panose="020B0604020202020204" pitchFamily="34" charset="0"/>
              <a:buChar char="•"/>
            </a:pPr>
            <a:r>
              <a:rPr lang="en-US" sz="2800" dirty="0"/>
              <a:t>Comprehensive care</a:t>
            </a:r>
          </a:p>
          <a:p>
            <a:pPr marL="914400" lvl="1" indent="-457200">
              <a:spcAft>
                <a:spcPts val="600"/>
              </a:spcAft>
              <a:buFont typeface="Arial" panose="020B0604020202020204" pitchFamily="34" charset="0"/>
              <a:buChar char="•"/>
            </a:pPr>
            <a:r>
              <a:rPr lang="en-US" sz="2800" dirty="0"/>
              <a:t>Family-centered care</a:t>
            </a:r>
          </a:p>
        </p:txBody>
      </p:sp>
    </p:spTree>
    <p:extLst>
      <p:ext uri="{BB962C8B-B14F-4D97-AF65-F5344CB8AC3E}">
        <p14:creationId xmlns:p14="http://schemas.microsoft.com/office/powerpoint/2010/main" val="115951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activities</a:t>
            </a:r>
          </a:p>
        </p:txBody>
      </p:sp>
      <p:sp>
        <p:nvSpPr>
          <p:cNvPr id="3" name="Text Placeholder 2"/>
          <p:cNvSpPr>
            <a:spLocks noGrp="1"/>
          </p:cNvSpPr>
          <p:nvPr>
            <p:ph type="body" sz="quarter" idx="10"/>
          </p:nvPr>
        </p:nvSpPr>
        <p:spPr>
          <a:xfrm>
            <a:off x="557784" y="2286000"/>
            <a:ext cx="8662415" cy="3733800"/>
          </a:xfrm>
        </p:spPr>
        <p:txBody>
          <a:bodyPr/>
          <a:lstStyle/>
          <a:p>
            <a:r>
              <a:rPr lang="en-US" sz="2400" dirty="0"/>
              <a:t>Monitoring includes establishing contact in person to ensure that the case plan is progressing. </a:t>
            </a:r>
          </a:p>
          <a:p>
            <a:endParaRPr lang="en-US" sz="2400" dirty="0"/>
          </a:p>
          <a:p>
            <a:r>
              <a:rPr lang="en-US" sz="2400" dirty="0"/>
              <a:t>Documentation of this contact is recorded in the case plan. </a:t>
            </a:r>
          </a:p>
          <a:p>
            <a:endParaRPr lang="en-US" sz="2400" dirty="0"/>
          </a:p>
          <a:p>
            <a:r>
              <a:rPr lang="en-US" sz="2400" dirty="0"/>
              <a:t>Children should be monitored at least quarterly, but as often as necessary according to the child’s safety, schooling, stability, and health status. </a:t>
            </a:r>
          </a:p>
          <a:p>
            <a:pPr>
              <a:spcAft>
                <a:spcPts val="1800"/>
              </a:spcAft>
            </a:pPr>
            <a:endParaRPr lang="en-US" sz="2400" dirty="0"/>
          </a:p>
        </p:txBody>
      </p:sp>
      <p:sp>
        <p:nvSpPr>
          <p:cNvPr id="4" name="Text Placeholder 3"/>
          <p:cNvSpPr>
            <a:spLocks noGrp="1"/>
          </p:cNvSpPr>
          <p:nvPr>
            <p:ph type="body" sz="quarter" idx="11"/>
          </p:nvPr>
        </p:nvSpPr>
        <p:spPr>
          <a:xfrm>
            <a:off x="561844" y="1091205"/>
            <a:ext cx="8658355" cy="837214"/>
          </a:xfrm>
        </p:spPr>
        <p:txBody>
          <a:bodyPr/>
          <a:lstStyle/>
          <a:p>
            <a:r>
              <a:rPr lang="en-US" dirty="0"/>
              <a:t>Monitoring</a:t>
            </a:r>
          </a:p>
        </p:txBody>
      </p:sp>
      <p:sp>
        <p:nvSpPr>
          <p:cNvPr id="5" name="Rectangle 4">
            <a:extLst>
              <a:ext uri="{FF2B5EF4-FFF2-40B4-BE49-F238E27FC236}">
                <a16:creationId xmlns="" xmlns:a16="http://schemas.microsoft.com/office/drawing/2014/main" id="{19461645-1F11-43F4-8197-78F100A22BA8}"/>
              </a:ext>
            </a:extLst>
          </p:cNvPr>
          <p:cNvSpPr/>
          <p:nvPr/>
        </p:nvSpPr>
        <p:spPr>
          <a:xfrm>
            <a:off x="1295400" y="6528137"/>
            <a:ext cx="8232312" cy="1015663"/>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With prior approval of USG POC, contact may be made by telephone in circumstances that make in-person monitoring difficult, such as when a child is at boarding school.</a:t>
            </a:r>
            <a:endParaRPr lang="en-US" sz="2000" dirty="0">
              <a:latin typeface="Century Gothic" charset="0"/>
              <a:ea typeface="Century Gothic" charset="0"/>
              <a:cs typeface="Century Gothic" charset="0"/>
            </a:endParaRPr>
          </a:p>
        </p:txBody>
      </p:sp>
      <p:sp>
        <p:nvSpPr>
          <p:cNvPr id="7" name="Slide Number Placeholder 6">
            <a:extLst>
              <a:ext uri="{FF2B5EF4-FFF2-40B4-BE49-F238E27FC236}">
                <a16:creationId xmlns="" xmlns:a16="http://schemas.microsoft.com/office/drawing/2014/main" id="{AA507725-92B2-4B48-A412-5D273D01DB4A}"/>
              </a:ext>
            </a:extLst>
          </p:cNvPr>
          <p:cNvSpPr>
            <a:spLocks noGrp="1"/>
          </p:cNvSpPr>
          <p:nvPr>
            <p:ph type="sldNum" sz="quarter" idx="12"/>
          </p:nvPr>
        </p:nvSpPr>
        <p:spPr/>
        <p:txBody>
          <a:bodyPr/>
          <a:lstStyle/>
          <a:p>
            <a:fld id="{7EDEFB67-AFA1-446B-9C78-EEFF5F2E2A45}" type="slidenum">
              <a:rPr lang="en-US" smtClean="0"/>
              <a:t>40</a:t>
            </a:fld>
            <a:endParaRPr lang="en-US"/>
          </a:p>
        </p:txBody>
      </p:sp>
      <p:pic>
        <p:nvPicPr>
          <p:cNvPr id="8" name="Graphic 5" descr="Stars">
            <a:extLst>
              <a:ext uri="{FF2B5EF4-FFF2-40B4-BE49-F238E27FC236}">
                <a16:creationId xmlns="" xmlns:a16="http://schemas.microsoft.com/office/drawing/2014/main" id="{7499A6AC-419E-445F-86EB-70A75816905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066800" y="6559236"/>
            <a:ext cx="914400" cy="914400"/>
          </a:xfrm>
          <a:prstGeom prst="rect">
            <a:avLst/>
          </a:prstGeom>
        </p:spPr>
      </p:pic>
    </p:spTree>
    <p:extLst>
      <p:ext uri="{BB962C8B-B14F-4D97-AF65-F5344CB8AC3E}">
        <p14:creationId xmlns:p14="http://schemas.microsoft.com/office/powerpoint/2010/main" val="2399735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activities</a:t>
            </a:r>
          </a:p>
        </p:txBody>
      </p:sp>
      <p:sp>
        <p:nvSpPr>
          <p:cNvPr id="4" name="Text Placeholder 3"/>
          <p:cNvSpPr>
            <a:spLocks noGrp="1"/>
          </p:cNvSpPr>
          <p:nvPr>
            <p:ph type="body" sz="quarter" idx="11"/>
          </p:nvPr>
        </p:nvSpPr>
        <p:spPr>
          <a:xfrm>
            <a:off x="561844" y="1091205"/>
            <a:ext cx="8658355" cy="837214"/>
          </a:xfrm>
        </p:spPr>
        <p:txBody>
          <a:bodyPr/>
          <a:lstStyle/>
          <a:p>
            <a:r>
              <a:rPr lang="en-US" dirty="0"/>
              <a:t>Discussion</a:t>
            </a:r>
          </a:p>
        </p:txBody>
      </p:sp>
      <p:sp>
        <p:nvSpPr>
          <p:cNvPr id="7" name="Text Placeholder 2">
            <a:extLst>
              <a:ext uri="{FF2B5EF4-FFF2-40B4-BE49-F238E27FC236}">
                <a16:creationId xmlns="" xmlns:a16="http://schemas.microsoft.com/office/drawing/2014/main" id="{374A2972-E444-4225-B5C7-F7B7FA7465F3}"/>
              </a:ext>
            </a:extLst>
          </p:cNvPr>
          <p:cNvSpPr txBox="1">
            <a:spLocks/>
          </p:cNvSpPr>
          <p:nvPr/>
        </p:nvSpPr>
        <p:spPr>
          <a:xfrm>
            <a:off x="557784" y="2286000"/>
            <a:ext cx="8153400" cy="44196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400" kern="0" dirty="0"/>
              <a:t>How will the introduction of the “Illustrative Eligible Services List” impact your organization?</a:t>
            </a:r>
          </a:p>
          <a:p>
            <a:endParaRPr lang="en-US" sz="2400" kern="0" dirty="0"/>
          </a:p>
          <a:p>
            <a:pPr marL="342900" indent="-342900">
              <a:buFont typeface="Arial" panose="020B0604020202020204" pitchFamily="34" charset="0"/>
              <a:buChar char="•"/>
            </a:pPr>
            <a:r>
              <a:rPr lang="en-US" sz="2400" kern="0" dirty="0"/>
              <a:t>Perceived benefits?</a:t>
            </a:r>
          </a:p>
          <a:p>
            <a:pPr marL="342900" indent="-342900">
              <a:buFont typeface="Arial" panose="020B0604020202020204" pitchFamily="34" charset="0"/>
              <a:buChar char="•"/>
            </a:pPr>
            <a:endParaRPr lang="en-US" sz="2400" kern="0" dirty="0"/>
          </a:p>
          <a:p>
            <a:pPr marL="342900" indent="-342900">
              <a:buFont typeface="Arial" panose="020B0604020202020204" pitchFamily="34" charset="0"/>
              <a:buChar char="•"/>
            </a:pPr>
            <a:r>
              <a:rPr lang="en-US" sz="2400" kern="0" dirty="0"/>
              <a:t>Anticipated obstacles?</a:t>
            </a:r>
          </a:p>
          <a:p>
            <a:pPr marL="342900" indent="-342900">
              <a:buFont typeface="Arial" panose="020B0604020202020204" pitchFamily="34" charset="0"/>
              <a:buChar char="•"/>
            </a:pPr>
            <a:endParaRPr lang="en-US" sz="2400" kern="0" dirty="0"/>
          </a:p>
          <a:p>
            <a:endParaRPr lang="en-US" sz="2400" kern="0" dirty="0"/>
          </a:p>
          <a:p>
            <a:endParaRPr lang="en-US" sz="2400" kern="0" dirty="0"/>
          </a:p>
          <a:p>
            <a:pPr marL="0" lvl="1"/>
            <a:endParaRPr lang="en-US" kern="0" dirty="0"/>
          </a:p>
        </p:txBody>
      </p:sp>
      <p:sp>
        <p:nvSpPr>
          <p:cNvPr id="3" name="Slide Number Placeholder 2">
            <a:extLst>
              <a:ext uri="{FF2B5EF4-FFF2-40B4-BE49-F238E27FC236}">
                <a16:creationId xmlns="" xmlns:a16="http://schemas.microsoft.com/office/drawing/2014/main" id="{885DD205-4765-440A-96B6-897D98FE12F9}"/>
              </a:ext>
            </a:extLst>
          </p:cNvPr>
          <p:cNvSpPr>
            <a:spLocks noGrp="1"/>
          </p:cNvSpPr>
          <p:nvPr>
            <p:ph type="sldNum" sz="quarter" idx="12"/>
          </p:nvPr>
        </p:nvSpPr>
        <p:spPr/>
        <p:txBody>
          <a:bodyPr/>
          <a:lstStyle/>
          <a:p>
            <a:fld id="{7EDEFB67-AFA1-446B-9C78-EEFF5F2E2A45}" type="slidenum">
              <a:rPr lang="en-US" smtClean="0"/>
              <a:t>41</a:t>
            </a:fld>
            <a:endParaRPr lang="en-US"/>
          </a:p>
        </p:txBody>
      </p:sp>
    </p:spTree>
    <p:extLst>
      <p:ext uri="{BB962C8B-B14F-4D97-AF65-F5344CB8AC3E}">
        <p14:creationId xmlns:p14="http://schemas.microsoft.com/office/powerpoint/2010/main" val="34605922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1524000"/>
            <a:ext cx="7162800" cy="2286000"/>
          </a:xfrm>
        </p:spPr>
        <p:txBody>
          <a:bodyPr/>
          <a:lstStyle/>
          <a:p>
            <a:pPr algn="ctr">
              <a:lnSpc>
                <a:spcPts val="5900"/>
              </a:lnSpc>
            </a:pPr>
            <a:r>
              <a:rPr lang="en-US" sz="6000" b="1" dirty="0">
                <a:latin typeface="Century Gothic" panose="020B0502020202020204" pitchFamily="34" charset="0"/>
              </a:rPr>
              <a:t>2.6. Timing and participation status</a:t>
            </a:r>
          </a:p>
        </p:txBody>
      </p:sp>
      <p:sp>
        <p:nvSpPr>
          <p:cNvPr id="5" name="Slide Number Placeholder 4">
            <a:extLst>
              <a:ext uri="{FF2B5EF4-FFF2-40B4-BE49-F238E27FC236}">
                <a16:creationId xmlns="" xmlns:a16="http://schemas.microsoft.com/office/drawing/2014/main" id="{713AE95B-78A4-4B4B-9487-DDECAE452711}"/>
              </a:ext>
            </a:extLst>
          </p:cNvPr>
          <p:cNvSpPr>
            <a:spLocks noGrp="1"/>
          </p:cNvSpPr>
          <p:nvPr>
            <p:ph type="sldNum" sz="quarter" idx="12"/>
          </p:nvPr>
        </p:nvSpPr>
        <p:spPr/>
        <p:txBody>
          <a:bodyPr/>
          <a:lstStyle/>
          <a:p>
            <a:fld id="{7EDEFB67-AFA1-446B-9C78-EEFF5F2E2A45}" type="slidenum">
              <a:rPr lang="en-US" smtClean="0"/>
              <a:t>42</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4878" t="17371" r="3659" b="17883"/>
          <a:stretch/>
        </p:blipFill>
        <p:spPr>
          <a:xfrm>
            <a:off x="1823225" y="4114800"/>
            <a:ext cx="6411951" cy="3505200"/>
          </a:xfrm>
          <a:prstGeom prst="rect">
            <a:avLst/>
          </a:prstGeom>
        </p:spPr>
      </p:pic>
    </p:spTree>
    <p:extLst>
      <p:ext uri="{BB962C8B-B14F-4D97-AF65-F5344CB8AC3E}">
        <p14:creationId xmlns:p14="http://schemas.microsoft.com/office/powerpoint/2010/main" val="18713120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A136C43E-9FC9-4A0F-9E15-9556AF7ED661}"/>
              </a:ext>
            </a:extLst>
          </p:cNvPr>
          <p:cNvSpPr>
            <a:spLocks noGrp="1"/>
          </p:cNvSpPr>
          <p:nvPr>
            <p:ph type="sldNum" sz="quarter" idx="12"/>
          </p:nvPr>
        </p:nvSpPr>
        <p:spPr/>
        <p:txBody>
          <a:bodyPr/>
          <a:lstStyle/>
          <a:p>
            <a:fld id="{7EDEFB67-AFA1-446B-9C78-EEFF5F2E2A45}" type="slidenum">
              <a:rPr lang="en-US" smtClean="0"/>
              <a:t>43</a:t>
            </a:fld>
            <a:endParaRPr lang="en-US"/>
          </a:p>
        </p:txBody>
      </p:sp>
      <p:sp>
        <p:nvSpPr>
          <p:cNvPr id="7" name="Text Placeholder 3">
            <a:extLst>
              <a:ext uri="{FF2B5EF4-FFF2-40B4-BE49-F238E27FC236}">
                <a16:creationId xmlns="" xmlns:a16="http://schemas.microsoft.com/office/drawing/2014/main" id="{C354528F-0E97-4DA6-ABF9-AB3B04F0EE4F}"/>
              </a:ext>
            </a:extLst>
          </p:cNvPr>
          <p:cNvSpPr txBox="1">
            <a:spLocks/>
          </p:cNvSpPr>
          <p:nvPr/>
        </p:nvSpPr>
        <p:spPr>
          <a:xfrm>
            <a:off x="2133600" y="2362200"/>
            <a:ext cx="5448300" cy="2209800"/>
          </a:xfrm>
          <a:prstGeom prst="rect">
            <a:avLst/>
          </a:prstGeom>
        </p:spPr>
        <p:txBody>
          <a:bodyPr/>
          <a:lstStyle>
            <a:lvl1pPr marL="0" eaLnBrk="1" hangingPunct="1">
              <a:defRPr sz="4400">
                <a:solidFill>
                  <a:srgbClr val="1E1860"/>
                </a:solidFill>
                <a:latin typeface="Futura LT Pro Book" panose="020B0502020204020303"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lnSpc>
                <a:spcPts val="5900"/>
              </a:lnSpc>
            </a:pPr>
            <a:endParaRPr lang="en-US" sz="5600" kern="0" dirty="0">
              <a:latin typeface="Century Gothic" panose="020B0502020202020204" pitchFamily="34" charset="0"/>
            </a:endParaRPr>
          </a:p>
          <a:p>
            <a:pPr algn="ctr">
              <a:lnSpc>
                <a:spcPts val="5900"/>
              </a:lnSpc>
            </a:pPr>
            <a:r>
              <a:rPr lang="en-US" sz="5600" kern="0" dirty="0">
                <a:latin typeface="Century Gothic" panose="020B0502020202020204" pitchFamily="34" charset="0"/>
              </a:rPr>
              <a:t>SAPR reporting</a:t>
            </a:r>
          </a:p>
          <a:p>
            <a:pPr algn="ctr">
              <a:lnSpc>
                <a:spcPts val="5900"/>
              </a:lnSpc>
            </a:pPr>
            <a:r>
              <a:rPr lang="en-US" sz="5600" kern="0" dirty="0">
                <a:latin typeface="Century Gothic" panose="020B0502020202020204" pitchFamily="34" charset="0"/>
              </a:rPr>
              <a:t>examples</a:t>
            </a:r>
          </a:p>
        </p:txBody>
      </p:sp>
    </p:spTree>
    <p:extLst>
      <p:ext uri="{BB962C8B-B14F-4D97-AF65-F5344CB8AC3E}">
        <p14:creationId xmlns:p14="http://schemas.microsoft.com/office/powerpoint/2010/main" val="13151448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201168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considered active if they have received one or more services in each of the preceding two quarters.</a:t>
            </a:r>
            <a:r>
              <a:rPr lang="en-US" sz="2400" i="1" dirty="0"/>
              <a:t> </a:t>
            </a:r>
            <a:endParaRPr lang="en-US" sz="2400" dirty="0"/>
          </a:p>
          <a:p>
            <a:pPr marL="914400" lvl="1" indent="-457200">
              <a:buFont typeface="Arial" panose="020B0604020202020204" pitchFamily="34" charset="0"/>
              <a:buChar char="•"/>
            </a:pPr>
            <a:endParaRPr lang="en-US"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Active beneficiaries</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2" name="Straight Arrow Connector 11"/>
          <p:cNvCxnSpPr/>
          <p:nvPr/>
        </p:nvCxnSpPr>
        <p:spPr>
          <a:xfrm>
            <a:off x="44958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81400" y="310509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cxnSp>
        <p:nvCxnSpPr>
          <p:cNvPr id="35" name="Straight Arrow Connector 34"/>
          <p:cNvCxnSpPr/>
          <p:nvPr/>
        </p:nvCxnSpPr>
        <p:spPr>
          <a:xfrm>
            <a:off x="16002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5814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46100" y="5385137"/>
            <a:ext cx="21209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Kabongo received a service in Q1</a:t>
            </a:r>
          </a:p>
        </p:txBody>
      </p:sp>
      <p:sp>
        <p:nvSpPr>
          <p:cNvPr id="38" name="TextBox 37"/>
          <p:cNvSpPr txBox="1"/>
          <p:nvPr/>
        </p:nvSpPr>
        <p:spPr>
          <a:xfrm>
            <a:off x="2527300" y="5385137"/>
            <a:ext cx="21209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Kabongo received a service in Q2</a:t>
            </a:r>
          </a:p>
        </p:txBody>
      </p:sp>
      <p:sp>
        <p:nvSpPr>
          <p:cNvPr id="39" name="TextBox 38"/>
          <p:cNvSpPr txBox="1"/>
          <p:nvPr/>
        </p:nvSpPr>
        <p:spPr>
          <a:xfrm>
            <a:off x="5486400" y="5619541"/>
            <a:ext cx="2926080"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Kabongo is </a:t>
            </a:r>
          </a:p>
          <a:p>
            <a:pPr algn="ctr"/>
            <a:r>
              <a:rPr lang="en-US" sz="2400" b="1" dirty="0">
                <a:latin typeface="Century Gothic" charset="0"/>
                <a:ea typeface="Century Gothic" charset="0"/>
                <a:cs typeface="Century Gothic" charset="0"/>
              </a:rPr>
              <a:t>active</a:t>
            </a:r>
          </a:p>
        </p:txBody>
      </p:sp>
      <p:sp>
        <p:nvSpPr>
          <p:cNvPr id="28" name="Rectangle 27">
            <a:extLst>
              <a:ext uri="{FF2B5EF4-FFF2-40B4-BE49-F238E27FC236}">
                <a16:creationId xmlns="" xmlns:a16="http://schemas.microsoft.com/office/drawing/2014/main" id="{B1FF76B4-8C66-4838-8BC9-CFB3DE71A560}"/>
              </a:ext>
            </a:extLst>
          </p:cNvPr>
          <p:cNvSpPr/>
          <p:nvPr/>
        </p:nvSpPr>
        <p:spPr>
          <a:xfrm>
            <a:off x="1752600" y="7086600"/>
            <a:ext cx="7772400" cy="400110"/>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Report data as of the last day of the reporting period.</a:t>
            </a:r>
            <a:endParaRPr lang="en-US" sz="2000" dirty="0">
              <a:latin typeface="Century Gothic" charset="0"/>
              <a:ea typeface="Century Gothic" charset="0"/>
              <a:cs typeface="Century Gothic" charset="0"/>
            </a:endParaRPr>
          </a:p>
        </p:txBody>
      </p:sp>
      <p:sp>
        <p:nvSpPr>
          <p:cNvPr id="8" name="Slide Number Placeholder 7">
            <a:extLst>
              <a:ext uri="{FF2B5EF4-FFF2-40B4-BE49-F238E27FC236}">
                <a16:creationId xmlns="" xmlns:a16="http://schemas.microsoft.com/office/drawing/2014/main" id="{F73703FD-16F9-4572-9351-6E555DDD64D2}"/>
              </a:ext>
            </a:extLst>
          </p:cNvPr>
          <p:cNvSpPr>
            <a:spLocks noGrp="1"/>
          </p:cNvSpPr>
          <p:nvPr>
            <p:ph type="sldNum" sz="quarter" idx="12"/>
          </p:nvPr>
        </p:nvSpPr>
        <p:spPr/>
        <p:txBody>
          <a:bodyPr/>
          <a:lstStyle/>
          <a:p>
            <a:fld id="{7EDEFB67-AFA1-446B-9C78-EEFF5F2E2A45}" type="slidenum">
              <a:rPr lang="en-US" smtClean="0"/>
              <a:t>44</a:t>
            </a:fld>
            <a:endParaRPr lang="en-US"/>
          </a:p>
        </p:txBody>
      </p:sp>
      <p:pic>
        <p:nvPicPr>
          <p:cNvPr id="25"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905000" y="6629400"/>
            <a:ext cx="914400" cy="914400"/>
          </a:xfrm>
          <a:prstGeom prst="rect">
            <a:avLst/>
          </a:prstGeom>
        </p:spPr>
      </p:pic>
    </p:spTree>
    <p:extLst>
      <p:ext uri="{BB962C8B-B14F-4D97-AF65-F5344CB8AC3E}">
        <p14:creationId xmlns:p14="http://schemas.microsoft.com/office/powerpoint/2010/main" val="17378998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2024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considered active if they were enrolled for the first time during the reporting period and received at least one service during the previous quarter.</a:t>
            </a:r>
          </a:p>
          <a:p>
            <a:pPr marL="914400" lvl="1" indent="-457200">
              <a:buFont typeface="Arial" panose="020B0604020202020204" pitchFamily="34" charset="0"/>
              <a:buChar char="•"/>
            </a:pPr>
            <a:endParaRPr lang="en-US" dirty="0"/>
          </a:p>
          <a:p>
            <a:pPr marL="914400" lvl="1" indent="-457200">
              <a:buFont typeface="Arial" panose="020B0604020202020204" pitchFamily="34" charset="0"/>
              <a:buChar char="•"/>
            </a:pPr>
            <a:endParaRPr lang="en-US"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Active beneficiaries recently enrolled</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2" name="Straight Arrow Connector 11"/>
          <p:cNvCxnSpPr/>
          <p:nvPr/>
        </p:nvCxnSpPr>
        <p:spPr>
          <a:xfrm>
            <a:off x="44958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814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cxnSp>
        <p:nvCxnSpPr>
          <p:cNvPr id="35" name="Straight Arrow Connector 34"/>
          <p:cNvCxnSpPr/>
          <p:nvPr/>
        </p:nvCxnSpPr>
        <p:spPr>
          <a:xfrm>
            <a:off x="16002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5814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33400" y="5388114"/>
            <a:ext cx="21209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Ibrahim was enrolled for the first time</a:t>
            </a:r>
          </a:p>
        </p:txBody>
      </p:sp>
      <p:sp>
        <p:nvSpPr>
          <p:cNvPr id="38" name="TextBox 37"/>
          <p:cNvSpPr txBox="1"/>
          <p:nvPr/>
        </p:nvSpPr>
        <p:spPr>
          <a:xfrm>
            <a:off x="2514600" y="5388114"/>
            <a:ext cx="21209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Ibrahim received a service in Q2</a:t>
            </a:r>
          </a:p>
        </p:txBody>
      </p:sp>
      <p:sp>
        <p:nvSpPr>
          <p:cNvPr id="39" name="TextBox 38"/>
          <p:cNvSpPr txBox="1"/>
          <p:nvPr/>
        </p:nvSpPr>
        <p:spPr>
          <a:xfrm>
            <a:off x="5486400" y="5619541"/>
            <a:ext cx="2926080"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Ibrahim is </a:t>
            </a:r>
          </a:p>
          <a:p>
            <a:pPr algn="ctr"/>
            <a:r>
              <a:rPr lang="en-US" sz="2400" b="1" dirty="0">
                <a:latin typeface="Century Gothic" charset="0"/>
                <a:ea typeface="Century Gothic" charset="0"/>
                <a:cs typeface="Century Gothic" charset="0"/>
              </a:rPr>
              <a:t>active</a:t>
            </a:r>
          </a:p>
        </p:txBody>
      </p:sp>
      <p:sp>
        <p:nvSpPr>
          <p:cNvPr id="22" name="Rectangle 21">
            <a:extLst>
              <a:ext uri="{FF2B5EF4-FFF2-40B4-BE49-F238E27FC236}">
                <a16:creationId xmlns="" xmlns:a16="http://schemas.microsoft.com/office/drawing/2014/main" id="{B1FF76B4-8C66-4838-8BC9-CFB3DE71A560}"/>
              </a:ext>
            </a:extLst>
          </p:cNvPr>
          <p:cNvSpPr/>
          <p:nvPr/>
        </p:nvSpPr>
        <p:spPr>
          <a:xfrm>
            <a:off x="76200" y="6945452"/>
            <a:ext cx="95250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Although not shown, children also must have an updated case plan and receive quarterly monitoring to be considered active.</a:t>
            </a:r>
            <a:endParaRPr lang="en-US" sz="2000" dirty="0">
              <a:latin typeface="Century Gothic" charset="0"/>
              <a:ea typeface="Century Gothic" charset="0"/>
              <a:cs typeface="Century Gothic" charset="0"/>
            </a:endParaRPr>
          </a:p>
        </p:txBody>
      </p:sp>
      <p:sp>
        <p:nvSpPr>
          <p:cNvPr id="2" name="Slide Number Placeholder 1">
            <a:extLst>
              <a:ext uri="{FF2B5EF4-FFF2-40B4-BE49-F238E27FC236}">
                <a16:creationId xmlns="" xmlns:a16="http://schemas.microsoft.com/office/drawing/2014/main" id="{97447C4F-2C1A-493E-8C1A-AC4FCA7D6BE4}"/>
              </a:ext>
            </a:extLst>
          </p:cNvPr>
          <p:cNvSpPr>
            <a:spLocks noGrp="1"/>
          </p:cNvSpPr>
          <p:nvPr>
            <p:ph type="sldNum" sz="quarter" idx="12"/>
          </p:nvPr>
        </p:nvSpPr>
        <p:spPr/>
        <p:txBody>
          <a:bodyPr/>
          <a:lstStyle/>
          <a:p>
            <a:fld id="{7EDEFB67-AFA1-446B-9C78-EEFF5F2E2A45}" type="slidenum">
              <a:rPr lang="en-US" smtClean="0"/>
              <a:t>45</a:t>
            </a:fld>
            <a:endParaRPr lang="en-US"/>
          </a:p>
        </p:txBody>
      </p:sp>
      <p:pic>
        <p:nvPicPr>
          <p:cNvPr id="25"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52400" y="6705600"/>
            <a:ext cx="914400" cy="914400"/>
          </a:xfrm>
          <a:prstGeom prst="rect">
            <a:avLst/>
          </a:prstGeom>
        </p:spPr>
      </p:pic>
    </p:spTree>
    <p:extLst>
      <p:ext uri="{BB962C8B-B14F-4D97-AF65-F5344CB8AC3E}">
        <p14:creationId xmlns:p14="http://schemas.microsoft.com/office/powerpoint/2010/main" val="13980560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17324"/>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not reported in DATIM if if they have been registered (i.e., enrolled and assessed) but have not yet received any services.</a:t>
            </a:r>
            <a:r>
              <a:rPr lang="en-US" sz="2400" i="1" dirty="0"/>
              <a:t> </a:t>
            </a:r>
            <a:endParaRPr lang="en-US" dirty="0"/>
          </a:p>
          <a:p>
            <a:pPr marL="914400" lvl="1" indent="-457200">
              <a:buFont typeface="Arial" panose="020B0604020202020204" pitchFamily="34" charset="0"/>
              <a:buChar char="•"/>
            </a:pPr>
            <a:endParaRPr lang="en-US" dirty="0"/>
          </a:p>
          <a:p>
            <a:pPr marL="914400" lvl="1" indent="-457200">
              <a:buFont typeface="Arial" panose="020B0604020202020204" pitchFamily="34" charset="0"/>
              <a:buChar char="•"/>
            </a:pPr>
            <a:endParaRPr lang="en-US"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3200" dirty="0"/>
              <a:t>Beneficiaries </a:t>
            </a:r>
            <a:r>
              <a:rPr lang="en-US" sz="3200" dirty="0">
                <a:solidFill>
                  <a:srgbClr val="1E185F"/>
                </a:solidFill>
              </a:rPr>
              <a:t>not reported in DATIM</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7" name="Straight Arrow Connector 16"/>
          <p:cNvCxnSpPr/>
          <p:nvPr/>
        </p:nvCxnSpPr>
        <p:spPr>
          <a:xfrm>
            <a:off x="44958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5814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cxnSp>
        <p:nvCxnSpPr>
          <p:cNvPr id="22" name="Straight Arrow Connector 21"/>
          <p:cNvCxnSpPr/>
          <p:nvPr/>
        </p:nvCxnSpPr>
        <p:spPr>
          <a:xfrm>
            <a:off x="35814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222500" y="5388114"/>
            <a:ext cx="26543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Prossy was enrolled but has not yet received a service</a:t>
            </a:r>
          </a:p>
        </p:txBody>
      </p:sp>
      <p:sp>
        <p:nvSpPr>
          <p:cNvPr id="24" name="TextBox 23">
            <a:extLst>
              <a:ext uri="{FF2B5EF4-FFF2-40B4-BE49-F238E27FC236}">
                <a16:creationId xmlns="" xmlns:a16="http://schemas.microsoft.com/office/drawing/2014/main" id="{181A6878-CEF0-4C5A-8D8D-DBF84BBCD46A}"/>
              </a:ext>
            </a:extLst>
          </p:cNvPr>
          <p:cNvSpPr txBox="1"/>
          <p:nvPr/>
        </p:nvSpPr>
        <p:spPr>
          <a:xfrm>
            <a:off x="6172200" y="5530334"/>
            <a:ext cx="2926080" cy="1200329"/>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Prossy is </a:t>
            </a:r>
          </a:p>
          <a:p>
            <a:pPr algn="ctr"/>
            <a:r>
              <a:rPr lang="en-US" sz="2400" dirty="0"/>
              <a:t>not reported in DATIM</a:t>
            </a:r>
            <a:endParaRPr lang="en-US" sz="2400" b="1" dirty="0">
              <a:latin typeface="Century Gothic" charset="0"/>
              <a:ea typeface="Century Gothic" charset="0"/>
              <a:cs typeface="Century Gothic" charset="0"/>
            </a:endParaRPr>
          </a:p>
        </p:txBody>
      </p:sp>
      <p:sp>
        <p:nvSpPr>
          <p:cNvPr id="2" name="Slide Number Placeholder 1">
            <a:extLst>
              <a:ext uri="{FF2B5EF4-FFF2-40B4-BE49-F238E27FC236}">
                <a16:creationId xmlns="" xmlns:a16="http://schemas.microsoft.com/office/drawing/2014/main" id="{040E9418-53D4-4A9B-9240-859785CE7868}"/>
              </a:ext>
            </a:extLst>
          </p:cNvPr>
          <p:cNvSpPr>
            <a:spLocks noGrp="1"/>
          </p:cNvSpPr>
          <p:nvPr>
            <p:ph type="sldNum" sz="quarter" idx="12"/>
          </p:nvPr>
        </p:nvSpPr>
        <p:spPr/>
        <p:txBody>
          <a:bodyPr/>
          <a:lstStyle/>
          <a:p>
            <a:fld id="{7EDEFB67-AFA1-446B-9C78-EEFF5F2E2A45}" type="slidenum">
              <a:rPr lang="en-US" smtClean="0"/>
              <a:t>46</a:t>
            </a:fld>
            <a:endParaRPr lang="en-US" dirty="0"/>
          </a:p>
        </p:txBody>
      </p:sp>
    </p:spTree>
    <p:extLst>
      <p:ext uri="{BB962C8B-B14F-4D97-AF65-F5344CB8AC3E}">
        <p14:creationId xmlns:p14="http://schemas.microsoft.com/office/powerpoint/2010/main" val="1563250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SAPR reporting</a:t>
            </a:r>
            <a:endParaRPr lang="en-US" dirty="0">
              <a:solidFill>
                <a:srgbClr val="C00000"/>
              </a:solidFill>
            </a:endParaRP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2024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considered “exited without graduation” when they have not received program services in each of the past two quarters.</a:t>
            </a:r>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Exited beneficiaries</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7" name="Straight Arrow Connector 16"/>
          <p:cNvCxnSpPr/>
          <p:nvPr/>
        </p:nvCxnSpPr>
        <p:spPr>
          <a:xfrm>
            <a:off x="44958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5814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sp>
        <p:nvSpPr>
          <p:cNvPr id="39" name="TextBox 38"/>
          <p:cNvSpPr txBox="1"/>
          <p:nvPr/>
        </p:nvSpPr>
        <p:spPr>
          <a:xfrm>
            <a:off x="6248400" y="6019800"/>
            <a:ext cx="2926080"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Linathi is </a:t>
            </a:r>
          </a:p>
          <a:p>
            <a:pPr algn="ctr"/>
            <a:r>
              <a:rPr lang="en-US" sz="2400" b="1" dirty="0">
                <a:latin typeface="Century Gothic" charset="0"/>
                <a:ea typeface="Century Gothic" charset="0"/>
                <a:cs typeface="Century Gothic" charset="0"/>
              </a:rPr>
              <a:t>exited</a:t>
            </a:r>
          </a:p>
        </p:txBody>
      </p:sp>
      <p:cxnSp>
        <p:nvCxnSpPr>
          <p:cNvPr id="40" name="Straight Arrow Connector 39"/>
          <p:cNvCxnSpPr/>
          <p:nvPr/>
        </p:nvCxnSpPr>
        <p:spPr>
          <a:xfrm>
            <a:off x="16764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38201" y="538581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Linathi received services</a:t>
            </a:r>
          </a:p>
        </p:txBody>
      </p:sp>
      <p:sp>
        <p:nvSpPr>
          <p:cNvPr id="44" name="TextBox 43">
            <a:extLst>
              <a:ext uri="{FF2B5EF4-FFF2-40B4-BE49-F238E27FC236}">
                <a16:creationId xmlns="" xmlns:a16="http://schemas.microsoft.com/office/drawing/2014/main" id="{73CB6FE4-A3B3-47CC-9DF0-E87456B5148D}"/>
              </a:ext>
            </a:extLst>
          </p:cNvPr>
          <p:cNvSpPr txBox="1"/>
          <p:nvPr/>
        </p:nvSpPr>
        <p:spPr>
          <a:xfrm>
            <a:off x="2667000" y="5385816"/>
            <a:ext cx="1905000"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Linathi </a:t>
            </a:r>
          </a:p>
          <a:p>
            <a:pPr algn="ctr"/>
            <a:r>
              <a:rPr lang="en-US" sz="2000" dirty="0">
                <a:latin typeface="Century Gothic" charset="0"/>
                <a:ea typeface="Century Gothic" charset="0"/>
                <a:cs typeface="Century Gothic" charset="0"/>
              </a:rPr>
              <a:t>did not receive services</a:t>
            </a:r>
          </a:p>
        </p:txBody>
      </p:sp>
      <p:cxnSp>
        <p:nvCxnSpPr>
          <p:cNvPr id="45" name="Straight Arrow Connector 44">
            <a:extLst>
              <a:ext uri="{FF2B5EF4-FFF2-40B4-BE49-F238E27FC236}">
                <a16:creationId xmlns="" xmlns:a16="http://schemas.microsoft.com/office/drawing/2014/main" id="{CFE0C810-FC17-4956-8B5B-7779536F9DE0}"/>
              </a:ext>
            </a:extLst>
          </p:cNvPr>
          <p:cNvCxnSpPr/>
          <p:nvPr/>
        </p:nvCxnSpPr>
        <p:spPr>
          <a:xfrm>
            <a:off x="36576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5B5C5C4D-8351-4F50-8303-B706D2EE4057}"/>
              </a:ext>
            </a:extLst>
          </p:cNvPr>
          <p:cNvSpPr>
            <a:spLocks noGrp="1"/>
          </p:cNvSpPr>
          <p:nvPr>
            <p:ph type="sldNum" sz="quarter" idx="12"/>
          </p:nvPr>
        </p:nvSpPr>
        <p:spPr/>
        <p:txBody>
          <a:bodyPr/>
          <a:lstStyle/>
          <a:p>
            <a:fld id="{7EDEFB67-AFA1-446B-9C78-EEFF5F2E2A45}" type="slidenum">
              <a:rPr lang="en-US" smtClean="0"/>
              <a:t>47</a:t>
            </a:fld>
            <a:endParaRPr lang="en-US"/>
          </a:p>
        </p:txBody>
      </p:sp>
      <p:sp>
        <p:nvSpPr>
          <p:cNvPr id="22" name="Rectangle 21">
            <a:extLst>
              <a:ext uri="{FF2B5EF4-FFF2-40B4-BE49-F238E27FC236}">
                <a16:creationId xmlns="" xmlns:a16="http://schemas.microsoft.com/office/drawing/2014/main" id="{B1FF76B4-8C66-4838-8BC9-CFB3DE71A560}"/>
              </a:ext>
            </a:extLst>
          </p:cNvPr>
          <p:cNvSpPr/>
          <p:nvPr/>
        </p:nvSpPr>
        <p:spPr>
          <a:xfrm>
            <a:off x="3581400" y="6945452"/>
            <a:ext cx="60198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A lapse in services of only one quarter results in the beneficiary being exited.</a:t>
            </a:r>
          </a:p>
        </p:txBody>
      </p:sp>
      <p:pic>
        <p:nvPicPr>
          <p:cNvPr id="24"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810000" y="6705600"/>
            <a:ext cx="914400" cy="914400"/>
          </a:xfrm>
          <a:prstGeom prst="rect">
            <a:avLst/>
          </a:prstGeom>
        </p:spPr>
      </p:pic>
    </p:spTree>
    <p:extLst>
      <p:ext uri="{BB962C8B-B14F-4D97-AF65-F5344CB8AC3E}">
        <p14:creationId xmlns:p14="http://schemas.microsoft.com/office/powerpoint/2010/main" val="364548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 xmlns:a16="http://schemas.microsoft.com/office/drawing/2014/main" id="{BE84FC8B-9503-4D93-AF0D-1F8B57745CF2}"/>
              </a:ext>
            </a:extLst>
          </p:cNvPr>
          <p:cNvSpPr>
            <a:spLocks noGrp="1"/>
          </p:cNvSpPr>
          <p:nvPr>
            <p:ph type="sldNum" sz="quarter" idx="12"/>
          </p:nvPr>
        </p:nvSpPr>
        <p:spPr/>
        <p:txBody>
          <a:bodyPr/>
          <a:lstStyle/>
          <a:p>
            <a:fld id="{7EDEFB67-AFA1-446B-9C78-EEFF5F2E2A45}" type="slidenum">
              <a:rPr lang="en-US" smtClean="0"/>
              <a:t>48</a:t>
            </a:fld>
            <a:endParaRPr lang="en-US"/>
          </a:p>
        </p:txBody>
      </p:sp>
      <p:sp>
        <p:nvSpPr>
          <p:cNvPr id="6" name="Text Placeholder 3">
            <a:extLst>
              <a:ext uri="{FF2B5EF4-FFF2-40B4-BE49-F238E27FC236}">
                <a16:creationId xmlns="" xmlns:a16="http://schemas.microsoft.com/office/drawing/2014/main" id="{C354528F-0E97-4DA6-ABF9-AB3B04F0EE4F}"/>
              </a:ext>
            </a:extLst>
          </p:cNvPr>
          <p:cNvSpPr txBox="1">
            <a:spLocks/>
          </p:cNvSpPr>
          <p:nvPr/>
        </p:nvSpPr>
        <p:spPr>
          <a:xfrm>
            <a:off x="2133600" y="2362200"/>
            <a:ext cx="5448300" cy="2209800"/>
          </a:xfrm>
          <a:prstGeom prst="rect">
            <a:avLst/>
          </a:prstGeom>
        </p:spPr>
        <p:txBody>
          <a:bodyPr/>
          <a:lstStyle>
            <a:lvl1pPr marL="0" eaLnBrk="1" hangingPunct="1">
              <a:defRPr sz="4400">
                <a:solidFill>
                  <a:srgbClr val="1E1860"/>
                </a:solidFill>
                <a:latin typeface="Futura LT Pro Book" panose="020B0502020204020303"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lnSpc>
                <a:spcPts val="5900"/>
              </a:lnSpc>
            </a:pPr>
            <a:endParaRPr lang="en-US" sz="5600" kern="0" dirty="0">
              <a:latin typeface="Century Gothic" panose="020B0502020202020204" pitchFamily="34" charset="0"/>
            </a:endParaRPr>
          </a:p>
          <a:p>
            <a:pPr algn="ctr">
              <a:lnSpc>
                <a:spcPts val="5900"/>
              </a:lnSpc>
            </a:pPr>
            <a:r>
              <a:rPr lang="en-US" sz="5600" kern="0" dirty="0">
                <a:latin typeface="Century Gothic" panose="020B0502020202020204" pitchFamily="34" charset="0"/>
              </a:rPr>
              <a:t>APR reporting</a:t>
            </a:r>
          </a:p>
          <a:p>
            <a:pPr algn="ctr">
              <a:lnSpc>
                <a:spcPts val="5900"/>
              </a:lnSpc>
            </a:pPr>
            <a:r>
              <a:rPr lang="en-US" sz="5600" kern="0" dirty="0">
                <a:latin typeface="Century Gothic" panose="020B0502020202020204" pitchFamily="34" charset="0"/>
              </a:rPr>
              <a:t>examples</a:t>
            </a:r>
          </a:p>
        </p:txBody>
      </p:sp>
    </p:spTree>
    <p:extLst>
      <p:ext uri="{BB962C8B-B14F-4D97-AF65-F5344CB8AC3E}">
        <p14:creationId xmlns:p14="http://schemas.microsoft.com/office/powerpoint/2010/main" val="17938121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2043864"/>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counted as active at APR if they received services every quarter.</a:t>
            </a:r>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Active beneficiaries</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7" name="Straight Arrow Connector 16"/>
          <p:cNvCxnSpPr/>
          <p:nvPr/>
        </p:nvCxnSpPr>
        <p:spPr>
          <a:xfrm>
            <a:off x="83820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676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sp>
        <p:nvSpPr>
          <p:cNvPr id="39" name="TextBox 38"/>
          <p:cNvSpPr txBox="1"/>
          <p:nvPr/>
        </p:nvSpPr>
        <p:spPr>
          <a:xfrm>
            <a:off x="835152" y="6663489"/>
            <a:ext cx="2136648"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Godfrey is </a:t>
            </a:r>
          </a:p>
          <a:p>
            <a:pPr algn="ctr"/>
            <a:r>
              <a:rPr lang="en-US" sz="2400" b="1" dirty="0">
                <a:latin typeface="Century Gothic" charset="0"/>
                <a:ea typeface="Century Gothic" charset="0"/>
                <a:cs typeface="Century Gothic" charset="0"/>
              </a:rPr>
              <a:t>active</a:t>
            </a:r>
          </a:p>
        </p:txBody>
      </p:sp>
      <p:cxnSp>
        <p:nvCxnSpPr>
          <p:cNvPr id="21" name="Straight Arrow Connector 20"/>
          <p:cNvCxnSpPr/>
          <p:nvPr/>
        </p:nvCxnSpPr>
        <p:spPr>
          <a:xfrm>
            <a:off x="16002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62001" y="538581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Godfrey received services</a:t>
            </a:r>
          </a:p>
        </p:txBody>
      </p:sp>
      <p:cxnSp>
        <p:nvCxnSpPr>
          <p:cNvPr id="23" name="Straight Arrow Connector 22"/>
          <p:cNvCxnSpPr/>
          <p:nvPr/>
        </p:nvCxnSpPr>
        <p:spPr>
          <a:xfrm>
            <a:off x="3581399" y="4876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43200" y="532485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Godfrey received services</a:t>
            </a:r>
          </a:p>
        </p:txBody>
      </p:sp>
      <p:cxnSp>
        <p:nvCxnSpPr>
          <p:cNvPr id="25" name="Straight Arrow Connector 24"/>
          <p:cNvCxnSpPr/>
          <p:nvPr/>
        </p:nvCxnSpPr>
        <p:spPr>
          <a:xfrm>
            <a:off x="5562600" y="4937081"/>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724401" y="5385137"/>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Godfrey received services</a:t>
            </a:r>
          </a:p>
        </p:txBody>
      </p:sp>
      <p:cxnSp>
        <p:nvCxnSpPr>
          <p:cNvPr id="27" name="Straight Arrow Connector 26"/>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781801" y="540105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Godfrey received services</a:t>
            </a:r>
          </a:p>
        </p:txBody>
      </p:sp>
      <p:sp>
        <p:nvSpPr>
          <p:cNvPr id="2" name="Slide Number Placeholder 1">
            <a:extLst>
              <a:ext uri="{FF2B5EF4-FFF2-40B4-BE49-F238E27FC236}">
                <a16:creationId xmlns="" xmlns:a16="http://schemas.microsoft.com/office/drawing/2014/main" id="{BE9D12DC-5C18-4945-84B5-1DE0A38189CF}"/>
              </a:ext>
            </a:extLst>
          </p:cNvPr>
          <p:cNvSpPr>
            <a:spLocks noGrp="1"/>
          </p:cNvSpPr>
          <p:nvPr>
            <p:ph type="sldNum" sz="quarter" idx="12"/>
          </p:nvPr>
        </p:nvSpPr>
        <p:spPr/>
        <p:txBody>
          <a:bodyPr/>
          <a:lstStyle/>
          <a:p>
            <a:fld id="{7EDEFB67-AFA1-446B-9C78-EEFF5F2E2A45}" type="slidenum">
              <a:rPr lang="en-US" smtClean="0"/>
              <a:t>49</a:t>
            </a:fld>
            <a:endParaRPr lang="en-US"/>
          </a:p>
        </p:txBody>
      </p:sp>
      <p:sp>
        <p:nvSpPr>
          <p:cNvPr id="35" name="Rectangle 34">
            <a:extLst>
              <a:ext uri="{FF2B5EF4-FFF2-40B4-BE49-F238E27FC236}">
                <a16:creationId xmlns="" xmlns:a16="http://schemas.microsoft.com/office/drawing/2014/main" id="{B1FF76B4-8C66-4838-8BC9-CFB3DE71A560}"/>
              </a:ext>
            </a:extLst>
          </p:cNvPr>
          <p:cNvSpPr/>
          <p:nvPr/>
        </p:nvSpPr>
        <p:spPr>
          <a:xfrm>
            <a:off x="3962399" y="6869138"/>
            <a:ext cx="5547359"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Beneficiaries are </a:t>
            </a:r>
            <a:r>
              <a:rPr lang="en-US" sz="2000">
                <a:solidFill>
                  <a:srgbClr val="008C84"/>
                </a:solidFill>
                <a:latin typeface="Century Gothic" charset="0"/>
                <a:ea typeface="Century Gothic" charset="0"/>
                <a:cs typeface="Century Gothic" charset="0"/>
              </a:rPr>
              <a:t>expected to </a:t>
            </a:r>
            <a:r>
              <a:rPr lang="en-US" sz="2000" dirty="0">
                <a:solidFill>
                  <a:srgbClr val="008C84"/>
                </a:solidFill>
                <a:latin typeface="Century Gothic" charset="0"/>
                <a:ea typeface="Century Gothic" charset="0"/>
                <a:cs typeface="Century Gothic" charset="0"/>
              </a:rPr>
              <a:t>receive at least one service every quarter. </a:t>
            </a:r>
          </a:p>
        </p:txBody>
      </p:sp>
      <p:pic>
        <p:nvPicPr>
          <p:cNvPr id="29"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886200" y="6663489"/>
            <a:ext cx="914400" cy="914400"/>
          </a:xfrm>
          <a:prstGeom prst="rect">
            <a:avLst/>
          </a:prstGeom>
        </p:spPr>
      </p:pic>
    </p:spTree>
    <p:extLst>
      <p:ext uri="{BB962C8B-B14F-4D97-AF65-F5344CB8AC3E}">
        <p14:creationId xmlns:p14="http://schemas.microsoft.com/office/powerpoint/2010/main" val="78002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Introduction	</a:t>
            </a:r>
          </a:p>
        </p:txBody>
      </p:sp>
      <p:sp>
        <p:nvSpPr>
          <p:cNvPr id="6" name="Text Placeholder 5"/>
          <p:cNvSpPr>
            <a:spLocks noGrp="1"/>
          </p:cNvSpPr>
          <p:nvPr>
            <p:ph type="body" sz="quarter" idx="10"/>
          </p:nvPr>
        </p:nvSpPr>
        <p:spPr>
          <a:xfrm>
            <a:off x="561845" y="1828800"/>
            <a:ext cx="8429755" cy="3240989"/>
          </a:xfrm>
        </p:spPr>
        <p:txBody>
          <a:bodyPr/>
          <a:lstStyle/>
          <a:p>
            <a:pPr marL="0" lvl="1"/>
            <a:r>
              <a:rPr lang="en-US" b="1" dirty="0"/>
              <a:t>Continuity of care: </a:t>
            </a:r>
            <a:r>
              <a:rPr lang="en-US" dirty="0"/>
              <a:t>Children and their primary caregivers receive services </a:t>
            </a:r>
            <a:r>
              <a:rPr lang="en-US" u="sng" dirty="0"/>
              <a:t>every quarter</a:t>
            </a:r>
            <a:r>
              <a:rPr lang="en-US" dirty="0"/>
              <a:t> according to their needs. Services start promptly after assessment and continue without unnecessary interruptions.</a:t>
            </a:r>
          </a:p>
          <a:p>
            <a:pPr marL="0" lvl="1" indent="-342900">
              <a:buFont typeface="Arial" panose="020B0604020202020204" pitchFamily="34" charset="0"/>
              <a:buChar char="•"/>
            </a:pPr>
            <a:endParaRPr lang="en-US" dirty="0"/>
          </a:p>
          <a:p>
            <a:pPr marL="0" lvl="1"/>
            <a:r>
              <a:rPr lang="en-US" b="1" dirty="0"/>
              <a:t>Comprehensive care:</a:t>
            </a:r>
            <a:r>
              <a:rPr lang="en-US" dirty="0"/>
              <a:t> The indicator specifies a minimum of one service per quarter. The majority of children will require multiple services.</a:t>
            </a:r>
          </a:p>
          <a:p>
            <a:pPr marL="0" lvl="1"/>
            <a:endParaRPr lang="en-US" b="1" dirty="0"/>
          </a:p>
          <a:p>
            <a:pPr marL="0" lvl="1"/>
            <a:r>
              <a:rPr lang="en-US" b="1" dirty="0"/>
              <a:t>Family-centered care: </a:t>
            </a:r>
            <a:r>
              <a:rPr lang="en-US" dirty="0"/>
              <a:t>Children and their primary caregivers should both receive services together. Programs should not plan to provide services only to one group or the other.</a:t>
            </a:r>
          </a:p>
        </p:txBody>
      </p:sp>
    </p:spTree>
    <p:extLst>
      <p:ext uri="{BB962C8B-B14F-4D97-AF65-F5344CB8AC3E}">
        <p14:creationId xmlns:p14="http://schemas.microsoft.com/office/powerpoint/2010/main" val="3767077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205740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counted as active at APR if they received services in Q3 and Q4 even if they did not receive services in Q1 and/or Q2.</a:t>
            </a:r>
            <a:endParaRPr lang="en-US" sz="2400" strike="sngStrike"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Active beneficiaries</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7" name="Straight Arrow Connector 16"/>
          <p:cNvCxnSpPr/>
          <p:nvPr/>
        </p:nvCxnSpPr>
        <p:spPr>
          <a:xfrm>
            <a:off x="83820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676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cxnSp>
        <p:nvCxnSpPr>
          <p:cNvPr id="21" name="Straight Arrow Connector 20"/>
          <p:cNvCxnSpPr/>
          <p:nvPr/>
        </p:nvCxnSpPr>
        <p:spPr>
          <a:xfrm>
            <a:off x="16002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62001" y="538581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Beatus received services</a:t>
            </a:r>
          </a:p>
        </p:txBody>
      </p:sp>
      <p:cxnSp>
        <p:nvCxnSpPr>
          <p:cNvPr id="23" name="Straight Arrow Connector 22"/>
          <p:cNvCxnSpPr/>
          <p:nvPr/>
        </p:nvCxnSpPr>
        <p:spPr>
          <a:xfrm>
            <a:off x="3581399" y="4876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43200" y="5324856"/>
            <a:ext cx="1752599"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Beatus </a:t>
            </a:r>
          </a:p>
          <a:p>
            <a:pPr algn="ctr"/>
            <a:r>
              <a:rPr lang="en-US" sz="2000" dirty="0">
                <a:latin typeface="Century Gothic" charset="0"/>
                <a:ea typeface="Century Gothic" charset="0"/>
                <a:cs typeface="Century Gothic" charset="0"/>
              </a:rPr>
              <a:t>did not receive services</a:t>
            </a:r>
          </a:p>
        </p:txBody>
      </p:sp>
      <p:cxnSp>
        <p:nvCxnSpPr>
          <p:cNvPr id="25" name="Straight Arrow Connector 24"/>
          <p:cNvCxnSpPr/>
          <p:nvPr/>
        </p:nvCxnSpPr>
        <p:spPr>
          <a:xfrm>
            <a:off x="5562600" y="4937081"/>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724401" y="5385137"/>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Beatus received services</a:t>
            </a:r>
          </a:p>
        </p:txBody>
      </p:sp>
      <p:cxnSp>
        <p:nvCxnSpPr>
          <p:cNvPr id="27" name="Straight Arrow Connector 26"/>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781801" y="540105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Beatus received services</a:t>
            </a:r>
          </a:p>
        </p:txBody>
      </p:sp>
      <p:sp>
        <p:nvSpPr>
          <p:cNvPr id="29" name="TextBox 28">
            <a:extLst>
              <a:ext uri="{FF2B5EF4-FFF2-40B4-BE49-F238E27FC236}">
                <a16:creationId xmlns="" xmlns:a16="http://schemas.microsoft.com/office/drawing/2014/main" id="{BC55D005-4A3E-4912-B3CE-49B24E22B20E}"/>
              </a:ext>
            </a:extLst>
          </p:cNvPr>
          <p:cNvSpPr txBox="1"/>
          <p:nvPr/>
        </p:nvSpPr>
        <p:spPr>
          <a:xfrm>
            <a:off x="381000" y="6629400"/>
            <a:ext cx="1996438"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Beatus is </a:t>
            </a:r>
          </a:p>
          <a:p>
            <a:pPr algn="ctr"/>
            <a:r>
              <a:rPr lang="en-US" sz="2400" b="1" dirty="0">
                <a:latin typeface="Century Gothic" charset="0"/>
                <a:ea typeface="Century Gothic" charset="0"/>
                <a:cs typeface="Century Gothic" charset="0"/>
              </a:rPr>
              <a:t>active</a:t>
            </a:r>
          </a:p>
        </p:txBody>
      </p:sp>
      <p:sp>
        <p:nvSpPr>
          <p:cNvPr id="2" name="Slide Number Placeholder 1">
            <a:extLst>
              <a:ext uri="{FF2B5EF4-FFF2-40B4-BE49-F238E27FC236}">
                <a16:creationId xmlns="" xmlns:a16="http://schemas.microsoft.com/office/drawing/2014/main" id="{21049455-5BF7-42EF-835B-2253A929B2EB}"/>
              </a:ext>
            </a:extLst>
          </p:cNvPr>
          <p:cNvSpPr>
            <a:spLocks noGrp="1"/>
          </p:cNvSpPr>
          <p:nvPr>
            <p:ph type="sldNum" sz="quarter" idx="12"/>
          </p:nvPr>
        </p:nvSpPr>
        <p:spPr/>
        <p:txBody>
          <a:bodyPr/>
          <a:lstStyle/>
          <a:p>
            <a:fld id="{7EDEFB67-AFA1-446B-9C78-EEFF5F2E2A45}" type="slidenum">
              <a:rPr lang="en-US" smtClean="0"/>
              <a:t>50</a:t>
            </a:fld>
            <a:endParaRPr lang="en-US"/>
          </a:p>
        </p:txBody>
      </p:sp>
      <p:sp>
        <p:nvSpPr>
          <p:cNvPr id="35" name="Rectangle 34">
            <a:extLst>
              <a:ext uri="{FF2B5EF4-FFF2-40B4-BE49-F238E27FC236}">
                <a16:creationId xmlns="" xmlns:a16="http://schemas.microsoft.com/office/drawing/2014/main" id="{B1FF76B4-8C66-4838-8BC9-CFB3DE71A560}"/>
              </a:ext>
            </a:extLst>
          </p:cNvPr>
          <p:cNvSpPr/>
          <p:nvPr/>
        </p:nvSpPr>
        <p:spPr>
          <a:xfrm>
            <a:off x="2590800" y="6629400"/>
            <a:ext cx="7010400" cy="1015663"/>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Such a lapse in services should be rare, and </a:t>
            </a:r>
          </a:p>
          <a:p>
            <a:pPr lvl="1" algn="r"/>
            <a:r>
              <a:rPr lang="en-US" sz="2000" dirty="0">
                <a:solidFill>
                  <a:srgbClr val="008C84"/>
                </a:solidFill>
                <a:latin typeface="Century Gothic" charset="0"/>
                <a:ea typeface="Century Gothic" charset="0"/>
                <a:cs typeface="Century Gothic" charset="0"/>
              </a:rPr>
              <a:t>IP should provide a narrative explanation </a:t>
            </a:r>
          </a:p>
          <a:p>
            <a:pPr lvl="1" algn="r"/>
            <a:r>
              <a:rPr lang="en-US" sz="2000" dirty="0">
                <a:solidFill>
                  <a:srgbClr val="008C84"/>
                </a:solidFill>
                <a:latin typeface="Century Gothic" charset="0"/>
                <a:ea typeface="Century Gothic" charset="0"/>
                <a:cs typeface="Century Gothic" charset="0"/>
              </a:rPr>
              <a:t>of why services were not provided.</a:t>
            </a:r>
          </a:p>
        </p:txBody>
      </p:sp>
      <p:pic>
        <p:nvPicPr>
          <p:cNvPr id="37"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3352800" y="6705600"/>
            <a:ext cx="914400" cy="914400"/>
          </a:xfrm>
          <a:prstGeom prst="rect">
            <a:avLst/>
          </a:prstGeom>
        </p:spPr>
      </p:pic>
    </p:spTree>
    <p:extLst>
      <p:ext uri="{BB962C8B-B14F-4D97-AF65-F5344CB8AC3E}">
        <p14:creationId xmlns:p14="http://schemas.microsoft.com/office/powerpoint/2010/main" val="18196756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2024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not reported in DATIM if they were registered in a previous reporting period and have not yet received services in two consecutive quarters.</a:t>
            </a:r>
            <a:endParaRPr lang="en-US" dirty="0"/>
          </a:p>
          <a:p>
            <a:pPr marL="914400" lvl="1" indent="-457200">
              <a:buFont typeface="Arial" panose="020B0604020202020204" pitchFamily="34" charset="0"/>
              <a:buChar char="•"/>
            </a:pPr>
            <a:endParaRPr lang="en-US"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3200" dirty="0"/>
              <a:t>Beneficiaries </a:t>
            </a:r>
            <a:r>
              <a:rPr lang="en-US" sz="3200" dirty="0">
                <a:solidFill>
                  <a:srgbClr val="1E185F"/>
                </a:solidFill>
              </a:rPr>
              <a:t>not reported in DATIM </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17" name="Straight Arrow Connector 16"/>
          <p:cNvCxnSpPr/>
          <p:nvPr/>
        </p:nvCxnSpPr>
        <p:spPr>
          <a:xfrm>
            <a:off x="83820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676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cxnSp>
        <p:nvCxnSpPr>
          <p:cNvPr id="24" name="Straight Arrow Connector 23"/>
          <p:cNvCxnSpPr/>
          <p:nvPr/>
        </p:nvCxnSpPr>
        <p:spPr>
          <a:xfrm>
            <a:off x="36576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95600" y="5394960"/>
            <a:ext cx="1447800" cy="584775"/>
          </a:xfrm>
          <a:prstGeom prst="rect">
            <a:avLst/>
          </a:prstGeom>
          <a:noFill/>
        </p:spPr>
        <p:txBody>
          <a:bodyPr wrap="square" rtlCol="0">
            <a:spAutoFit/>
          </a:bodyPr>
          <a:lstStyle/>
          <a:p>
            <a:pPr algn="ctr"/>
            <a:r>
              <a:rPr lang="en-US" sz="1600" dirty="0">
                <a:latin typeface="Century Gothic" charset="0"/>
                <a:ea typeface="Century Gothic" charset="0"/>
                <a:cs typeface="Century Gothic" charset="0"/>
              </a:rPr>
              <a:t>Samuel was enrolled</a:t>
            </a:r>
          </a:p>
        </p:txBody>
      </p:sp>
      <p:sp>
        <p:nvSpPr>
          <p:cNvPr id="28" name="Rectangle 27">
            <a:extLst>
              <a:ext uri="{FF2B5EF4-FFF2-40B4-BE49-F238E27FC236}">
                <a16:creationId xmlns="" xmlns:a16="http://schemas.microsoft.com/office/drawing/2014/main" id="{51012DB5-2DD7-4174-B5B6-5AD0D56F3058}"/>
              </a:ext>
            </a:extLst>
          </p:cNvPr>
          <p:cNvSpPr/>
          <p:nvPr/>
        </p:nvSpPr>
        <p:spPr>
          <a:xfrm>
            <a:off x="1219203" y="6984436"/>
            <a:ext cx="8278333"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Monitoring and a case plan alone do not make a beneficiary active. The goal is to initiate services quickly.</a:t>
            </a:r>
            <a:endParaRPr lang="en-US" sz="2000" dirty="0">
              <a:latin typeface="Century Gothic" charset="0"/>
              <a:ea typeface="Century Gothic" charset="0"/>
              <a:cs typeface="Century Gothic" charset="0"/>
            </a:endParaRPr>
          </a:p>
        </p:txBody>
      </p:sp>
      <p:sp>
        <p:nvSpPr>
          <p:cNvPr id="35" name="TextBox 34">
            <a:extLst>
              <a:ext uri="{FF2B5EF4-FFF2-40B4-BE49-F238E27FC236}">
                <a16:creationId xmlns="" xmlns:a16="http://schemas.microsoft.com/office/drawing/2014/main" id="{73CB6FE4-A3B3-47CC-9DF0-E87456B5148D}"/>
              </a:ext>
            </a:extLst>
          </p:cNvPr>
          <p:cNvSpPr txBox="1"/>
          <p:nvPr/>
        </p:nvSpPr>
        <p:spPr>
          <a:xfrm>
            <a:off x="6858000" y="5394960"/>
            <a:ext cx="1523999" cy="830997"/>
          </a:xfrm>
          <a:prstGeom prst="rect">
            <a:avLst/>
          </a:prstGeom>
          <a:noFill/>
        </p:spPr>
        <p:txBody>
          <a:bodyPr wrap="square" rtlCol="0">
            <a:spAutoFit/>
          </a:bodyPr>
          <a:lstStyle/>
          <a:p>
            <a:pPr algn="ctr"/>
            <a:r>
              <a:rPr lang="en-US" sz="1600" dirty="0">
                <a:latin typeface="Century Gothic" charset="0"/>
                <a:ea typeface="Century Gothic" charset="0"/>
                <a:cs typeface="Century Gothic" charset="0"/>
              </a:rPr>
              <a:t>Samuel received a service</a:t>
            </a:r>
          </a:p>
        </p:txBody>
      </p:sp>
      <p:cxnSp>
        <p:nvCxnSpPr>
          <p:cNvPr id="36" name="Straight Arrow Connector 35">
            <a:extLst>
              <a:ext uri="{FF2B5EF4-FFF2-40B4-BE49-F238E27FC236}">
                <a16:creationId xmlns="" xmlns:a16="http://schemas.microsoft.com/office/drawing/2014/main" id="{CFE0C810-FC17-4956-8B5B-7779536F9DE0}"/>
              </a:ext>
            </a:extLst>
          </p:cNvPr>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638799"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495801" y="5394960"/>
            <a:ext cx="2209799" cy="1077218"/>
          </a:xfrm>
          <a:prstGeom prst="rect">
            <a:avLst/>
          </a:prstGeom>
          <a:noFill/>
        </p:spPr>
        <p:txBody>
          <a:bodyPr wrap="square" rtlCol="0">
            <a:spAutoFit/>
          </a:bodyPr>
          <a:lstStyle/>
          <a:p>
            <a:pPr algn="ctr"/>
            <a:r>
              <a:rPr lang="en-US" sz="1600" dirty="0">
                <a:latin typeface="Century Gothic" charset="0"/>
                <a:ea typeface="Century Gothic" charset="0"/>
                <a:cs typeface="Century Gothic" charset="0"/>
              </a:rPr>
              <a:t>Samuel received monitoring and a case plan but no services</a:t>
            </a:r>
          </a:p>
        </p:txBody>
      </p:sp>
      <p:sp>
        <p:nvSpPr>
          <p:cNvPr id="39" name="TextBox 38">
            <a:extLst>
              <a:ext uri="{FF2B5EF4-FFF2-40B4-BE49-F238E27FC236}">
                <a16:creationId xmlns="" xmlns:a16="http://schemas.microsoft.com/office/drawing/2014/main" id="{BB22B4B1-584C-44DD-9404-87DD033CAE42}"/>
              </a:ext>
            </a:extLst>
          </p:cNvPr>
          <p:cNvSpPr txBox="1"/>
          <p:nvPr/>
        </p:nvSpPr>
        <p:spPr>
          <a:xfrm>
            <a:off x="457200" y="5537537"/>
            <a:ext cx="2072640" cy="1200329"/>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Samuel is </a:t>
            </a:r>
          </a:p>
          <a:p>
            <a:pPr algn="ctr"/>
            <a:r>
              <a:rPr lang="en-US" sz="2400" b="1" dirty="0"/>
              <a:t>not reported in DATIM</a:t>
            </a:r>
            <a:endParaRPr lang="en-US" sz="2400" b="1" dirty="0">
              <a:latin typeface="Century Gothic" charset="0"/>
              <a:ea typeface="Century Gothic" charset="0"/>
              <a:cs typeface="Century Gothic" charset="0"/>
            </a:endParaRPr>
          </a:p>
        </p:txBody>
      </p:sp>
      <p:sp>
        <p:nvSpPr>
          <p:cNvPr id="2" name="Slide Number Placeholder 1">
            <a:extLst>
              <a:ext uri="{FF2B5EF4-FFF2-40B4-BE49-F238E27FC236}">
                <a16:creationId xmlns="" xmlns:a16="http://schemas.microsoft.com/office/drawing/2014/main" id="{8C66C2FB-1437-456B-9D0A-9A8FD15A4D13}"/>
              </a:ext>
            </a:extLst>
          </p:cNvPr>
          <p:cNvSpPr>
            <a:spLocks noGrp="1"/>
          </p:cNvSpPr>
          <p:nvPr>
            <p:ph type="sldNum" sz="quarter" idx="12"/>
          </p:nvPr>
        </p:nvSpPr>
        <p:spPr/>
        <p:txBody>
          <a:bodyPr/>
          <a:lstStyle/>
          <a:p>
            <a:fld id="{7EDEFB67-AFA1-446B-9C78-EEFF5F2E2A45}" type="slidenum">
              <a:rPr lang="en-US" smtClean="0"/>
              <a:t>51</a:t>
            </a:fld>
            <a:endParaRPr lang="en-US"/>
          </a:p>
        </p:txBody>
      </p:sp>
      <p:pic>
        <p:nvPicPr>
          <p:cNvPr id="40" name="Graphic 28" descr="Stars">
            <a:extLst>
              <a:ext uri="{FF2B5EF4-FFF2-40B4-BE49-F238E27FC236}">
                <a16:creationId xmlns="" xmlns:a16="http://schemas.microsoft.com/office/drawing/2014/main" id="{3E52AEB6-59F9-4810-AA5D-EDDA9A40EBF0}"/>
              </a:ext>
            </a:extLst>
          </p:cNvPr>
          <p:cNvPicPr>
            <a:picLocks/>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838200" y="6826404"/>
            <a:ext cx="914400" cy="914400"/>
          </a:xfrm>
          <a:prstGeom prst="rect">
            <a:avLst/>
          </a:prstGeom>
        </p:spPr>
      </p:pic>
    </p:spTree>
    <p:extLst>
      <p:ext uri="{BB962C8B-B14F-4D97-AF65-F5344CB8AC3E}">
        <p14:creationId xmlns:p14="http://schemas.microsoft.com/office/powerpoint/2010/main" val="6898885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APR reporting</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205740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considered exited if they have not received services in Q3 and/or Q4.</a:t>
            </a:r>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Exited beneficiaries</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40" name="Straight Arrow Connector 39"/>
          <p:cNvCxnSpPr/>
          <p:nvPr/>
        </p:nvCxnSpPr>
        <p:spPr>
          <a:xfrm>
            <a:off x="16764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38201" y="538581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Charlotte received services</a:t>
            </a:r>
          </a:p>
        </p:txBody>
      </p:sp>
      <p:sp>
        <p:nvSpPr>
          <p:cNvPr id="42" name="TextBox 41">
            <a:extLst>
              <a:ext uri="{FF2B5EF4-FFF2-40B4-BE49-F238E27FC236}">
                <a16:creationId xmlns="" xmlns:a16="http://schemas.microsoft.com/office/drawing/2014/main" id="{73CB6FE4-A3B3-47CC-9DF0-E87456B5148D}"/>
              </a:ext>
            </a:extLst>
          </p:cNvPr>
          <p:cNvSpPr txBox="1"/>
          <p:nvPr/>
        </p:nvSpPr>
        <p:spPr>
          <a:xfrm>
            <a:off x="6629400" y="5385816"/>
            <a:ext cx="19050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Charlotte received services</a:t>
            </a:r>
          </a:p>
        </p:txBody>
      </p:sp>
      <p:cxnSp>
        <p:nvCxnSpPr>
          <p:cNvPr id="43" name="Straight Arrow Connector 42">
            <a:extLst>
              <a:ext uri="{FF2B5EF4-FFF2-40B4-BE49-F238E27FC236}">
                <a16:creationId xmlns="" xmlns:a16="http://schemas.microsoft.com/office/drawing/2014/main" id="{CFE0C810-FC17-4956-8B5B-7779536F9DE0}"/>
              </a:ext>
            </a:extLst>
          </p:cNvPr>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 xmlns:a16="http://schemas.microsoft.com/office/drawing/2014/main" id="{73CB6FE4-A3B3-47CC-9DF0-E87456B5148D}"/>
              </a:ext>
            </a:extLst>
          </p:cNvPr>
          <p:cNvSpPr txBox="1"/>
          <p:nvPr/>
        </p:nvSpPr>
        <p:spPr>
          <a:xfrm>
            <a:off x="2667000" y="5385816"/>
            <a:ext cx="19050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Charlotte </a:t>
            </a:r>
          </a:p>
          <a:p>
            <a:pPr algn="ctr"/>
            <a:r>
              <a:rPr lang="en-US" sz="2000" dirty="0">
                <a:latin typeface="Century Gothic" charset="0"/>
                <a:ea typeface="Century Gothic" charset="0"/>
                <a:cs typeface="Century Gothic" charset="0"/>
              </a:rPr>
              <a:t>received services</a:t>
            </a:r>
          </a:p>
        </p:txBody>
      </p:sp>
      <p:cxnSp>
        <p:nvCxnSpPr>
          <p:cNvPr id="45" name="Straight Arrow Connector 44">
            <a:extLst>
              <a:ext uri="{FF2B5EF4-FFF2-40B4-BE49-F238E27FC236}">
                <a16:creationId xmlns="" xmlns:a16="http://schemas.microsoft.com/office/drawing/2014/main" id="{CFE0C810-FC17-4956-8B5B-7779536F9DE0}"/>
              </a:ext>
            </a:extLst>
          </p:cNvPr>
          <p:cNvCxnSpPr/>
          <p:nvPr/>
        </p:nvCxnSpPr>
        <p:spPr>
          <a:xfrm>
            <a:off x="36576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 xmlns:a16="http://schemas.microsoft.com/office/drawing/2014/main" id="{73CB6FE4-A3B3-47CC-9DF0-E87456B5148D}"/>
              </a:ext>
            </a:extLst>
          </p:cNvPr>
          <p:cNvSpPr txBox="1"/>
          <p:nvPr/>
        </p:nvSpPr>
        <p:spPr>
          <a:xfrm>
            <a:off x="4648200" y="5385816"/>
            <a:ext cx="1905000"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Charlotte </a:t>
            </a:r>
          </a:p>
          <a:p>
            <a:pPr algn="ctr"/>
            <a:r>
              <a:rPr lang="en-US" sz="2000" dirty="0">
                <a:latin typeface="Century Gothic" charset="0"/>
                <a:ea typeface="Century Gothic" charset="0"/>
                <a:cs typeface="Century Gothic" charset="0"/>
              </a:rPr>
              <a:t>did not receive services</a:t>
            </a:r>
          </a:p>
        </p:txBody>
      </p:sp>
      <p:cxnSp>
        <p:nvCxnSpPr>
          <p:cNvPr id="47" name="Straight Arrow Connector 46">
            <a:extLst>
              <a:ext uri="{FF2B5EF4-FFF2-40B4-BE49-F238E27FC236}">
                <a16:creationId xmlns="" xmlns:a16="http://schemas.microsoft.com/office/drawing/2014/main" id="{CFE0C810-FC17-4956-8B5B-7779536F9DE0}"/>
              </a:ext>
            </a:extLst>
          </p:cNvPr>
          <p:cNvCxnSpPr/>
          <p:nvPr/>
        </p:nvCxnSpPr>
        <p:spPr>
          <a:xfrm>
            <a:off x="56388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 xmlns:a16="http://schemas.microsoft.com/office/drawing/2014/main" id="{9C3BADEA-9906-4928-A68D-494E7D4EB181}"/>
              </a:ext>
            </a:extLst>
          </p:cNvPr>
          <p:cNvSpPr txBox="1"/>
          <p:nvPr/>
        </p:nvSpPr>
        <p:spPr>
          <a:xfrm>
            <a:off x="6705599" y="6644804"/>
            <a:ext cx="2468880" cy="830997"/>
          </a:xfrm>
          <a:prstGeom prst="rect">
            <a:avLst/>
          </a:prstGeom>
          <a:noFill/>
          <a:ln>
            <a:solidFill>
              <a:schemeClr val="tx1"/>
            </a:solidFill>
          </a:ln>
        </p:spPr>
        <p:txBody>
          <a:bodyPr wrap="square" rtlCol="0" anchor="ctr">
            <a:spAutoFit/>
          </a:bodyPr>
          <a:lstStyle/>
          <a:p>
            <a:pPr algn="ctr"/>
            <a:r>
              <a:rPr lang="en-US" sz="2400" b="1" dirty="0">
                <a:latin typeface="Century Gothic" charset="0"/>
                <a:ea typeface="Century Gothic" charset="0"/>
                <a:cs typeface="Century Gothic" charset="0"/>
              </a:rPr>
              <a:t>Charlotte is </a:t>
            </a:r>
          </a:p>
          <a:p>
            <a:pPr algn="ctr"/>
            <a:r>
              <a:rPr lang="en-US" sz="2400" b="1" dirty="0">
                <a:latin typeface="Century Gothic" charset="0"/>
                <a:ea typeface="Century Gothic" charset="0"/>
                <a:cs typeface="Century Gothic" charset="0"/>
              </a:rPr>
              <a:t>exited</a:t>
            </a:r>
          </a:p>
        </p:txBody>
      </p:sp>
      <p:cxnSp>
        <p:nvCxnSpPr>
          <p:cNvPr id="26" name="Straight Arrow Connector 25"/>
          <p:cNvCxnSpPr/>
          <p:nvPr/>
        </p:nvCxnSpPr>
        <p:spPr>
          <a:xfrm>
            <a:off x="8382000" y="3505200"/>
            <a:ext cx="0" cy="45720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467600" y="3124200"/>
            <a:ext cx="1828800" cy="400110"/>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today’s date</a:t>
            </a:r>
          </a:p>
        </p:txBody>
      </p:sp>
      <p:sp>
        <p:nvSpPr>
          <p:cNvPr id="2" name="Slide Number Placeholder 1">
            <a:extLst>
              <a:ext uri="{FF2B5EF4-FFF2-40B4-BE49-F238E27FC236}">
                <a16:creationId xmlns="" xmlns:a16="http://schemas.microsoft.com/office/drawing/2014/main" id="{8D4A1012-5A5C-430C-BFA6-D89E097CE672}"/>
              </a:ext>
            </a:extLst>
          </p:cNvPr>
          <p:cNvSpPr>
            <a:spLocks noGrp="1"/>
          </p:cNvSpPr>
          <p:nvPr>
            <p:ph type="sldNum" sz="quarter" idx="12"/>
          </p:nvPr>
        </p:nvSpPr>
        <p:spPr/>
        <p:txBody>
          <a:bodyPr/>
          <a:lstStyle/>
          <a:p>
            <a:fld id="{7EDEFB67-AFA1-446B-9C78-EEFF5F2E2A45}" type="slidenum">
              <a:rPr lang="en-US" smtClean="0"/>
              <a:t>52</a:t>
            </a:fld>
            <a:endParaRPr lang="en-US"/>
          </a:p>
        </p:txBody>
      </p:sp>
    </p:spTree>
    <p:extLst>
      <p:ext uri="{BB962C8B-B14F-4D97-AF65-F5344CB8AC3E}">
        <p14:creationId xmlns:p14="http://schemas.microsoft.com/office/powerpoint/2010/main" val="10457054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3">
            <a:extLst>
              <a:ext uri="{FF2B5EF4-FFF2-40B4-BE49-F238E27FC236}">
                <a16:creationId xmlns="" xmlns:a16="http://schemas.microsoft.com/office/drawing/2014/main" id="{C354528F-0E97-4DA6-ABF9-AB3B04F0EE4F}"/>
              </a:ext>
            </a:extLst>
          </p:cNvPr>
          <p:cNvSpPr txBox="1">
            <a:spLocks/>
          </p:cNvSpPr>
          <p:nvPr/>
        </p:nvSpPr>
        <p:spPr>
          <a:xfrm>
            <a:off x="1371600" y="3048000"/>
            <a:ext cx="7162800" cy="2209800"/>
          </a:xfrm>
          <a:prstGeom prst="rect">
            <a:avLst/>
          </a:prstGeom>
        </p:spPr>
        <p:txBody>
          <a:bodyPr/>
          <a:lstStyle>
            <a:lvl1pPr marL="0" eaLnBrk="1" hangingPunct="1">
              <a:defRPr sz="4400">
                <a:solidFill>
                  <a:srgbClr val="1E1860"/>
                </a:solidFill>
                <a:latin typeface="Futura LT Pro Book" panose="020B0502020204020303"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lnSpc>
                <a:spcPts val="5900"/>
              </a:lnSpc>
            </a:pPr>
            <a:r>
              <a:rPr lang="en-US" sz="6000" b="1" kern="0" dirty="0">
                <a:latin typeface="Century Gothic" panose="020B0502020202020204" pitchFamily="34" charset="0"/>
              </a:rPr>
              <a:t>2.7. Transitions</a:t>
            </a:r>
          </a:p>
        </p:txBody>
      </p:sp>
      <p:sp>
        <p:nvSpPr>
          <p:cNvPr id="4" name="Slide Number Placeholder 3">
            <a:extLst>
              <a:ext uri="{FF2B5EF4-FFF2-40B4-BE49-F238E27FC236}">
                <a16:creationId xmlns="" xmlns:a16="http://schemas.microsoft.com/office/drawing/2014/main" id="{4677C532-016A-4931-8E79-B113EE15095B}"/>
              </a:ext>
            </a:extLst>
          </p:cNvPr>
          <p:cNvSpPr>
            <a:spLocks noGrp="1"/>
          </p:cNvSpPr>
          <p:nvPr>
            <p:ph type="sldNum" sz="quarter" idx="12"/>
          </p:nvPr>
        </p:nvSpPr>
        <p:spPr/>
        <p:txBody>
          <a:bodyPr/>
          <a:lstStyle/>
          <a:p>
            <a:fld id="{7EDEFB67-AFA1-446B-9C78-EEFF5F2E2A45}" type="slidenum">
              <a:rPr lang="en-US" smtClean="0"/>
              <a:t>53</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21012" b="60784"/>
          <a:stretch/>
        </p:blipFill>
        <p:spPr>
          <a:xfrm>
            <a:off x="2514600" y="4114800"/>
            <a:ext cx="4953000" cy="3462312"/>
          </a:xfrm>
          <a:prstGeom prst="rect">
            <a:avLst/>
          </a:prstGeom>
        </p:spPr>
      </p:pic>
    </p:spTree>
    <p:extLst>
      <p:ext uri="{BB962C8B-B14F-4D97-AF65-F5344CB8AC3E}">
        <p14:creationId xmlns:p14="http://schemas.microsoft.com/office/powerpoint/2010/main" val="21391528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Transitions</a:t>
            </a:r>
            <a:endParaRPr lang="en-US" sz="3200" dirty="0">
              <a:solidFill>
                <a:srgbClr val="FF0000"/>
              </a:solidFill>
            </a:endParaRP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67640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become active when they receive a service in two consecutive quarters.</a:t>
            </a:r>
          </a:p>
        </p:txBody>
      </p:sp>
      <p:sp>
        <p:nvSpPr>
          <p:cNvPr id="30" name="Text Placeholder 6"/>
          <p:cNvSpPr>
            <a:spLocks noGrp="1"/>
          </p:cNvSpPr>
          <p:nvPr>
            <p:ph type="body" sz="quarter" idx="11"/>
          </p:nvPr>
        </p:nvSpPr>
        <p:spPr>
          <a:xfrm>
            <a:off x="561844" y="1091205"/>
            <a:ext cx="9344155" cy="837214"/>
          </a:xfrm>
        </p:spPr>
        <p:txBody>
          <a:bodyPr/>
          <a:lstStyle/>
          <a:p>
            <a:pPr lvl="0"/>
            <a:r>
              <a:rPr lang="en-US" sz="3600" dirty="0">
                <a:solidFill>
                  <a:srgbClr val="1E185F"/>
                </a:solidFill>
              </a:rPr>
              <a:t>Becoming</a:t>
            </a:r>
            <a:r>
              <a:rPr lang="en-US" sz="3600" dirty="0">
                <a:solidFill>
                  <a:srgbClr val="FF0000"/>
                </a:solidFill>
              </a:rPr>
              <a:t> </a:t>
            </a:r>
            <a:r>
              <a:rPr lang="en-US" sz="3600" dirty="0"/>
              <a:t>active</a:t>
            </a:r>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36038"/>
              <a:ext cx="8229600" cy="930481"/>
              <a:chOff x="533400" y="2536038"/>
              <a:chExt cx="8229600" cy="930481"/>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52119"/>
                <a:ext cx="8229600" cy="914400"/>
                <a:chOff x="533400" y="2399719"/>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2194560" y="2399719"/>
                  <a:ext cx="13716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3718560" y="2552119"/>
                <a:ext cx="13716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5242560" y="2536038"/>
                <a:ext cx="13716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766560" y="2552119"/>
                <a:ext cx="13716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22" name="Straight Arrow Connector 21"/>
          <p:cNvCxnSpPr/>
          <p:nvPr/>
        </p:nvCxnSpPr>
        <p:spPr>
          <a:xfrm>
            <a:off x="13716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09600" y="5385816"/>
            <a:ext cx="14478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Pamela was enrolled</a:t>
            </a:r>
          </a:p>
        </p:txBody>
      </p:sp>
      <p:sp>
        <p:nvSpPr>
          <p:cNvPr id="35" name="TextBox 34">
            <a:extLst>
              <a:ext uri="{FF2B5EF4-FFF2-40B4-BE49-F238E27FC236}">
                <a16:creationId xmlns="" xmlns:a16="http://schemas.microsoft.com/office/drawing/2014/main" id="{5281B373-4D6C-4E25-AC27-D0FE6B061CA0}"/>
              </a:ext>
            </a:extLst>
          </p:cNvPr>
          <p:cNvSpPr txBox="1"/>
          <p:nvPr/>
        </p:nvSpPr>
        <p:spPr>
          <a:xfrm>
            <a:off x="685800" y="4038600"/>
            <a:ext cx="13716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nvGrpSpPr>
          <p:cNvPr id="9" name="Group 8">
            <a:extLst>
              <a:ext uri="{FF2B5EF4-FFF2-40B4-BE49-F238E27FC236}">
                <a16:creationId xmlns="" xmlns:a16="http://schemas.microsoft.com/office/drawing/2014/main" id="{09704F08-AD65-4150-87D0-2140AC4A7738}"/>
              </a:ext>
            </a:extLst>
          </p:cNvPr>
          <p:cNvGrpSpPr/>
          <p:nvPr/>
        </p:nvGrpSpPr>
        <p:grpSpPr>
          <a:xfrm>
            <a:off x="2057401" y="4953000"/>
            <a:ext cx="1752599" cy="2319992"/>
            <a:chOff x="2057401" y="4953000"/>
            <a:chExt cx="1752599" cy="2319992"/>
          </a:xfrm>
        </p:grpSpPr>
        <p:cxnSp>
          <p:nvCxnSpPr>
            <p:cNvPr id="37" name="Straight Arrow Connector 36"/>
            <p:cNvCxnSpPr/>
            <p:nvPr/>
          </p:nvCxnSpPr>
          <p:spPr>
            <a:xfrm>
              <a:off x="28956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057401" y="5334000"/>
              <a:ext cx="1752599" cy="1938992"/>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Pamela received monitoring and a case plan but no services yet</a:t>
              </a:r>
            </a:p>
          </p:txBody>
        </p:sp>
      </p:grpSp>
      <p:sp>
        <p:nvSpPr>
          <p:cNvPr id="39" name="TextBox 38"/>
          <p:cNvSpPr txBox="1"/>
          <p:nvPr/>
        </p:nvSpPr>
        <p:spPr>
          <a:xfrm>
            <a:off x="2880360" y="2609671"/>
            <a:ext cx="2377442" cy="1200329"/>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Pamela is still not reported in DATIM </a:t>
            </a:r>
          </a:p>
        </p:txBody>
      </p:sp>
      <p:sp>
        <p:nvSpPr>
          <p:cNvPr id="41" name="TextBox 40"/>
          <p:cNvSpPr txBox="1"/>
          <p:nvPr/>
        </p:nvSpPr>
        <p:spPr>
          <a:xfrm>
            <a:off x="7391400" y="2971800"/>
            <a:ext cx="166116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Pamela is active</a:t>
            </a:r>
          </a:p>
        </p:txBody>
      </p:sp>
      <p:grpSp>
        <p:nvGrpSpPr>
          <p:cNvPr id="2" name="Group 1">
            <a:extLst>
              <a:ext uri="{FF2B5EF4-FFF2-40B4-BE49-F238E27FC236}">
                <a16:creationId xmlns="" xmlns:a16="http://schemas.microsoft.com/office/drawing/2014/main" id="{FF0278EE-DCE3-4F57-B3E8-498574078FAC}"/>
              </a:ext>
            </a:extLst>
          </p:cNvPr>
          <p:cNvGrpSpPr/>
          <p:nvPr/>
        </p:nvGrpSpPr>
        <p:grpSpPr>
          <a:xfrm>
            <a:off x="5029200" y="4953000"/>
            <a:ext cx="1981200" cy="1396663"/>
            <a:chOff x="5029200" y="4953000"/>
            <a:chExt cx="1981200" cy="1396663"/>
          </a:xfrm>
        </p:grpSpPr>
        <p:sp>
          <p:nvSpPr>
            <p:cNvPr id="46" name="TextBox 45"/>
            <p:cNvSpPr txBox="1"/>
            <p:nvPr/>
          </p:nvSpPr>
          <p:spPr>
            <a:xfrm>
              <a:off x="5029200" y="5334000"/>
              <a:ext cx="19812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Pamela received services</a:t>
              </a:r>
            </a:p>
          </p:txBody>
        </p:sp>
        <p:cxnSp>
          <p:nvCxnSpPr>
            <p:cNvPr id="25" name="Straight Arrow Connector 24">
              <a:extLst>
                <a:ext uri="{FF2B5EF4-FFF2-40B4-BE49-F238E27FC236}">
                  <a16:creationId xmlns="" xmlns:a16="http://schemas.microsoft.com/office/drawing/2014/main" id="{A53DF040-0E1D-4F26-9AAA-BEA66C4EF983}"/>
                </a:ext>
              </a:extLst>
            </p:cNvPr>
            <p:cNvCxnSpPr/>
            <p:nvPr/>
          </p:nvCxnSpPr>
          <p:spPr>
            <a:xfrm>
              <a:off x="60198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 xmlns:a16="http://schemas.microsoft.com/office/drawing/2014/main" id="{9D97926C-5ACB-4F2E-A2F5-B9CFBE318154}"/>
              </a:ext>
            </a:extLst>
          </p:cNvPr>
          <p:cNvGrpSpPr/>
          <p:nvPr/>
        </p:nvGrpSpPr>
        <p:grpSpPr>
          <a:xfrm>
            <a:off x="3429000" y="4953000"/>
            <a:ext cx="1981200" cy="1704439"/>
            <a:chOff x="5029200" y="4953000"/>
            <a:chExt cx="1981200" cy="1704439"/>
          </a:xfrm>
        </p:grpSpPr>
        <p:sp>
          <p:nvSpPr>
            <p:cNvPr id="28" name="TextBox 27">
              <a:extLst>
                <a:ext uri="{FF2B5EF4-FFF2-40B4-BE49-F238E27FC236}">
                  <a16:creationId xmlns="" xmlns:a16="http://schemas.microsoft.com/office/drawing/2014/main" id="{2801C8EB-D47B-4FB7-9227-DB24DB756749}"/>
                </a:ext>
              </a:extLst>
            </p:cNvPr>
            <p:cNvSpPr txBox="1"/>
            <p:nvPr/>
          </p:nvSpPr>
          <p:spPr>
            <a:xfrm>
              <a:off x="5029200" y="5334000"/>
              <a:ext cx="1981200"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Pamela began to receive services</a:t>
              </a:r>
            </a:p>
          </p:txBody>
        </p:sp>
        <p:cxnSp>
          <p:nvCxnSpPr>
            <p:cNvPr id="29" name="Straight Arrow Connector 28">
              <a:extLst>
                <a:ext uri="{FF2B5EF4-FFF2-40B4-BE49-F238E27FC236}">
                  <a16:creationId xmlns="" xmlns:a16="http://schemas.microsoft.com/office/drawing/2014/main" id="{6B99B2E0-6B70-420D-8E05-97EDD8FDA0C5}"/>
                </a:ext>
              </a:extLst>
            </p:cNvPr>
            <p:cNvCxnSpPr/>
            <p:nvPr/>
          </p:nvCxnSpPr>
          <p:spPr>
            <a:xfrm>
              <a:off x="60198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 xmlns:a16="http://schemas.microsoft.com/office/drawing/2014/main" id="{7F3CDD44-86C8-4C45-BF64-3C96DA11398F}"/>
              </a:ext>
            </a:extLst>
          </p:cNvPr>
          <p:cNvGrpSpPr/>
          <p:nvPr/>
        </p:nvGrpSpPr>
        <p:grpSpPr>
          <a:xfrm>
            <a:off x="6629400" y="4953000"/>
            <a:ext cx="1981200" cy="1396663"/>
            <a:chOff x="5029200" y="4953000"/>
            <a:chExt cx="1981200" cy="1396663"/>
          </a:xfrm>
        </p:grpSpPr>
        <p:sp>
          <p:nvSpPr>
            <p:cNvPr id="42" name="TextBox 41">
              <a:extLst>
                <a:ext uri="{FF2B5EF4-FFF2-40B4-BE49-F238E27FC236}">
                  <a16:creationId xmlns="" xmlns:a16="http://schemas.microsoft.com/office/drawing/2014/main" id="{1907E969-A675-4ABC-9563-043CB957FA99}"/>
                </a:ext>
              </a:extLst>
            </p:cNvPr>
            <p:cNvSpPr txBox="1"/>
            <p:nvPr/>
          </p:nvSpPr>
          <p:spPr>
            <a:xfrm>
              <a:off x="5029200" y="5334000"/>
              <a:ext cx="19812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Pamela received services</a:t>
              </a:r>
            </a:p>
          </p:txBody>
        </p:sp>
        <p:cxnSp>
          <p:nvCxnSpPr>
            <p:cNvPr id="43" name="Straight Arrow Connector 42">
              <a:extLst>
                <a:ext uri="{FF2B5EF4-FFF2-40B4-BE49-F238E27FC236}">
                  <a16:creationId xmlns="" xmlns:a16="http://schemas.microsoft.com/office/drawing/2014/main" id="{24CDDC80-D902-4D75-AEAC-71ED1E63F414}"/>
                </a:ext>
              </a:extLst>
            </p:cNvPr>
            <p:cNvCxnSpPr/>
            <p:nvPr/>
          </p:nvCxnSpPr>
          <p:spPr>
            <a:xfrm>
              <a:off x="60198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 xmlns:a16="http://schemas.microsoft.com/office/drawing/2014/main" id="{A9C1FE5A-0E30-47AF-87E5-58BD13C07CCB}"/>
              </a:ext>
            </a:extLst>
          </p:cNvPr>
          <p:cNvSpPr txBox="1"/>
          <p:nvPr/>
        </p:nvSpPr>
        <p:spPr>
          <a:xfrm>
            <a:off x="457200" y="2609671"/>
            <a:ext cx="2194560" cy="1200329"/>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Pamela is not reported in DATIM</a:t>
            </a:r>
          </a:p>
        </p:txBody>
      </p:sp>
      <p:sp>
        <p:nvSpPr>
          <p:cNvPr id="49" name="TextBox 48"/>
          <p:cNvSpPr txBox="1"/>
          <p:nvPr/>
        </p:nvSpPr>
        <p:spPr>
          <a:xfrm>
            <a:off x="5486400" y="2979003"/>
            <a:ext cx="166116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Pamela is active</a:t>
            </a:r>
          </a:p>
        </p:txBody>
      </p:sp>
      <p:cxnSp>
        <p:nvCxnSpPr>
          <p:cNvPr id="48" name="Straight Arrow Connector 47">
            <a:extLst>
              <a:ext uri="{FF2B5EF4-FFF2-40B4-BE49-F238E27FC236}">
                <a16:creationId xmlns="" xmlns:a16="http://schemas.microsoft.com/office/drawing/2014/main" id="{D07D171D-5E73-4C3C-800C-CBE98F007DEB}"/>
              </a:ext>
            </a:extLst>
          </p:cNvPr>
          <p:cNvCxnSpPr/>
          <p:nvPr/>
        </p:nvCxnSpPr>
        <p:spPr>
          <a:xfrm flipH="1">
            <a:off x="1981200" y="382524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 xmlns:a16="http://schemas.microsoft.com/office/drawing/2014/main" id="{D07D171D-5E73-4C3C-800C-CBE98F007DEB}"/>
              </a:ext>
            </a:extLst>
          </p:cNvPr>
          <p:cNvCxnSpPr/>
          <p:nvPr/>
        </p:nvCxnSpPr>
        <p:spPr>
          <a:xfrm flipH="1">
            <a:off x="5029200" y="381000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 xmlns:a16="http://schemas.microsoft.com/office/drawing/2014/main" id="{D07D171D-5E73-4C3C-800C-CBE98F007DEB}"/>
              </a:ext>
            </a:extLst>
          </p:cNvPr>
          <p:cNvCxnSpPr/>
          <p:nvPr/>
        </p:nvCxnSpPr>
        <p:spPr>
          <a:xfrm flipH="1">
            <a:off x="6553200" y="382524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 xmlns:a16="http://schemas.microsoft.com/office/drawing/2014/main" id="{D07D171D-5E73-4C3C-800C-CBE98F007DEB}"/>
              </a:ext>
            </a:extLst>
          </p:cNvPr>
          <p:cNvCxnSpPr/>
          <p:nvPr/>
        </p:nvCxnSpPr>
        <p:spPr>
          <a:xfrm flipH="1">
            <a:off x="8077200" y="381000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 xmlns:a16="http://schemas.microsoft.com/office/drawing/2014/main" id="{1A9B130D-72C6-4CE2-8FA3-0BAD1A32280C}"/>
              </a:ext>
            </a:extLst>
          </p:cNvPr>
          <p:cNvSpPr>
            <a:spLocks noGrp="1"/>
          </p:cNvSpPr>
          <p:nvPr>
            <p:ph type="sldNum" sz="quarter" idx="12"/>
          </p:nvPr>
        </p:nvSpPr>
        <p:spPr/>
        <p:txBody>
          <a:bodyPr/>
          <a:lstStyle/>
          <a:p>
            <a:fld id="{7EDEFB67-AFA1-446B-9C78-EEFF5F2E2A45}" type="slidenum">
              <a:rPr lang="en-US" smtClean="0"/>
              <a:t>54</a:t>
            </a:fld>
            <a:endParaRPr lang="en-US"/>
          </a:p>
        </p:txBody>
      </p:sp>
    </p:spTree>
    <p:extLst>
      <p:ext uri="{BB962C8B-B14F-4D97-AF65-F5344CB8AC3E}">
        <p14:creationId xmlns:p14="http://schemas.microsoft.com/office/powerpoint/2010/main" val="17184004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Transitions</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2024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Beneficiaries are counted as active for the FY if they received services in the past two quarters of the FY, even if they had been reported as exited earlier in the year.</a:t>
            </a:r>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Exited </a:t>
            </a:r>
            <a:r>
              <a:rPr lang="en-US" sz="4000" dirty="0">
                <a:sym typeface="Wingdings" panose="05000000000000000000" pitchFamily="2" charset="2"/>
              </a:rPr>
              <a:t> active (1)</a:t>
            </a:r>
            <a:endParaRPr lang="en-US" sz="4000" dirty="0"/>
          </a:p>
        </p:txBody>
      </p:sp>
      <p:grpSp>
        <p:nvGrpSpPr>
          <p:cNvPr id="7" name="Group 6"/>
          <p:cNvGrpSpPr/>
          <p:nvPr/>
        </p:nvGrpSpPr>
        <p:grpSpPr>
          <a:xfrm>
            <a:off x="548640" y="3977640"/>
            <a:ext cx="8587158"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21" name="Straight Arrow Connector 20"/>
          <p:cNvCxnSpPr/>
          <p:nvPr/>
        </p:nvCxnSpPr>
        <p:spPr>
          <a:xfrm>
            <a:off x="1600200"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62001" y="538581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Kanko received services</a:t>
            </a:r>
          </a:p>
        </p:txBody>
      </p:sp>
      <p:cxnSp>
        <p:nvCxnSpPr>
          <p:cNvPr id="23" name="Straight Arrow Connector 22"/>
          <p:cNvCxnSpPr/>
          <p:nvPr/>
        </p:nvCxnSpPr>
        <p:spPr>
          <a:xfrm>
            <a:off x="3581399" y="4876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43200" y="5324856"/>
            <a:ext cx="1752599"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Kanko </a:t>
            </a:r>
          </a:p>
          <a:p>
            <a:pPr algn="ctr"/>
            <a:r>
              <a:rPr lang="en-US" sz="2000" dirty="0">
                <a:latin typeface="Century Gothic" charset="0"/>
                <a:ea typeface="Century Gothic" charset="0"/>
                <a:cs typeface="Century Gothic" charset="0"/>
              </a:rPr>
              <a:t>did not receive services</a:t>
            </a:r>
          </a:p>
        </p:txBody>
      </p:sp>
      <p:cxnSp>
        <p:nvCxnSpPr>
          <p:cNvPr id="25" name="Straight Arrow Connector 24"/>
          <p:cNvCxnSpPr/>
          <p:nvPr/>
        </p:nvCxnSpPr>
        <p:spPr>
          <a:xfrm>
            <a:off x="5562600" y="4937081"/>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724401" y="5385137"/>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Kanko received services</a:t>
            </a:r>
          </a:p>
        </p:txBody>
      </p:sp>
      <p:cxnSp>
        <p:nvCxnSpPr>
          <p:cNvPr id="27" name="Straight Arrow Connector 26"/>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781801" y="5401056"/>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Kanko received services</a:t>
            </a:r>
          </a:p>
        </p:txBody>
      </p:sp>
      <p:sp>
        <p:nvSpPr>
          <p:cNvPr id="29" name="TextBox 28"/>
          <p:cNvSpPr txBox="1"/>
          <p:nvPr/>
        </p:nvSpPr>
        <p:spPr>
          <a:xfrm>
            <a:off x="3200400" y="3276600"/>
            <a:ext cx="2514600" cy="461665"/>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Kanko is exited</a:t>
            </a:r>
          </a:p>
        </p:txBody>
      </p:sp>
      <p:cxnSp>
        <p:nvCxnSpPr>
          <p:cNvPr id="35" name="Straight Arrow Connector 34"/>
          <p:cNvCxnSpPr/>
          <p:nvPr/>
        </p:nvCxnSpPr>
        <p:spPr>
          <a:xfrm flipH="1">
            <a:off x="4419600" y="373380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 xmlns:a16="http://schemas.microsoft.com/office/drawing/2014/main" id="{1BA5D627-C0C5-4379-81BF-51503E18B148}"/>
              </a:ext>
            </a:extLst>
          </p:cNvPr>
          <p:cNvSpPr txBox="1"/>
          <p:nvPr/>
        </p:nvSpPr>
        <p:spPr>
          <a:xfrm>
            <a:off x="6553200" y="3276600"/>
            <a:ext cx="2552700" cy="461665"/>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Kanko is active</a:t>
            </a:r>
          </a:p>
        </p:txBody>
      </p:sp>
      <p:cxnSp>
        <p:nvCxnSpPr>
          <p:cNvPr id="37" name="Straight Arrow Connector 36">
            <a:extLst>
              <a:ext uri="{FF2B5EF4-FFF2-40B4-BE49-F238E27FC236}">
                <a16:creationId xmlns="" xmlns:a16="http://schemas.microsoft.com/office/drawing/2014/main" id="{D9FACAFB-72F2-4770-A029-B8D5E4CD394D}"/>
              </a:ext>
            </a:extLst>
          </p:cNvPr>
          <p:cNvCxnSpPr/>
          <p:nvPr/>
        </p:nvCxnSpPr>
        <p:spPr>
          <a:xfrm flipH="1">
            <a:off x="8382000" y="373380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179707A0-A625-4113-9212-834031058D38}"/>
              </a:ext>
            </a:extLst>
          </p:cNvPr>
          <p:cNvSpPr>
            <a:spLocks noGrp="1"/>
          </p:cNvSpPr>
          <p:nvPr>
            <p:ph type="sldNum" sz="quarter" idx="12"/>
          </p:nvPr>
        </p:nvSpPr>
        <p:spPr/>
        <p:txBody>
          <a:bodyPr/>
          <a:lstStyle/>
          <a:p>
            <a:fld id="{7EDEFB67-AFA1-446B-9C78-EEFF5F2E2A45}" type="slidenum">
              <a:rPr lang="en-US" smtClean="0"/>
              <a:t>55</a:t>
            </a:fld>
            <a:endParaRPr lang="en-US"/>
          </a:p>
        </p:txBody>
      </p:sp>
      <p:sp>
        <p:nvSpPr>
          <p:cNvPr id="38" name="Rectangle 37">
            <a:extLst>
              <a:ext uri="{FF2B5EF4-FFF2-40B4-BE49-F238E27FC236}">
                <a16:creationId xmlns="" xmlns:a16="http://schemas.microsoft.com/office/drawing/2014/main" id="{B1FF76B4-8C66-4838-8BC9-CFB3DE71A560}"/>
              </a:ext>
            </a:extLst>
          </p:cNvPr>
          <p:cNvSpPr/>
          <p:nvPr/>
        </p:nvSpPr>
        <p:spPr>
          <a:xfrm>
            <a:off x="1143000" y="6912114"/>
            <a:ext cx="84582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Such a lapse in services should be rare, and IP should provide </a:t>
            </a:r>
          </a:p>
          <a:p>
            <a:pPr lvl="1" algn="r"/>
            <a:r>
              <a:rPr lang="en-US" sz="2000" dirty="0">
                <a:solidFill>
                  <a:srgbClr val="008C84"/>
                </a:solidFill>
                <a:latin typeface="Century Gothic" charset="0"/>
                <a:ea typeface="Century Gothic" charset="0"/>
                <a:cs typeface="Century Gothic" charset="0"/>
              </a:rPr>
              <a:t>a narrative explanation of why services were not provided.</a:t>
            </a:r>
          </a:p>
        </p:txBody>
      </p:sp>
      <p:pic>
        <p:nvPicPr>
          <p:cNvPr id="40"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990600" y="6705600"/>
            <a:ext cx="914400" cy="914400"/>
          </a:xfrm>
          <a:prstGeom prst="rect">
            <a:avLst/>
          </a:prstGeom>
        </p:spPr>
      </p:pic>
    </p:spTree>
    <p:extLst>
      <p:ext uri="{BB962C8B-B14F-4D97-AF65-F5344CB8AC3E}">
        <p14:creationId xmlns:p14="http://schemas.microsoft.com/office/powerpoint/2010/main" val="16328008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Transitions</a:t>
            </a:r>
            <a:endParaRPr lang="en-US" sz="3200" dirty="0">
              <a:solidFill>
                <a:srgbClr val="FF0000"/>
              </a:solidFill>
            </a:endParaRP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4" y="1920240"/>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400" dirty="0"/>
              <a:t>Exited beneficiaries are considered active again once they have received services in two consecutive quarters.</a:t>
            </a:r>
            <a:endParaRPr lang="en-US" dirty="0"/>
          </a:p>
        </p:txBody>
      </p:sp>
      <p:sp>
        <p:nvSpPr>
          <p:cNvPr id="30" name="Text Placeholder 6"/>
          <p:cNvSpPr>
            <a:spLocks noGrp="1"/>
          </p:cNvSpPr>
          <p:nvPr>
            <p:ph type="body" sz="quarter" idx="11"/>
          </p:nvPr>
        </p:nvSpPr>
        <p:spPr>
          <a:xfrm>
            <a:off x="561844" y="1091205"/>
            <a:ext cx="9344155" cy="837214"/>
          </a:xfrm>
        </p:spPr>
        <p:txBody>
          <a:bodyPr/>
          <a:lstStyle/>
          <a:p>
            <a:pPr lvl="0"/>
            <a:r>
              <a:rPr lang="en-US" sz="4000" dirty="0"/>
              <a:t>Exited </a:t>
            </a:r>
            <a:r>
              <a:rPr lang="en-US" sz="4000" dirty="0">
                <a:sym typeface="Wingdings" panose="05000000000000000000" pitchFamily="2" charset="2"/>
              </a:rPr>
              <a:t> active (2)</a:t>
            </a:r>
            <a:endParaRPr lang="en-US" sz="4000" dirty="0"/>
          </a:p>
          <a:p>
            <a:pPr lvl="0"/>
            <a:endParaRPr lang="en-US" sz="4000" dirty="0"/>
          </a:p>
        </p:txBody>
      </p:sp>
      <p:grpSp>
        <p:nvGrpSpPr>
          <p:cNvPr id="7" name="Group 6"/>
          <p:cNvGrpSpPr/>
          <p:nvPr/>
        </p:nvGrpSpPr>
        <p:grpSpPr>
          <a:xfrm>
            <a:off x="152400" y="3977640"/>
            <a:ext cx="9479280" cy="990600"/>
            <a:chOff x="533400" y="2491159"/>
            <a:chExt cx="8587158" cy="990600"/>
          </a:xfrm>
        </p:grpSpPr>
        <p:sp>
          <p:nvSpPr>
            <p:cNvPr id="32" name="Right Triangle 31">
              <a:extLst>
                <a:ext uri="{FF2B5EF4-FFF2-40B4-BE49-F238E27FC236}">
                  <a16:creationId xmlns="" xmlns:a16="http://schemas.microsoft.com/office/drawing/2014/main" id="{CA947E44-8460-417C-BC05-5A05B77ECBBD}"/>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533400" y="2514600"/>
              <a:ext cx="8229600" cy="935838"/>
              <a:chOff x="533400" y="2514600"/>
              <a:chExt cx="8229600" cy="935838"/>
            </a:xfrm>
          </p:grpSpPr>
          <p:grpSp>
            <p:nvGrpSpPr>
              <p:cNvPr id="67" name="Group 66">
                <a:extLst>
                  <a:ext uri="{FF2B5EF4-FFF2-40B4-BE49-F238E27FC236}">
                    <a16:creationId xmlns="" xmlns:a16="http://schemas.microsoft.com/office/drawing/2014/main" id="{18A7EE06-2019-44B3-97B1-CAEBA2248D11}"/>
                  </a:ext>
                </a:extLst>
              </p:cNvPr>
              <p:cNvGrpSpPr/>
              <p:nvPr/>
            </p:nvGrpSpPr>
            <p:grpSpPr>
              <a:xfrm>
                <a:off x="533400" y="2514600"/>
                <a:ext cx="8229600" cy="914400"/>
                <a:chOff x="533400" y="2362200"/>
                <a:chExt cx="8229600" cy="914400"/>
              </a:xfrm>
            </p:grpSpPr>
            <p:sp>
              <p:nvSpPr>
                <p:cNvPr id="4" name="Rectangle 3">
                  <a:extLst>
                    <a:ext uri="{FF2B5EF4-FFF2-40B4-BE49-F238E27FC236}">
                      <a16:creationId xmlns="" xmlns:a16="http://schemas.microsoft.com/office/drawing/2014/main" id="{42573DBE-F04C-4257-9BE0-4B7181311B3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5281B373-4D6C-4E25-AC27-D0FE6B061CA0}"/>
                    </a:ext>
                  </a:extLst>
                </p:cNvPr>
                <p:cNvSpPr txBox="1"/>
                <p:nvPr/>
              </p:nvSpPr>
              <p:spPr>
                <a:xfrm>
                  <a:off x="685800" y="2362200"/>
                  <a:ext cx="1159681"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31" name="TextBox 30">
                <a:extLst>
                  <a:ext uri="{FF2B5EF4-FFF2-40B4-BE49-F238E27FC236}">
                    <a16:creationId xmlns="" xmlns:a16="http://schemas.microsoft.com/office/drawing/2014/main" id="{5281B373-4D6C-4E25-AC27-D0FE6B061CA0}"/>
                  </a:ext>
                </a:extLst>
              </p:cNvPr>
              <p:cNvSpPr txBox="1"/>
              <p:nvPr/>
            </p:nvSpPr>
            <p:spPr>
              <a:xfrm>
                <a:off x="1983001" y="2514600"/>
                <a:ext cx="1159681"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33" name="TextBox 32">
                <a:extLst>
                  <a:ext uri="{FF2B5EF4-FFF2-40B4-BE49-F238E27FC236}">
                    <a16:creationId xmlns="" xmlns:a16="http://schemas.microsoft.com/office/drawing/2014/main" id="{5281B373-4D6C-4E25-AC27-D0FE6B061CA0}"/>
                  </a:ext>
                </a:extLst>
              </p:cNvPr>
              <p:cNvSpPr txBox="1"/>
              <p:nvPr/>
            </p:nvSpPr>
            <p:spPr>
              <a:xfrm>
                <a:off x="3294544" y="2536038"/>
                <a:ext cx="1159681"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34" name="TextBox 33">
                <a:extLst>
                  <a:ext uri="{FF2B5EF4-FFF2-40B4-BE49-F238E27FC236}">
                    <a16:creationId xmlns="" xmlns:a16="http://schemas.microsoft.com/office/drawing/2014/main" id="{5281B373-4D6C-4E25-AC27-D0FE6B061CA0}"/>
                  </a:ext>
                </a:extLst>
              </p:cNvPr>
              <p:cNvSpPr txBox="1"/>
              <p:nvPr/>
            </p:nvSpPr>
            <p:spPr>
              <a:xfrm>
                <a:off x="4606088" y="2536038"/>
                <a:ext cx="1159681"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22" name="Straight Arrow Connector 21"/>
          <p:cNvCxnSpPr/>
          <p:nvPr/>
        </p:nvCxnSpPr>
        <p:spPr>
          <a:xfrm>
            <a:off x="990599" y="493776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2400" y="5394960"/>
            <a:ext cx="1752599"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received services</a:t>
            </a:r>
          </a:p>
        </p:txBody>
      </p:sp>
      <p:sp>
        <p:nvSpPr>
          <p:cNvPr id="36" name="TextBox 35">
            <a:extLst>
              <a:ext uri="{FF2B5EF4-FFF2-40B4-BE49-F238E27FC236}">
                <a16:creationId xmlns="" xmlns:a16="http://schemas.microsoft.com/office/drawing/2014/main" id="{5281B373-4D6C-4E25-AC27-D0FE6B061CA0}"/>
              </a:ext>
            </a:extLst>
          </p:cNvPr>
          <p:cNvSpPr txBox="1"/>
          <p:nvPr/>
        </p:nvSpPr>
        <p:spPr>
          <a:xfrm>
            <a:off x="6096000" y="4023360"/>
            <a:ext cx="128016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sp>
        <p:nvSpPr>
          <p:cNvPr id="35" name="TextBox 34"/>
          <p:cNvSpPr txBox="1"/>
          <p:nvPr/>
        </p:nvSpPr>
        <p:spPr>
          <a:xfrm>
            <a:off x="1752600" y="2924294"/>
            <a:ext cx="190500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Diop is exited</a:t>
            </a:r>
          </a:p>
        </p:txBody>
      </p:sp>
      <p:sp>
        <p:nvSpPr>
          <p:cNvPr id="41" name="TextBox 40">
            <a:extLst>
              <a:ext uri="{FF2B5EF4-FFF2-40B4-BE49-F238E27FC236}">
                <a16:creationId xmlns="" xmlns:a16="http://schemas.microsoft.com/office/drawing/2014/main" id="{5281B373-4D6C-4E25-AC27-D0FE6B061CA0}"/>
              </a:ext>
            </a:extLst>
          </p:cNvPr>
          <p:cNvSpPr txBox="1"/>
          <p:nvPr/>
        </p:nvSpPr>
        <p:spPr>
          <a:xfrm>
            <a:off x="7543800" y="4023360"/>
            <a:ext cx="13716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grpSp>
        <p:nvGrpSpPr>
          <p:cNvPr id="12" name="Group 11">
            <a:extLst>
              <a:ext uri="{FF2B5EF4-FFF2-40B4-BE49-F238E27FC236}">
                <a16:creationId xmlns="" xmlns:a16="http://schemas.microsoft.com/office/drawing/2014/main" id="{FE5E8A7C-9CED-4FF4-A7E3-E37F0701087B}"/>
              </a:ext>
            </a:extLst>
          </p:cNvPr>
          <p:cNvGrpSpPr/>
          <p:nvPr/>
        </p:nvGrpSpPr>
        <p:grpSpPr>
          <a:xfrm>
            <a:off x="7787177" y="2902803"/>
            <a:ext cx="1433023" cy="1196757"/>
            <a:chOff x="7787178" y="2811363"/>
            <a:chExt cx="1433023" cy="1196757"/>
          </a:xfrm>
        </p:grpSpPr>
        <p:sp>
          <p:nvSpPr>
            <p:cNvPr id="46" name="TextBox 45"/>
            <p:cNvSpPr txBox="1"/>
            <p:nvPr/>
          </p:nvSpPr>
          <p:spPr>
            <a:xfrm>
              <a:off x="7787178" y="2811363"/>
              <a:ext cx="1433023"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Diop is active</a:t>
              </a:r>
            </a:p>
          </p:txBody>
        </p:sp>
        <p:cxnSp>
          <p:nvCxnSpPr>
            <p:cNvPr id="47" name="Straight Arrow Connector 46"/>
            <p:cNvCxnSpPr/>
            <p:nvPr/>
          </p:nvCxnSpPr>
          <p:spPr>
            <a:xfrm>
              <a:off x="8839201" y="364236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 xmlns:a16="http://schemas.microsoft.com/office/drawing/2014/main" id="{8B6C4A2A-5847-4C69-8B0F-7E772CE5645D}"/>
              </a:ext>
            </a:extLst>
          </p:cNvPr>
          <p:cNvGrpSpPr/>
          <p:nvPr/>
        </p:nvGrpSpPr>
        <p:grpSpPr>
          <a:xfrm>
            <a:off x="4342935" y="2895600"/>
            <a:ext cx="1676866" cy="1203960"/>
            <a:chOff x="4419137" y="2712720"/>
            <a:chExt cx="1676866" cy="1203960"/>
          </a:xfrm>
        </p:grpSpPr>
        <p:sp>
          <p:nvSpPr>
            <p:cNvPr id="48" name="TextBox 47"/>
            <p:cNvSpPr txBox="1"/>
            <p:nvPr/>
          </p:nvSpPr>
          <p:spPr>
            <a:xfrm>
              <a:off x="4419137" y="2712720"/>
              <a:ext cx="1676866"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Diop is still exited</a:t>
              </a:r>
            </a:p>
          </p:txBody>
        </p:sp>
        <p:cxnSp>
          <p:nvCxnSpPr>
            <p:cNvPr id="49" name="Straight Arrow Connector 48"/>
            <p:cNvCxnSpPr/>
            <p:nvPr/>
          </p:nvCxnSpPr>
          <p:spPr>
            <a:xfrm>
              <a:off x="5897880" y="355092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 xmlns:a16="http://schemas.microsoft.com/office/drawing/2014/main" id="{00876AED-17CA-4D75-A421-35296FA52EEC}"/>
              </a:ext>
            </a:extLst>
          </p:cNvPr>
          <p:cNvGrpSpPr/>
          <p:nvPr/>
        </p:nvGrpSpPr>
        <p:grpSpPr>
          <a:xfrm>
            <a:off x="1371600" y="4953000"/>
            <a:ext cx="1981200" cy="1765399"/>
            <a:chOff x="1371600" y="4953000"/>
            <a:chExt cx="1981200" cy="1765399"/>
          </a:xfrm>
        </p:grpSpPr>
        <p:sp>
          <p:nvSpPr>
            <p:cNvPr id="25" name="TextBox 24"/>
            <p:cNvSpPr txBox="1"/>
            <p:nvPr/>
          </p:nvSpPr>
          <p:spPr>
            <a:xfrm>
              <a:off x="1371600" y="5394960"/>
              <a:ext cx="1981200"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a:t>
              </a:r>
            </a:p>
            <a:p>
              <a:pPr algn="ctr"/>
              <a:r>
                <a:rPr lang="en-US" sz="2000" dirty="0">
                  <a:latin typeface="Century Gothic" charset="0"/>
                  <a:ea typeface="Century Gothic" charset="0"/>
                  <a:cs typeface="Century Gothic" charset="0"/>
                </a:rPr>
                <a:t>did not receive services</a:t>
              </a:r>
            </a:p>
          </p:txBody>
        </p:sp>
        <p:cxnSp>
          <p:nvCxnSpPr>
            <p:cNvPr id="28" name="Straight Arrow Connector 27">
              <a:extLst>
                <a:ext uri="{FF2B5EF4-FFF2-40B4-BE49-F238E27FC236}">
                  <a16:creationId xmlns="" xmlns:a16="http://schemas.microsoft.com/office/drawing/2014/main" id="{D0061803-A63B-45A6-AED9-84B8505FBA54}"/>
                </a:ext>
              </a:extLst>
            </p:cNvPr>
            <p:cNvCxnSpPr>
              <a:cxnSpLocks/>
            </p:cNvCxnSpPr>
            <p:nvPr/>
          </p:nvCxnSpPr>
          <p:spPr>
            <a:xfrm>
              <a:off x="23622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 xmlns:a16="http://schemas.microsoft.com/office/drawing/2014/main" id="{62AFF394-A52D-443F-B025-4E26CB422EEB}"/>
              </a:ext>
            </a:extLst>
          </p:cNvPr>
          <p:cNvGrpSpPr/>
          <p:nvPr/>
        </p:nvGrpSpPr>
        <p:grpSpPr>
          <a:xfrm>
            <a:off x="2895600" y="4953000"/>
            <a:ext cx="1981200" cy="1765399"/>
            <a:chOff x="1371600" y="4953000"/>
            <a:chExt cx="1981200" cy="1765399"/>
          </a:xfrm>
        </p:grpSpPr>
        <p:sp>
          <p:nvSpPr>
            <p:cNvPr id="39" name="TextBox 38">
              <a:extLst>
                <a:ext uri="{FF2B5EF4-FFF2-40B4-BE49-F238E27FC236}">
                  <a16:creationId xmlns="" xmlns:a16="http://schemas.microsoft.com/office/drawing/2014/main" id="{06816BA0-3998-413B-B45B-ED628B3552AC}"/>
                </a:ext>
              </a:extLst>
            </p:cNvPr>
            <p:cNvSpPr txBox="1"/>
            <p:nvPr/>
          </p:nvSpPr>
          <p:spPr>
            <a:xfrm>
              <a:off x="1371600" y="5394960"/>
              <a:ext cx="1981200" cy="1323439"/>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a:t>
              </a:r>
            </a:p>
            <a:p>
              <a:pPr algn="ctr"/>
              <a:r>
                <a:rPr lang="en-US" sz="2000" dirty="0">
                  <a:latin typeface="Century Gothic" charset="0"/>
                  <a:ea typeface="Century Gothic" charset="0"/>
                  <a:cs typeface="Century Gothic" charset="0"/>
                </a:rPr>
                <a:t>did not receive services</a:t>
              </a:r>
            </a:p>
          </p:txBody>
        </p:sp>
        <p:cxnSp>
          <p:nvCxnSpPr>
            <p:cNvPr id="40" name="Straight Arrow Connector 39">
              <a:extLst>
                <a:ext uri="{FF2B5EF4-FFF2-40B4-BE49-F238E27FC236}">
                  <a16:creationId xmlns="" xmlns:a16="http://schemas.microsoft.com/office/drawing/2014/main" id="{1E664CE9-497A-4918-AAEB-46EE4F751C0C}"/>
                </a:ext>
              </a:extLst>
            </p:cNvPr>
            <p:cNvCxnSpPr>
              <a:cxnSpLocks/>
            </p:cNvCxnSpPr>
            <p:nvPr/>
          </p:nvCxnSpPr>
          <p:spPr>
            <a:xfrm>
              <a:off x="23622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 xmlns:a16="http://schemas.microsoft.com/office/drawing/2014/main" id="{349CF599-9833-43E4-B904-97E3D5BCD045}"/>
              </a:ext>
            </a:extLst>
          </p:cNvPr>
          <p:cNvGrpSpPr/>
          <p:nvPr/>
        </p:nvGrpSpPr>
        <p:grpSpPr>
          <a:xfrm>
            <a:off x="4343400" y="4953000"/>
            <a:ext cx="1981200" cy="1457623"/>
            <a:chOff x="4343400" y="4953000"/>
            <a:chExt cx="1981200" cy="1457623"/>
          </a:xfrm>
        </p:grpSpPr>
        <p:sp>
          <p:nvSpPr>
            <p:cNvPr id="45" name="TextBox 44"/>
            <p:cNvSpPr txBox="1"/>
            <p:nvPr/>
          </p:nvSpPr>
          <p:spPr>
            <a:xfrm>
              <a:off x="4343400" y="5394960"/>
              <a:ext cx="19812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a:t>
              </a:r>
            </a:p>
            <a:p>
              <a:pPr algn="ctr"/>
              <a:r>
                <a:rPr lang="en-US" sz="2000" dirty="0">
                  <a:latin typeface="Century Gothic" charset="0"/>
                  <a:ea typeface="Century Gothic" charset="0"/>
                  <a:cs typeface="Century Gothic" charset="0"/>
                </a:rPr>
                <a:t>received services</a:t>
              </a:r>
            </a:p>
          </p:txBody>
        </p:sp>
        <p:cxnSp>
          <p:nvCxnSpPr>
            <p:cNvPr id="42" name="Straight Arrow Connector 41">
              <a:extLst>
                <a:ext uri="{FF2B5EF4-FFF2-40B4-BE49-F238E27FC236}">
                  <a16:creationId xmlns="" xmlns:a16="http://schemas.microsoft.com/office/drawing/2014/main" id="{6BF7DD52-B05E-462E-A7F1-7A66FAC43F17}"/>
                </a:ext>
              </a:extLst>
            </p:cNvPr>
            <p:cNvCxnSpPr/>
            <p:nvPr/>
          </p:nvCxnSpPr>
          <p:spPr>
            <a:xfrm>
              <a:off x="5334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 xmlns:a16="http://schemas.microsoft.com/office/drawing/2014/main" id="{6DAE3FDD-725E-4901-A65D-F03FEEB1F9B5}"/>
              </a:ext>
            </a:extLst>
          </p:cNvPr>
          <p:cNvGrpSpPr/>
          <p:nvPr/>
        </p:nvGrpSpPr>
        <p:grpSpPr>
          <a:xfrm>
            <a:off x="5791200" y="4953000"/>
            <a:ext cx="1981200" cy="1457623"/>
            <a:chOff x="4343400" y="4953000"/>
            <a:chExt cx="1981200" cy="1457623"/>
          </a:xfrm>
        </p:grpSpPr>
        <p:sp>
          <p:nvSpPr>
            <p:cNvPr id="50" name="TextBox 49">
              <a:extLst>
                <a:ext uri="{FF2B5EF4-FFF2-40B4-BE49-F238E27FC236}">
                  <a16:creationId xmlns="" xmlns:a16="http://schemas.microsoft.com/office/drawing/2014/main" id="{8D2939DE-21F3-4455-BBF4-3493609EBA95}"/>
                </a:ext>
              </a:extLst>
            </p:cNvPr>
            <p:cNvSpPr txBox="1"/>
            <p:nvPr/>
          </p:nvSpPr>
          <p:spPr>
            <a:xfrm>
              <a:off x="4343400" y="5394960"/>
              <a:ext cx="19812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a:t>
              </a:r>
            </a:p>
            <a:p>
              <a:pPr algn="ctr"/>
              <a:r>
                <a:rPr lang="en-US" sz="2000" dirty="0">
                  <a:latin typeface="Century Gothic" charset="0"/>
                  <a:ea typeface="Century Gothic" charset="0"/>
                  <a:cs typeface="Century Gothic" charset="0"/>
                </a:rPr>
                <a:t>received services</a:t>
              </a:r>
            </a:p>
          </p:txBody>
        </p:sp>
        <p:cxnSp>
          <p:nvCxnSpPr>
            <p:cNvPr id="51" name="Straight Arrow Connector 50">
              <a:extLst>
                <a:ext uri="{FF2B5EF4-FFF2-40B4-BE49-F238E27FC236}">
                  <a16:creationId xmlns="" xmlns:a16="http://schemas.microsoft.com/office/drawing/2014/main" id="{16F5E2C6-6851-434F-8BEF-43107AB9B226}"/>
                </a:ext>
              </a:extLst>
            </p:cNvPr>
            <p:cNvCxnSpPr/>
            <p:nvPr/>
          </p:nvCxnSpPr>
          <p:spPr>
            <a:xfrm>
              <a:off x="5334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 xmlns:a16="http://schemas.microsoft.com/office/drawing/2014/main" id="{E32C63BA-F89E-41F5-A4D6-BB8640FBF309}"/>
              </a:ext>
            </a:extLst>
          </p:cNvPr>
          <p:cNvGrpSpPr/>
          <p:nvPr/>
        </p:nvGrpSpPr>
        <p:grpSpPr>
          <a:xfrm>
            <a:off x="7315200" y="4953000"/>
            <a:ext cx="1981200" cy="1457623"/>
            <a:chOff x="4343400" y="4953000"/>
            <a:chExt cx="1981200" cy="1457623"/>
          </a:xfrm>
        </p:grpSpPr>
        <p:sp>
          <p:nvSpPr>
            <p:cNvPr id="53" name="TextBox 52">
              <a:extLst>
                <a:ext uri="{FF2B5EF4-FFF2-40B4-BE49-F238E27FC236}">
                  <a16:creationId xmlns="" xmlns:a16="http://schemas.microsoft.com/office/drawing/2014/main" id="{0781ACB9-D52D-4942-B153-6006B8093A68}"/>
                </a:ext>
              </a:extLst>
            </p:cNvPr>
            <p:cNvSpPr txBox="1"/>
            <p:nvPr/>
          </p:nvSpPr>
          <p:spPr>
            <a:xfrm>
              <a:off x="4343400" y="5394960"/>
              <a:ext cx="1981200" cy="1015663"/>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Diop </a:t>
              </a:r>
            </a:p>
            <a:p>
              <a:pPr algn="ctr"/>
              <a:r>
                <a:rPr lang="en-US" sz="2000" dirty="0">
                  <a:latin typeface="Century Gothic" charset="0"/>
                  <a:ea typeface="Century Gothic" charset="0"/>
                  <a:cs typeface="Century Gothic" charset="0"/>
                </a:rPr>
                <a:t>received services</a:t>
              </a:r>
            </a:p>
          </p:txBody>
        </p:sp>
        <p:cxnSp>
          <p:nvCxnSpPr>
            <p:cNvPr id="54" name="Straight Arrow Connector 53">
              <a:extLst>
                <a:ext uri="{FF2B5EF4-FFF2-40B4-BE49-F238E27FC236}">
                  <a16:creationId xmlns="" xmlns:a16="http://schemas.microsoft.com/office/drawing/2014/main" id="{16DDBC33-7894-4464-B1F2-1E10AC1A3B8A}"/>
                </a:ext>
              </a:extLst>
            </p:cNvPr>
            <p:cNvCxnSpPr/>
            <p:nvPr/>
          </p:nvCxnSpPr>
          <p:spPr>
            <a:xfrm>
              <a:off x="5334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6203143" y="2895600"/>
            <a:ext cx="1416857"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Diop is active</a:t>
            </a:r>
          </a:p>
        </p:txBody>
      </p:sp>
      <p:cxnSp>
        <p:nvCxnSpPr>
          <p:cNvPr id="55" name="Straight Arrow Connector 54"/>
          <p:cNvCxnSpPr/>
          <p:nvPr/>
        </p:nvCxnSpPr>
        <p:spPr>
          <a:xfrm>
            <a:off x="7287767" y="3726597"/>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895600" y="3733800"/>
            <a:ext cx="0" cy="365760"/>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1E0C474B-BE21-4927-AA0F-54A2439E9365}"/>
              </a:ext>
            </a:extLst>
          </p:cNvPr>
          <p:cNvSpPr>
            <a:spLocks noGrp="1"/>
          </p:cNvSpPr>
          <p:nvPr>
            <p:ph type="sldNum" sz="quarter" idx="12"/>
          </p:nvPr>
        </p:nvSpPr>
        <p:spPr/>
        <p:txBody>
          <a:bodyPr/>
          <a:lstStyle/>
          <a:p>
            <a:fld id="{7EDEFB67-AFA1-446B-9C78-EEFF5F2E2A45}" type="slidenum">
              <a:rPr lang="en-US" smtClean="0"/>
              <a:t>56</a:t>
            </a:fld>
            <a:endParaRPr lang="en-US"/>
          </a:p>
        </p:txBody>
      </p:sp>
      <p:sp>
        <p:nvSpPr>
          <p:cNvPr id="57" name="Rectangle 56">
            <a:extLst>
              <a:ext uri="{FF2B5EF4-FFF2-40B4-BE49-F238E27FC236}">
                <a16:creationId xmlns="" xmlns:a16="http://schemas.microsoft.com/office/drawing/2014/main" id="{B1FF76B4-8C66-4838-8BC9-CFB3DE71A560}"/>
              </a:ext>
            </a:extLst>
          </p:cNvPr>
          <p:cNvSpPr/>
          <p:nvPr/>
        </p:nvSpPr>
        <p:spPr>
          <a:xfrm>
            <a:off x="1143000" y="6912114"/>
            <a:ext cx="8458200" cy="707886"/>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Such a lapse in services should be rare, and IP should provide </a:t>
            </a:r>
          </a:p>
          <a:p>
            <a:pPr lvl="1" algn="r"/>
            <a:r>
              <a:rPr lang="en-US" sz="2000" dirty="0">
                <a:solidFill>
                  <a:srgbClr val="008C84"/>
                </a:solidFill>
                <a:latin typeface="Century Gothic" charset="0"/>
                <a:ea typeface="Century Gothic" charset="0"/>
                <a:cs typeface="Century Gothic" charset="0"/>
              </a:rPr>
              <a:t>a narrative explanation of why services were not provided.</a:t>
            </a:r>
          </a:p>
        </p:txBody>
      </p:sp>
      <p:pic>
        <p:nvPicPr>
          <p:cNvPr id="59" name="Graphic 23" descr="Stars">
            <a:extLst>
              <a:ext uri="{FF2B5EF4-FFF2-40B4-BE49-F238E27FC236}">
                <a16:creationId xmlns="" xmlns:a16="http://schemas.microsoft.com/office/drawing/2014/main" id="{A385FAF7-3FDB-4661-8040-8221278DAF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990600" y="6705600"/>
            <a:ext cx="914400" cy="914400"/>
          </a:xfrm>
          <a:prstGeom prst="rect">
            <a:avLst/>
          </a:prstGeom>
        </p:spPr>
      </p:pic>
    </p:spTree>
    <p:extLst>
      <p:ext uri="{BB962C8B-B14F-4D97-AF65-F5344CB8AC3E}">
        <p14:creationId xmlns:p14="http://schemas.microsoft.com/office/powerpoint/2010/main" val="3378164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52400" y="2324100"/>
            <a:ext cx="9448800" cy="2971800"/>
          </a:xfrm>
        </p:spPr>
        <p:txBody>
          <a:bodyPr/>
          <a:lstStyle/>
          <a:p>
            <a:pPr algn="ctr">
              <a:lnSpc>
                <a:spcPts val="5900"/>
              </a:lnSpc>
            </a:pPr>
            <a:r>
              <a:rPr lang="en-US" sz="6000" b="1" dirty="0">
                <a:latin typeface="Century Gothic" panose="020B0502020202020204" pitchFamily="34" charset="0"/>
              </a:rPr>
              <a:t>2.8. Caregiver </a:t>
            </a:r>
          </a:p>
          <a:p>
            <a:pPr algn="ctr">
              <a:lnSpc>
                <a:spcPts val="5900"/>
              </a:lnSpc>
            </a:pPr>
            <a:r>
              <a:rPr lang="en-US" sz="6000" b="1" dirty="0">
                <a:latin typeface="Century Gothic" panose="020B0502020202020204" pitchFamily="34" charset="0"/>
              </a:rPr>
              <a:t>services </a:t>
            </a:r>
          </a:p>
        </p:txBody>
      </p:sp>
      <p:sp>
        <p:nvSpPr>
          <p:cNvPr id="3" name="Slide Number Placeholder 2">
            <a:extLst>
              <a:ext uri="{FF2B5EF4-FFF2-40B4-BE49-F238E27FC236}">
                <a16:creationId xmlns="" xmlns:a16="http://schemas.microsoft.com/office/drawing/2014/main" id="{D0645176-ED21-4F75-A7FB-63B630C66573}"/>
              </a:ext>
            </a:extLst>
          </p:cNvPr>
          <p:cNvSpPr>
            <a:spLocks noGrp="1"/>
          </p:cNvSpPr>
          <p:nvPr>
            <p:ph type="sldNum" sz="quarter" idx="12"/>
          </p:nvPr>
        </p:nvSpPr>
        <p:spPr/>
        <p:txBody>
          <a:bodyPr/>
          <a:lstStyle/>
          <a:p>
            <a:fld id="{7EDEFB67-AFA1-446B-9C78-EEFF5F2E2A45}" type="slidenum">
              <a:rPr lang="en-US" smtClean="0"/>
              <a:t>57</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1650" y="4107175"/>
            <a:ext cx="5252150" cy="3589025"/>
          </a:xfrm>
          <a:prstGeom prst="rect">
            <a:avLst/>
          </a:prstGeom>
        </p:spPr>
      </p:pic>
    </p:spTree>
    <p:extLst>
      <p:ext uri="{BB962C8B-B14F-4D97-AF65-F5344CB8AC3E}">
        <p14:creationId xmlns:p14="http://schemas.microsoft.com/office/powerpoint/2010/main" val="1987695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267955" cy="1143000"/>
          </a:xfrm>
        </p:spPr>
        <p:txBody>
          <a:bodyPr/>
          <a:lstStyle/>
          <a:p>
            <a:r>
              <a:rPr lang="en-US" dirty="0"/>
              <a:t>“Caregiver and child” services </a:t>
            </a: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57783" y="1586664"/>
            <a:ext cx="8891017"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200" dirty="0"/>
              <a:t>Some caregiver services qualify both caregiver and child to be counted as active, because there is direct benefit to the child.</a:t>
            </a:r>
          </a:p>
        </p:txBody>
      </p:sp>
      <p:grpSp>
        <p:nvGrpSpPr>
          <p:cNvPr id="44" name="Group 43">
            <a:extLst>
              <a:ext uri="{FF2B5EF4-FFF2-40B4-BE49-F238E27FC236}">
                <a16:creationId xmlns="" xmlns:a16="http://schemas.microsoft.com/office/drawing/2014/main" id="{0D1E6238-F1AE-42BA-8323-899EFA5998ED}"/>
              </a:ext>
            </a:extLst>
          </p:cNvPr>
          <p:cNvGrpSpPr/>
          <p:nvPr/>
        </p:nvGrpSpPr>
        <p:grpSpPr>
          <a:xfrm>
            <a:off x="533400" y="4648200"/>
            <a:ext cx="8587158" cy="990600"/>
            <a:chOff x="533400" y="2491159"/>
            <a:chExt cx="8587158" cy="990600"/>
          </a:xfrm>
        </p:grpSpPr>
        <p:sp>
          <p:nvSpPr>
            <p:cNvPr id="45" name="Right Triangle 44">
              <a:extLst>
                <a:ext uri="{FF2B5EF4-FFF2-40B4-BE49-F238E27FC236}">
                  <a16:creationId xmlns="" xmlns:a16="http://schemas.microsoft.com/office/drawing/2014/main" id="{2CF0B71E-93E6-4680-A666-02F34A3EC9D1}"/>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 xmlns:a16="http://schemas.microsoft.com/office/drawing/2014/main" id="{CF7ECDDA-41CB-4F8A-8858-90F29A565135}"/>
                </a:ext>
              </a:extLst>
            </p:cNvPr>
            <p:cNvGrpSpPr/>
            <p:nvPr/>
          </p:nvGrpSpPr>
          <p:grpSpPr>
            <a:xfrm>
              <a:off x="533400" y="2514600"/>
              <a:ext cx="8229600" cy="935838"/>
              <a:chOff x="533400" y="2514600"/>
              <a:chExt cx="8229600" cy="935838"/>
            </a:xfrm>
          </p:grpSpPr>
          <p:grpSp>
            <p:nvGrpSpPr>
              <p:cNvPr id="47" name="Group 46">
                <a:extLst>
                  <a:ext uri="{FF2B5EF4-FFF2-40B4-BE49-F238E27FC236}">
                    <a16:creationId xmlns="" xmlns:a16="http://schemas.microsoft.com/office/drawing/2014/main" id="{988AD7ED-1827-466D-A19E-5AD31B1C863A}"/>
                  </a:ext>
                </a:extLst>
              </p:cNvPr>
              <p:cNvGrpSpPr/>
              <p:nvPr/>
            </p:nvGrpSpPr>
            <p:grpSpPr>
              <a:xfrm>
                <a:off x="533400" y="2514600"/>
                <a:ext cx="8229600" cy="914400"/>
                <a:chOff x="533400" y="2362200"/>
                <a:chExt cx="8229600" cy="914400"/>
              </a:xfrm>
            </p:grpSpPr>
            <p:sp>
              <p:nvSpPr>
                <p:cNvPr id="51" name="Rectangle 50">
                  <a:extLst>
                    <a:ext uri="{FF2B5EF4-FFF2-40B4-BE49-F238E27FC236}">
                      <a16:creationId xmlns="" xmlns:a16="http://schemas.microsoft.com/office/drawing/2014/main" id="{279EC35F-BA95-41DE-8BE0-290BFBF1DEB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 xmlns:a16="http://schemas.microsoft.com/office/drawing/2014/main" id="{671BCCF1-22BF-49A2-876B-E007BD056F2E}"/>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48" name="TextBox 47">
                <a:extLst>
                  <a:ext uri="{FF2B5EF4-FFF2-40B4-BE49-F238E27FC236}">
                    <a16:creationId xmlns="" xmlns:a16="http://schemas.microsoft.com/office/drawing/2014/main" id="{CE4CA34E-53B5-48FC-B0D7-574731D2C1AA}"/>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49" name="TextBox 48">
                <a:extLst>
                  <a:ext uri="{FF2B5EF4-FFF2-40B4-BE49-F238E27FC236}">
                    <a16:creationId xmlns="" xmlns:a16="http://schemas.microsoft.com/office/drawing/2014/main" id="{D15D3F67-A8DA-4170-8C9E-B2D712398335}"/>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50" name="TextBox 49">
                <a:extLst>
                  <a:ext uri="{FF2B5EF4-FFF2-40B4-BE49-F238E27FC236}">
                    <a16:creationId xmlns="" xmlns:a16="http://schemas.microsoft.com/office/drawing/2014/main" id="{E1C1B43D-A2D4-493E-96B2-50B7412EA399}"/>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64" name="Straight Arrow Connector 63">
            <a:extLst>
              <a:ext uri="{FF2B5EF4-FFF2-40B4-BE49-F238E27FC236}">
                <a16:creationId xmlns="" xmlns:a16="http://schemas.microsoft.com/office/drawing/2014/main" id="{8B39EE45-E23F-455E-8968-7C37B84C3D26}"/>
              </a:ext>
            </a:extLst>
          </p:cNvPr>
          <p:cNvCxnSpPr/>
          <p:nvPr/>
        </p:nvCxnSpPr>
        <p:spPr>
          <a:xfrm rot="10800000">
            <a:off x="1600200" y="42824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 xmlns:a16="http://schemas.microsoft.com/office/drawing/2014/main" id="{4C08AE04-AE8F-407A-8909-671B1BFE53C5}"/>
              </a:ext>
            </a:extLst>
          </p:cNvPr>
          <p:cNvSpPr txBox="1"/>
          <p:nvPr/>
        </p:nvSpPr>
        <p:spPr>
          <a:xfrm>
            <a:off x="6781800" y="2514600"/>
            <a:ext cx="2986459" cy="769441"/>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200" b="1" dirty="0">
                <a:latin typeface="Century Gothic" charset="0"/>
                <a:ea typeface="Century Gothic" charset="0"/>
                <a:cs typeface="Century Gothic" charset="0"/>
              </a:rPr>
              <a:t>Mother and child are active at APR</a:t>
            </a:r>
          </a:p>
        </p:txBody>
      </p:sp>
      <p:sp>
        <p:nvSpPr>
          <p:cNvPr id="72" name="TextBox 71">
            <a:extLst>
              <a:ext uri="{FF2B5EF4-FFF2-40B4-BE49-F238E27FC236}">
                <a16:creationId xmlns="" xmlns:a16="http://schemas.microsoft.com/office/drawing/2014/main" id="{04C779FC-B888-4103-B762-019D2AF770B0}"/>
              </a:ext>
            </a:extLst>
          </p:cNvPr>
          <p:cNvSpPr txBox="1"/>
          <p:nvPr/>
        </p:nvSpPr>
        <p:spPr>
          <a:xfrm>
            <a:off x="609600" y="3343870"/>
            <a:ext cx="1905000" cy="923330"/>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joins OVC savings group</a:t>
            </a:r>
          </a:p>
        </p:txBody>
      </p:sp>
      <p:cxnSp>
        <p:nvCxnSpPr>
          <p:cNvPr id="31" name="Straight Arrow Connector 30">
            <a:extLst>
              <a:ext uri="{FF2B5EF4-FFF2-40B4-BE49-F238E27FC236}">
                <a16:creationId xmlns="" xmlns:a16="http://schemas.microsoft.com/office/drawing/2014/main" id="{8B39EE45-E23F-455E-8968-7C37B84C3D26}"/>
              </a:ext>
            </a:extLst>
          </p:cNvPr>
          <p:cNvCxnSpPr/>
          <p:nvPr/>
        </p:nvCxnSpPr>
        <p:spPr>
          <a:xfrm rot="10800000">
            <a:off x="3581400" y="426720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600200" y="55778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638800" y="55778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581400" y="55778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5CE5A3E3-7456-43D9-A93B-9672D5BBF6B0}"/>
              </a:ext>
            </a:extLst>
          </p:cNvPr>
          <p:cNvSpPr>
            <a:spLocks noGrp="1"/>
          </p:cNvSpPr>
          <p:nvPr>
            <p:ph type="sldNum" sz="quarter" idx="12"/>
          </p:nvPr>
        </p:nvSpPr>
        <p:spPr/>
        <p:txBody>
          <a:bodyPr/>
          <a:lstStyle/>
          <a:p>
            <a:fld id="{7EDEFB67-AFA1-446B-9C78-EEFF5F2E2A45}" type="slidenum">
              <a:rPr lang="en-US" smtClean="0"/>
              <a:t>58</a:t>
            </a:fld>
            <a:endParaRPr lang="en-US"/>
          </a:p>
        </p:txBody>
      </p:sp>
      <p:sp>
        <p:nvSpPr>
          <p:cNvPr id="38" name="TextBox 37">
            <a:extLst>
              <a:ext uri="{FF2B5EF4-FFF2-40B4-BE49-F238E27FC236}">
                <a16:creationId xmlns="" xmlns:a16="http://schemas.microsoft.com/office/drawing/2014/main" id="{04C779FC-B888-4103-B762-019D2AF770B0}"/>
              </a:ext>
            </a:extLst>
          </p:cNvPr>
          <p:cNvSpPr txBox="1"/>
          <p:nvPr/>
        </p:nvSpPr>
        <p:spPr>
          <a:xfrm>
            <a:off x="2667000" y="3343870"/>
            <a:ext cx="1828800" cy="923330"/>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continues in savings group</a:t>
            </a:r>
          </a:p>
        </p:txBody>
      </p:sp>
      <p:cxnSp>
        <p:nvCxnSpPr>
          <p:cNvPr id="41" name="Straight Arrow Connector 40">
            <a:extLst>
              <a:ext uri="{FF2B5EF4-FFF2-40B4-BE49-F238E27FC236}">
                <a16:creationId xmlns="" xmlns:a16="http://schemas.microsoft.com/office/drawing/2014/main" id="{8B39EE45-E23F-455E-8968-7C37B84C3D26}"/>
              </a:ext>
            </a:extLst>
          </p:cNvPr>
          <p:cNvCxnSpPr/>
          <p:nvPr/>
        </p:nvCxnSpPr>
        <p:spPr>
          <a:xfrm rot="10800000">
            <a:off x="5562600" y="4292263"/>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 xmlns:a16="http://schemas.microsoft.com/office/drawing/2014/main" id="{8B39EE45-E23F-455E-8968-7C37B84C3D26}"/>
              </a:ext>
            </a:extLst>
          </p:cNvPr>
          <p:cNvCxnSpPr/>
          <p:nvPr/>
        </p:nvCxnSpPr>
        <p:spPr>
          <a:xfrm rot="10800000">
            <a:off x="7543800" y="4292263"/>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 xmlns:a16="http://schemas.microsoft.com/office/drawing/2014/main" id="{04C779FC-B888-4103-B762-019D2AF770B0}"/>
              </a:ext>
            </a:extLst>
          </p:cNvPr>
          <p:cNvSpPr txBox="1"/>
          <p:nvPr/>
        </p:nvSpPr>
        <p:spPr>
          <a:xfrm>
            <a:off x="4648200" y="3346704"/>
            <a:ext cx="1828800" cy="923330"/>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continues in savings group</a:t>
            </a:r>
          </a:p>
        </p:txBody>
      </p:sp>
      <p:sp>
        <p:nvSpPr>
          <p:cNvPr id="55" name="TextBox 54">
            <a:extLst>
              <a:ext uri="{FF2B5EF4-FFF2-40B4-BE49-F238E27FC236}">
                <a16:creationId xmlns="" xmlns:a16="http://schemas.microsoft.com/office/drawing/2014/main" id="{04C779FC-B888-4103-B762-019D2AF770B0}"/>
              </a:ext>
            </a:extLst>
          </p:cNvPr>
          <p:cNvSpPr txBox="1"/>
          <p:nvPr/>
        </p:nvSpPr>
        <p:spPr>
          <a:xfrm>
            <a:off x="6629400" y="3351406"/>
            <a:ext cx="1828800" cy="923330"/>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continues in savings group</a:t>
            </a:r>
          </a:p>
        </p:txBody>
      </p:sp>
      <p:sp>
        <p:nvSpPr>
          <p:cNvPr id="56" name="TextBox 55"/>
          <p:cNvSpPr txBox="1"/>
          <p:nvPr/>
        </p:nvSpPr>
        <p:spPr>
          <a:xfrm>
            <a:off x="662178" y="5943600"/>
            <a:ext cx="1928622" cy="1477328"/>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is accompanied to clinic for HIV test but is negative </a:t>
            </a:r>
          </a:p>
        </p:txBody>
      </p:sp>
      <p:cxnSp>
        <p:nvCxnSpPr>
          <p:cNvPr id="58" name="Straight Arrow Connector 57"/>
          <p:cNvCxnSpPr/>
          <p:nvPr/>
        </p:nvCxnSpPr>
        <p:spPr>
          <a:xfrm>
            <a:off x="7543800" y="556260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693290" y="5943600"/>
            <a:ext cx="1726310" cy="1200329"/>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receives a school uniform</a:t>
            </a:r>
          </a:p>
        </p:txBody>
      </p:sp>
      <p:sp>
        <p:nvSpPr>
          <p:cNvPr id="60" name="TextBox 59"/>
          <p:cNvSpPr txBox="1"/>
          <p:nvPr/>
        </p:nvSpPr>
        <p:spPr>
          <a:xfrm>
            <a:off x="4648200" y="5943600"/>
            <a:ext cx="2004820" cy="1754326"/>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is assessed and does not require added services but continues to </a:t>
            </a:r>
            <a:r>
              <a:rPr lang="en-US">
                <a:latin typeface="Century Gothic" charset="0"/>
                <a:ea typeface="Century Gothic" charset="0"/>
                <a:cs typeface="Century Gothic" charset="0"/>
              </a:rPr>
              <a:t>be monitored</a:t>
            </a:r>
            <a:endParaRPr lang="en-US" dirty="0">
              <a:latin typeface="Century Gothic" charset="0"/>
              <a:ea typeface="Century Gothic" charset="0"/>
              <a:cs typeface="Century Gothic" charset="0"/>
            </a:endParaRPr>
          </a:p>
        </p:txBody>
      </p:sp>
      <p:sp>
        <p:nvSpPr>
          <p:cNvPr id="61" name="TextBox 60"/>
          <p:cNvSpPr txBox="1"/>
          <p:nvPr/>
        </p:nvSpPr>
        <p:spPr>
          <a:xfrm>
            <a:off x="6629400" y="5928360"/>
            <a:ext cx="2004820" cy="1754326"/>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is assessed and does not require added services but continues to be monitored</a:t>
            </a:r>
          </a:p>
        </p:txBody>
      </p:sp>
      <p:cxnSp>
        <p:nvCxnSpPr>
          <p:cNvPr id="62" name="Straight Arrow Connector 61">
            <a:extLst>
              <a:ext uri="{FF2B5EF4-FFF2-40B4-BE49-F238E27FC236}">
                <a16:creationId xmlns="" xmlns:a16="http://schemas.microsoft.com/office/drawing/2014/main" id="{8B39EE45-E23F-455E-8968-7C37B84C3D26}"/>
              </a:ext>
            </a:extLst>
          </p:cNvPr>
          <p:cNvCxnSpPr/>
          <p:nvPr/>
        </p:nvCxnSpPr>
        <p:spPr>
          <a:xfrm flipV="1">
            <a:off x="8382000" y="3276600"/>
            <a:ext cx="0" cy="13716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3406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1844" y="366812"/>
            <a:ext cx="9496555" cy="1690588"/>
          </a:xfrm>
        </p:spPr>
        <p:txBody>
          <a:bodyPr/>
          <a:lstStyle/>
          <a:p>
            <a:r>
              <a:rPr lang="en-US" dirty="0"/>
              <a:t>Caregiver-only services</a:t>
            </a:r>
            <a:endParaRPr lang="en-US" dirty="0">
              <a:solidFill>
                <a:srgbClr val="FF0000"/>
              </a:solidFill>
            </a:endParaRPr>
          </a:p>
        </p:txBody>
      </p:sp>
      <p:sp>
        <p:nvSpPr>
          <p:cNvPr id="68" name="Text Placeholder 5">
            <a:extLst>
              <a:ext uri="{FF2B5EF4-FFF2-40B4-BE49-F238E27FC236}">
                <a16:creationId xmlns="" xmlns:a16="http://schemas.microsoft.com/office/drawing/2014/main" id="{00A9FE9E-9F0C-486C-814F-8928F94A39AD}"/>
              </a:ext>
            </a:extLst>
          </p:cNvPr>
          <p:cNvSpPr txBox="1">
            <a:spLocks/>
          </p:cNvSpPr>
          <p:nvPr/>
        </p:nvSpPr>
        <p:spPr>
          <a:xfrm>
            <a:off x="571101" y="1591056"/>
            <a:ext cx="8686800" cy="1308936"/>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lvl="0"/>
            <a:r>
              <a:rPr lang="en-US" sz="2200" dirty="0"/>
              <a:t>Other caregiver services do not directly benefit a child, and therefore do not qualify the child to be counted as active unless the child is also receiving an eligible service.</a:t>
            </a:r>
          </a:p>
        </p:txBody>
      </p:sp>
      <p:sp>
        <p:nvSpPr>
          <p:cNvPr id="36" name="TextBox 35"/>
          <p:cNvSpPr txBox="1"/>
          <p:nvPr/>
        </p:nvSpPr>
        <p:spPr>
          <a:xfrm>
            <a:off x="4389120" y="6027003"/>
            <a:ext cx="254508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Child is exited at SAPR</a:t>
            </a:r>
          </a:p>
        </p:txBody>
      </p:sp>
      <p:grpSp>
        <p:nvGrpSpPr>
          <p:cNvPr id="44" name="Group 43">
            <a:extLst>
              <a:ext uri="{FF2B5EF4-FFF2-40B4-BE49-F238E27FC236}">
                <a16:creationId xmlns="" xmlns:a16="http://schemas.microsoft.com/office/drawing/2014/main" id="{0D1E6238-F1AE-42BA-8323-899EFA5998ED}"/>
              </a:ext>
            </a:extLst>
          </p:cNvPr>
          <p:cNvGrpSpPr/>
          <p:nvPr/>
        </p:nvGrpSpPr>
        <p:grpSpPr>
          <a:xfrm>
            <a:off x="533400" y="4648200"/>
            <a:ext cx="8587158" cy="990600"/>
            <a:chOff x="533400" y="2491159"/>
            <a:chExt cx="8587158" cy="990600"/>
          </a:xfrm>
        </p:grpSpPr>
        <p:sp>
          <p:nvSpPr>
            <p:cNvPr id="45" name="Right Triangle 44">
              <a:extLst>
                <a:ext uri="{FF2B5EF4-FFF2-40B4-BE49-F238E27FC236}">
                  <a16:creationId xmlns="" xmlns:a16="http://schemas.microsoft.com/office/drawing/2014/main" id="{2CF0B71E-93E6-4680-A666-02F34A3EC9D1}"/>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 xmlns:a16="http://schemas.microsoft.com/office/drawing/2014/main" id="{CF7ECDDA-41CB-4F8A-8858-90F29A565135}"/>
                </a:ext>
              </a:extLst>
            </p:cNvPr>
            <p:cNvGrpSpPr/>
            <p:nvPr/>
          </p:nvGrpSpPr>
          <p:grpSpPr>
            <a:xfrm>
              <a:off x="533400" y="2514600"/>
              <a:ext cx="8229600" cy="935838"/>
              <a:chOff x="533400" y="2514600"/>
              <a:chExt cx="8229600" cy="935838"/>
            </a:xfrm>
          </p:grpSpPr>
          <p:grpSp>
            <p:nvGrpSpPr>
              <p:cNvPr id="47" name="Group 46">
                <a:extLst>
                  <a:ext uri="{FF2B5EF4-FFF2-40B4-BE49-F238E27FC236}">
                    <a16:creationId xmlns="" xmlns:a16="http://schemas.microsoft.com/office/drawing/2014/main" id="{988AD7ED-1827-466D-A19E-5AD31B1C863A}"/>
                  </a:ext>
                </a:extLst>
              </p:cNvPr>
              <p:cNvGrpSpPr/>
              <p:nvPr/>
            </p:nvGrpSpPr>
            <p:grpSpPr>
              <a:xfrm>
                <a:off x="533400" y="2514600"/>
                <a:ext cx="8229600" cy="914400"/>
                <a:chOff x="533400" y="2362200"/>
                <a:chExt cx="8229600" cy="914400"/>
              </a:xfrm>
            </p:grpSpPr>
            <p:sp>
              <p:nvSpPr>
                <p:cNvPr id="51" name="Rectangle 50">
                  <a:extLst>
                    <a:ext uri="{FF2B5EF4-FFF2-40B4-BE49-F238E27FC236}">
                      <a16:creationId xmlns="" xmlns:a16="http://schemas.microsoft.com/office/drawing/2014/main" id="{279EC35F-BA95-41DE-8BE0-290BFBF1DEB8}"/>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 xmlns:a16="http://schemas.microsoft.com/office/drawing/2014/main" id="{671BCCF1-22BF-49A2-876B-E007BD056F2E}"/>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48" name="TextBox 47">
                <a:extLst>
                  <a:ext uri="{FF2B5EF4-FFF2-40B4-BE49-F238E27FC236}">
                    <a16:creationId xmlns="" xmlns:a16="http://schemas.microsoft.com/office/drawing/2014/main" id="{CE4CA34E-53B5-48FC-B0D7-574731D2C1AA}"/>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49" name="TextBox 48">
                <a:extLst>
                  <a:ext uri="{FF2B5EF4-FFF2-40B4-BE49-F238E27FC236}">
                    <a16:creationId xmlns="" xmlns:a16="http://schemas.microsoft.com/office/drawing/2014/main" id="{D15D3F67-A8DA-4170-8C9E-B2D712398335}"/>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50" name="TextBox 49">
                <a:extLst>
                  <a:ext uri="{FF2B5EF4-FFF2-40B4-BE49-F238E27FC236}">
                    <a16:creationId xmlns="" xmlns:a16="http://schemas.microsoft.com/office/drawing/2014/main" id="{E1C1B43D-A2D4-493E-96B2-50B7412EA399}"/>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64" name="Straight Arrow Connector 63">
            <a:extLst>
              <a:ext uri="{FF2B5EF4-FFF2-40B4-BE49-F238E27FC236}">
                <a16:creationId xmlns="" xmlns:a16="http://schemas.microsoft.com/office/drawing/2014/main" id="{8B39EE45-E23F-455E-8968-7C37B84C3D26}"/>
              </a:ext>
            </a:extLst>
          </p:cNvPr>
          <p:cNvCxnSpPr/>
          <p:nvPr/>
        </p:nvCxnSpPr>
        <p:spPr>
          <a:xfrm rot="10800000">
            <a:off x="1600200" y="42824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 xmlns:a16="http://schemas.microsoft.com/office/drawing/2014/main" id="{4C08AE04-AE8F-407A-8909-671B1BFE53C5}"/>
              </a:ext>
            </a:extLst>
          </p:cNvPr>
          <p:cNvSpPr txBox="1"/>
          <p:nvPr/>
        </p:nvSpPr>
        <p:spPr>
          <a:xfrm>
            <a:off x="4389120" y="3360003"/>
            <a:ext cx="254508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Mother </a:t>
            </a:r>
            <a:r>
              <a:rPr lang="en-US" sz="2400" b="1">
                <a:latin typeface="Century Gothic" charset="0"/>
                <a:ea typeface="Century Gothic" charset="0"/>
                <a:cs typeface="Century Gothic" charset="0"/>
              </a:rPr>
              <a:t>is active </a:t>
            </a:r>
            <a:r>
              <a:rPr lang="en-US" sz="2400" b="1" dirty="0">
                <a:latin typeface="Century Gothic" charset="0"/>
                <a:ea typeface="Century Gothic" charset="0"/>
                <a:cs typeface="Century Gothic" charset="0"/>
              </a:rPr>
              <a:t>at SAPR</a:t>
            </a:r>
          </a:p>
        </p:txBody>
      </p:sp>
      <p:cxnSp>
        <p:nvCxnSpPr>
          <p:cNvPr id="31" name="Straight Arrow Connector 30">
            <a:extLst>
              <a:ext uri="{FF2B5EF4-FFF2-40B4-BE49-F238E27FC236}">
                <a16:creationId xmlns="" xmlns:a16="http://schemas.microsoft.com/office/drawing/2014/main" id="{8B39EE45-E23F-455E-8968-7C37B84C3D26}"/>
              </a:ext>
            </a:extLst>
          </p:cNvPr>
          <p:cNvCxnSpPr/>
          <p:nvPr/>
        </p:nvCxnSpPr>
        <p:spPr>
          <a:xfrm rot="10800000">
            <a:off x="3581400" y="42824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 xmlns:a16="http://schemas.microsoft.com/office/drawing/2014/main" id="{8B39EE45-E23F-455E-8968-7C37B84C3D26}"/>
              </a:ext>
            </a:extLst>
          </p:cNvPr>
          <p:cNvCxnSpPr/>
          <p:nvPr/>
        </p:nvCxnSpPr>
        <p:spPr>
          <a:xfrm rot="10800000">
            <a:off x="4453128" y="4191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600199" y="55778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81000" y="6018074"/>
            <a:ext cx="2438399" cy="1477328"/>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completes referral for vaccination, has updated case plan and is monitored</a:t>
            </a:r>
          </a:p>
        </p:txBody>
      </p:sp>
      <p:cxnSp>
        <p:nvCxnSpPr>
          <p:cNvPr id="39" name="Straight Arrow Connector 38"/>
          <p:cNvCxnSpPr/>
          <p:nvPr/>
        </p:nvCxnSpPr>
        <p:spPr>
          <a:xfrm>
            <a:off x="3581400" y="5577840"/>
            <a:ext cx="0" cy="36576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084F88BA-55E8-4A77-A4C1-89097BCC38F7}"/>
              </a:ext>
            </a:extLst>
          </p:cNvPr>
          <p:cNvSpPr>
            <a:spLocks noGrp="1"/>
          </p:cNvSpPr>
          <p:nvPr>
            <p:ph type="sldNum" sz="quarter" idx="12"/>
          </p:nvPr>
        </p:nvSpPr>
        <p:spPr/>
        <p:txBody>
          <a:bodyPr/>
          <a:lstStyle/>
          <a:p>
            <a:fld id="{7EDEFB67-AFA1-446B-9C78-EEFF5F2E2A45}" type="slidenum">
              <a:rPr lang="en-US" smtClean="0"/>
              <a:t>59</a:t>
            </a:fld>
            <a:endParaRPr lang="en-US"/>
          </a:p>
        </p:txBody>
      </p:sp>
      <p:sp>
        <p:nvSpPr>
          <p:cNvPr id="53" name="TextBox 52"/>
          <p:cNvSpPr txBox="1"/>
          <p:nvPr/>
        </p:nvSpPr>
        <p:spPr>
          <a:xfrm>
            <a:off x="609600" y="2866072"/>
            <a:ext cx="1928622" cy="1477328"/>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is accompanied to clinic for HIV test and is HIV-positive</a:t>
            </a:r>
          </a:p>
        </p:txBody>
      </p:sp>
      <p:sp>
        <p:nvSpPr>
          <p:cNvPr id="54" name="TextBox 53"/>
          <p:cNvSpPr txBox="1"/>
          <p:nvPr/>
        </p:nvSpPr>
        <p:spPr>
          <a:xfrm>
            <a:off x="2795778" y="2866072"/>
            <a:ext cx="1471422" cy="1477328"/>
          </a:xfrm>
          <a:prstGeom prst="rect">
            <a:avLst/>
          </a:prstGeom>
          <a:noFill/>
        </p:spPr>
        <p:txBody>
          <a:bodyPr wrap="square" rtlCol="0">
            <a:spAutoFit/>
          </a:bodyPr>
          <a:lstStyle/>
          <a:p>
            <a:pPr algn="ctr"/>
            <a:r>
              <a:rPr lang="en-US" dirty="0">
                <a:latin typeface="Century Gothic" charset="0"/>
                <a:ea typeface="Century Gothic" charset="0"/>
                <a:cs typeface="Century Gothic" charset="0"/>
              </a:rPr>
              <a:t>Mother is facilitated to obtain HIV treatment</a:t>
            </a:r>
          </a:p>
        </p:txBody>
      </p:sp>
      <p:sp>
        <p:nvSpPr>
          <p:cNvPr id="56" name="TextBox 55"/>
          <p:cNvSpPr txBox="1"/>
          <p:nvPr/>
        </p:nvSpPr>
        <p:spPr>
          <a:xfrm>
            <a:off x="2743200" y="6019800"/>
            <a:ext cx="1676400" cy="1477328"/>
          </a:xfrm>
          <a:prstGeom prst="rect">
            <a:avLst/>
          </a:prstGeom>
          <a:noFill/>
        </p:spPr>
        <p:txBody>
          <a:bodyPr wrap="square" rtlCol="0">
            <a:spAutoFit/>
          </a:bodyPr>
          <a:lstStyle/>
          <a:p>
            <a:pPr algn="ctr"/>
            <a:r>
              <a:rPr lang="en-US" dirty="0">
                <a:latin typeface="Century Gothic" charset="0"/>
                <a:ea typeface="Century Gothic" charset="0"/>
                <a:cs typeface="Century Gothic" charset="0"/>
              </a:rPr>
              <a:t>Child has updated case plan and is monitored</a:t>
            </a:r>
          </a:p>
        </p:txBody>
      </p:sp>
      <p:cxnSp>
        <p:nvCxnSpPr>
          <p:cNvPr id="57" name="Straight Arrow Connector 56"/>
          <p:cNvCxnSpPr/>
          <p:nvPr/>
        </p:nvCxnSpPr>
        <p:spPr>
          <a:xfrm>
            <a:off x="4419600" y="55626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785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AAD54C-BFBC-46E8-A56A-2AF61429C4A3}"/>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1EDD3B5A-847B-4E97-B07C-CAB007686300}"/>
              </a:ext>
            </a:extLst>
          </p:cNvPr>
          <p:cNvSpPr>
            <a:spLocks noGrp="1"/>
          </p:cNvSpPr>
          <p:nvPr>
            <p:ph type="body" sz="quarter" idx="10"/>
          </p:nvPr>
        </p:nvSpPr>
        <p:spPr>
          <a:xfrm>
            <a:off x="594360" y="1981200"/>
            <a:ext cx="8869680" cy="4450080"/>
          </a:xfrm>
        </p:spPr>
        <p:txBody>
          <a:bodyPr/>
          <a:lstStyle/>
          <a:p>
            <a:pPr marL="457200" indent="-457200">
              <a:spcAft>
                <a:spcPts val="1800"/>
              </a:spcAft>
              <a:buFont typeface="+mj-lt"/>
              <a:buAutoNum type="arabicPeriod"/>
            </a:pPr>
            <a:r>
              <a:rPr lang="en-US" sz="2000" dirty="0"/>
              <a:t>Define OVC_SERV disaggregates.</a:t>
            </a:r>
          </a:p>
          <a:p>
            <a:pPr marL="457200" indent="-457200">
              <a:spcAft>
                <a:spcPts val="1800"/>
              </a:spcAft>
              <a:buFont typeface="+mj-lt"/>
              <a:buAutoNum type="arabicPeriod"/>
            </a:pPr>
            <a:r>
              <a:rPr lang="en-US" sz="2000" dirty="0"/>
              <a:t>Calculate the total number of beneficiaries served as of semi-annual period of reporting (SAPR) and annual period of reporting (APR).</a:t>
            </a:r>
          </a:p>
          <a:p>
            <a:pPr marL="457200" indent="-457200">
              <a:spcAft>
                <a:spcPts val="1800"/>
              </a:spcAft>
              <a:buFont typeface="+mj-lt"/>
              <a:buAutoNum type="arabicPeriod"/>
            </a:pPr>
            <a:r>
              <a:rPr lang="en-US" sz="2000" dirty="0"/>
              <a:t>Identify minimum services necessary to be considered active.</a:t>
            </a:r>
          </a:p>
          <a:p>
            <a:pPr marL="457200" indent="-457200">
              <a:spcAft>
                <a:spcPts val="1800"/>
              </a:spcAft>
              <a:buFont typeface="+mj-lt"/>
              <a:buAutoNum type="arabicPeriod"/>
            </a:pPr>
            <a:r>
              <a:rPr lang="en-US" sz="2000" dirty="0"/>
              <a:t>Explain the concept of graduation benchmarks.</a:t>
            </a:r>
          </a:p>
          <a:p>
            <a:pPr marL="457200" indent="-457200">
              <a:spcAft>
                <a:spcPts val="1800"/>
              </a:spcAft>
              <a:buFont typeface="+mj-lt"/>
              <a:buAutoNum type="arabicPeriod"/>
            </a:pPr>
            <a:r>
              <a:rPr lang="en-US" sz="2000" dirty="0"/>
              <a:t>Understand how the list of eligible OVC services is applied to children and caregivers.</a:t>
            </a:r>
          </a:p>
          <a:p>
            <a:pPr marL="457200" indent="-457200">
              <a:spcAft>
                <a:spcPts val="1800"/>
              </a:spcAft>
              <a:buFont typeface="+mj-lt"/>
              <a:buAutoNum type="arabicPeriod"/>
            </a:pPr>
            <a:r>
              <a:rPr lang="en-US" sz="2000" dirty="0"/>
              <a:t>Differentiate between essential case management activities and eligible OVC services.</a:t>
            </a:r>
          </a:p>
          <a:p>
            <a:pPr marL="457200" indent="-457200">
              <a:spcAft>
                <a:spcPts val="1800"/>
              </a:spcAft>
              <a:buFont typeface="+mj-lt"/>
              <a:buAutoNum type="arabicPeriod"/>
            </a:pPr>
            <a:r>
              <a:rPr lang="en-US" sz="2000" dirty="0"/>
              <a:t>Master how the timing of services delivered has an impact on program participation status.</a:t>
            </a:r>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a:p>
            <a:pPr marL="457200" indent="-457200">
              <a:spcAft>
                <a:spcPts val="1800"/>
              </a:spcAft>
              <a:buFont typeface="+mj-lt"/>
              <a:buAutoNum type="arabicPeriod"/>
            </a:pPr>
            <a:endParaRPr lang="en-US" sz="2000" dirty="0"/>
          </a:p>
        </p:txBody>
      </p:sp>
      <p:sp>
        <p:nvSpPr>
          <p:cNvPr id="4" name="Text Placeholder 3">
            <a:extLst>
              <a:ext uri="{FF2B5EF4-FFF2-40B4-BE49-F238E27FC236}">
                <a16:creationId xmlns="" xmlns:a16="http://schemas.microsoft.com/office/drawing/2014/main" id="{F2DD08E1-CCA1-4325-903E-28CA35193D00}"/>
              </a:ext>
            </a:extLst>
          </p:cNvPr>
          <p:cNvSpPr>
            <a:spLocks noGrp="1"/>
          </p:cNvSpPr>
          <p:nvPr>
            <p:ph type="body" sz="quarter" idx="11"/>
          </p:nvPr>
        </p:nvSpPr>
        <p:spPr/>
        <p:txBody>
          <a:bodyPr/>
          <a:lstStyle/>
          <a:p>
            <a:r>
              <a:rPr lang="en-US" dirty="0"/>
              <a:t>Learning objectives</a:t>
            </a:r>
          </a:p>
        </p:txBody>
      </p:sp>
      <p:sp>
        <p:nvSpPr>
          <p:cNvPr id="5" name="Slide Number Placeholder 4">
            <a:extLst>
              <a:ext uri="{FF2B5EF4-FFF2-40B4-BE49-F238E27FC236}">
                <a16:creationId xmlns="" xmlns:a16="http://schemas.microsoft.com/office/drawing/2014/main" id="{BA019C1F-7D06-4121-8AD8-930AFE3C0BB9}"/>
              </a:ext>
            </a:extLst>
          </p:cNvPr>
          <p:cNvSpPr>
            <a:spLocks noGrp="1"/>
          </p:cNvSpPr>
          <p:nvPr>
            <p:ph type="sldNum" sz="quarter" idx="12"/>
          </p:nvPr>
        </p:nvSpPr>
        <p:spPr/>
        <p:txBody>
          <a:bodyPr/>
          <a:lstStyle/>
          <a:p>
            <a:fld id="{7EDEFB67-AFA1-446B-9C78-EEFF5F2E2A45}" type="slidenum">
              <a:rPr lang="en-US" smtClean="0"/>
              <a:t>6</a:t>
            </a:fld>
            <a:endParaRPr lang="en-US"/>
          </a:p>
        </p:txBody>
      </p:sp>
    </p:spTree>
    <p:extLst>
      <p:ext uri="{BB962C8B-B14F-4D97-AF65-F5344CB8AC3E}">
        <p14:creationId xmlns:p14="http://schemas.microsoft.com/office/powerpoint/2010/main" val="42002310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971800"/>
            <a:ext cx="7162800" cy="2362200"/>
          </a:xfrm>
        </p:spPr>
        <p:txBody>
          <a:bodyPr/>
          <a:lstStyle/>
          <a:p>
            <a:pPr algn="ctr">
              <a:lnSpc>
                <a:spcPts val="5900"/>
              </a:lnSpc>
            </a:pPr>
            <a:r>
              <a:rPr lang="en-US" sz="6000" b="1" dirty="0">
                <a:latin typeface="Century Gothic" panose="020B0502020202020204" pitchFamily="34" charset="0"/>
              </a:rPr>
              <a:t>2.9. Special cases</a:t>
            </a:r>
            <a:endParaRPr lang="en-US" sz="6000" dirty="0">
              <a:latin typeface="Century Gothic" panose="020B0502020202020204" pitchFamily="34" charset="0"/>
            </a:endParaRPr>
          </a:p>
        </p:txBody>
      </p:sp>
      <p:sp>
        <p:nvSpPr>
          <p:cNvPr id="5" name="Slide Number Placeholder 4">
            <a:extLst>
              <a:ext uri="{FF2B5EF4-FFF2-40B4-BE49-F238E27FC236}">
                <a16:creationId xmlns="" xmlns:a16="http://schemas.microsoft.com/office/drawing/2014/main" id="{EC7CB174-5E88-4538-95F1-6CA933F14C92}"/>
              </a:ext>
            </a:extLst>
          </p:cNvPr>
          <p:cNvSpPr>
            <a:spLocks noGrp="1"/>
          </p:cNvSpPr>
          <p:nvPr>
            <p:ph type="sldNum" sz="quarter" idx="12"/>
          </p:nvPr>
        </p:nvSpPr>
        <p:spPr/>
        <p:txBody>
          <a:bodyPr/>
          <a:lstStyle/>
          <a:p>
            <a:fld id="{7EDEFB67-AFA1-446B-9C78-EEFF5F2E2A45}" type="slidenum">
              <a:rPr lang="en-US" smtClean="0"/>
              <a:t>60</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4072128"/>
            <a:ext cx="4812792" cy="3624072"/>
          </a:xfrm>
          <a:prstGeom prst="rect">
            <a:avLst/>
          </a:prstGeom>
        </p:spPr>
      </p:pic>
    </p:spTree>
    <p:extLst>
      <p:ext uri="{BB962C8B-B14F-4D97-AF65-F5344CB8AC3E}">
        <p14:creationId xmlns:p14="http://schemas.microsoft.com/office/powerpoint/2010/main" val="10595448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164CB1-B333-42C0-820E-996D5FF65DB5}"/>
              </a:ext>
            </a:extLst>
          </p:cNvPr>
          <p:cNvSpPr>
            <a:spLocks noGrp="1"/>
          </p:cNvSpPr>
          <p:nvPr>
            <p:ph type="title"/>
          </p:nvPr>
        </p:nvSpPr>
        <p:spPr/>
        <p:txBody>
          <a:bodyPr/>
          <a:lstStyle/>
          <a:p>
            <a:r>
              <a:rPr lang="en-US" dirty="0"/>
              <a:t>Active status while waiting</a:t>
            </a:r>
            <a:br>
              <a:rPr lang="en-US" dirty="0"/>
            </a:br>
            <a:endParaRPr lang="en-US" dirty="0"/>
          </a:p>
        </p:txBody>
      </p:sp>
      <p:sp>
        <p:nvSpPr>
          <p:cNvPr id="4" name="Slide Number Placeholder 3">
            <a:extLst>
              <a:ext uri="{FF2B5EF4-FFF2-40B4-BE49-F238E27FC236}">
                <a16:creationId xmlns="" xmlns:a16="http://schemas.microsoft.com/office/drawing/2014/main" id="{4EBAB4C8-89F0-4DF9-BE30-D4A47B6E72DF}"/>
              </a:ext>
            </a:extLst>
          </p:cNvPr>
          <p:cNvSpPr>
            <a:spLocks noGrp="1"/>
          </p:cNvSpPr>
          <p:nvPr>
            <p:ph type="sldNum" sz="quarter" idx="12"/>
          </p:nvPr>
        </p:nvSpPr>
        <p:spPr/>
        <p:txBody>
          <a:bodyPr/>
          <a:lstStyle/>
          <a:p>
            <a:fld id="{52B23DFF-27CB-47C7-970B-07B9B8ADB3CC}" type="slidenum">
              <a:rPr lang="en-US" smtClean="0"/>
              <a:t>61</a:t>
            </a:fld>
            <a:endParaRPr lang="en-US"/>
          </a:p>
        </p:txBody>
      </p:sp>
      <p:sp>
        <p:nvSpPr>
          <p:cNvPr id="8" name="Text Placeholder 6">
            <a:extLst>
              <a:ext uri="{FF2B5EF4-FFF2-40B4-BE49-F238E27FC236}">
                <a16:creationId xmlns="" xmlns:a16="http://schemas.microsoft.com/office/drawing/2014/main" id="{1F12AFA0-A0D8-4FB8-AE3F-1BD2C19CE83B}"/>
              </a:ext>
            </a:extLst>
          </p:cNvPr>
          <p:cNvSpPr>
            <a:spLocks noGrp="1"/>
          </p:cNvSpPr>
          <p:nvPr>
            <p:ph type="body" sz="quarter" idx="11"/>
          </p:nvPr>
        </p:nvSpPr>
        <p:spPr>
          <a:xfrm>
            <a:off x="561844" y="1091205"/>
            <a:ext cx="9953756" cy="837214"/>
          </a:xfrm>
        </p:spPr>
        <p:txBody>
          <a:bodyPr/>
          <a:lstStyle/>
          <a:p>
            <a:pPr lvl="0"/>
            <a:r>
              <a:rPr lang="en-US" sz="4000" dirty="0"/>
              <a:t>to meet benchmarks</a:t>
            </a:r>
            <a:endParaRPr lang="en-US" sz="4000" dirty="0">
              <a:solidFill>
                <a:srgbClr val="FF0000"/>
              </a:solidFill>
            </a:endParaRPr>
          </a:p>
        </p:txBody>
      </p:sp>
      <p:sp>
        <p:nvSpPr>
          <p:cNvPr id="5" name="Text Placeholder 4">
            <a:extLst>
              <a:ext uri="{FF2B5EF4-FFF2-40B4-BE49-F238E27FC236}">
                <a16:creationId xmlns="" xmlns:a16="http://schemas.microsoft.com/office/drawing/2014/main" id="{DFA5BDD4-C532-40A7-93F5-C9E59C7DF538}"/>
              </a:ext>
            </a:extLst>
          </p:cNvPr>
          <p:cNvSpPr>
            <a:spLocks noGrp="1"/>
          </p:cNvSpPr>
          <p:nvPr>
            <p:ph type="body" sz="quarter" idx="10"/>
          </p:nvPr>
        </p:nvSpPr>
        <p:spPr>
          <a:xfrm>
            <a:off x="561845" y="2702611"/>
            <a:ext cx="8429755" cy="4612590"/>
          </a:xfrm>
        </p:spPr>
        <p:txBody>
          <a:bodyPr/>
          <a:lstStyle/>
          <a:p>
            <a:r>
              <a:rPr lang="en-US" sz="2400" dirty="0"/>
              <a:t>A beneficiary may have received all the services for which he or she is eligible. However. . . </a:t>
            </a:r>
          </a:p>
          <a:p>
            <a:pPr marL="800100" lvl="1" indent="-342900">
              <a:buFont typeface="Arial" panose="020B0604020202020204" pitchFamily="34" charset="0"/>
              <a:buChar char="•"/>
            </a:pPr>
            <a:r>
              <a:rPr lang="en-US" b="1" u="sng" dirty="0"/>
              <a:t>He or she may not have met graduation benchmarks </a:t>
            </a:r>
            <a:r>
              <a:rPr lang="en-US" dirty="0"/>
              <a:t>(example: 12 months of viral suppression or ART adherence)</a:t>
            </a:r>
          </a:p>
          <a:p>
            <a:pPr marL="800100" lvl="1" indent="-342900">
              <a:buFont typeface="Arial" panose="020B0604020202020204" pitchFamily="34" charset="0"/>
              <a:buChar char="•"/>
            </a:pPr>
            <a:endParaRPr lang="en-US" dirty="0"/>
          </a:p>
          <a:p>
            <a:r>
              <a:rPr lang="en-US" sz="2400" dirty="0"/>
              <a:t>In this case, a beneficiary may be considered active if he or she:</a:t>
            </a:r>
          </a:p>
          <a:p>
            <a:pPr marL="800100" lvl="1" indent="-342900">
              <a:buFont typeface="Arial" panose="020B0604020202020204" pitchFamily="34" charset="0"/>
              <a:buChar char="•"/>
            </a:pPr>
            <a:r>
              <a:rPr lang="en-US" dirty="0"/>
              <a:t>Has an annually updated case plan (if a child)</a:t>
            </a:r>
          </a:p>
          <a:p>
            <a:pPr marL="800100" lvl="1" indent="-342900">
              <a:buFont typeface="Arial" panose="020B0604020202020204" pitchFamily="34" charset="0"/>
              <a:buChar char="•"/>
            </a:pPr>
            <a:r>
              <a:rPr lang="en-US" dirty="0"/>
              <a:t>Continues to be assessed quarterly (if a child)</a:t>
            </a:r>
          </a:p>
          <a:p>
            <a:pPr marL="800100" lvl="1" indent="-342900">
              <a:buFont typeface="Arial" panose="020B0604020202020204" pitchFamily="34" charset="0"/>
              <a:buChar char="•"/>
            </a:pPr>
            <a:r>
              <a:rPr lang="en-US" dirty="0"/>
              <a:t>Continues to receive services if needed</a:t>
            </a:r>
          </a:p>
          <a:p>
            <a:pPr marL="342900" indent="-3429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p:txBody>
      </p:sp>
    </p:spTree>
    <p:extLst>
      <p:ext uri="{BB962C8B-B14F-4D97-AF65-F5344CB8AC3E}">
        <p14:creationId xmlns:p14="http://schemas.microsoft.com/office/powerpoint/2010/main" val="25134703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164CB1-B333-42C0-820E-996D5FF65DB5}"/>
              </a:ext>
            </a:extLst>
          </p:cNvPr>
          <p:cNvSpPr>
            <a:spLocks noGrp="1"/>
          </p:cNvSpPr>
          <p:nvPr>
            <p:ph type="title"/>
          </p:nvPr>
        </p:nvSpPr>
        <p:spPr/>
        <p:txBody>
          <a:bodyPr/>
          <a:lstStyle/>
          <a:p>
            <a:r>
              <a:rPr lang="en-US" dirty="0"/>
              <a:t>Active status while waiting</a:t>
            </a:r>
            <a:br>
              <a:rPr lang="en-US" dirty="0"/>
            </a:br>
            <a:endParaRPr lang="en-US" dirty="0"/>
          </a:p>
        </p:txBody>
      </p:sp>
      <p:sp>
        <p:nvSpPr>
          <p:cNvPr id="4" name="Slide Number Placeholder 3">
            <a:extLst>
              <a:ext uri="{FF2B5EF4-FFF2-40B4-BE49-F238E27FC236}">
                <a16:creationId xmlns="" xmlns:a16="http://schemas.microsoft.com/office/drawing/2014/main" id="{4EBAB4C8-89F0-4DF9-BE30-D4A47B6E72DF}"/>
              </a:ext>
            </a:extLst>
          </p:cNvPr>
          <p:cNvSpPr>
            <a:spLocks noGrp="1"/>
          </p:cNvSpPr>
          <p:nvPr>
            <p:ph type="sldNum" sz="quarter" idx="12"/>
          </p:nvPr>
        </p:nvSpPr>
        <p:spPr/>
        <p:txBody>
          <a:bodyPr/>
          <a:lstStyle/>
          <a:p>
            <a:fld id="{52B23DFF-27CB-47C7-970B-07B9B8ADB3CC}" type="slidenum">
              <a:rPr lang="en-US" smtClean="0"/>
              <a:t>62</a:t>
            </a:fld>
            <a:endParaRPr lang="en-US"/>
          </a:p>
        </p:txBody>
      </p:sp>
      <p:sp>
        <p:nvSpPr>
          <p:cNvPr id="8" name="Text Placeholder 6">
            <a:extLst>
              <a:ext uri="{FF2B5EF4-FFF2-40B4-BE49-F238E27FC236}">
                <a16:creationId xmlns="" xmlns:a16="http://schemas.microsoft.com/office/drawing/2014/main" id="{1F12AFA0-A0D8-4FB8-AE3F-1BD2C19CE83B}"/>
              </a:ext>
            </a:extLst>
          </p:cNvPr>
          <p:cNvSpPr>
            <a:spLocks noGrp="1"/>
          </p:cNvSpPr>
          <p:nvPr>
            <p:ph type="body" sz="quarter" idx="11"/>
          </p:nvPr>
        </p:nvSpPr>
        <p:spPr>
          <a:xfrm>
            <a:off x="561844" y="1091205"/>
            <a:ext cx="9953756" cy="837214"/>
          </a:xfrm>
        </p:spPr>
        <p:txBody>
          <a:bodyPr/>
          <a:lstStyle/>
          <a:p>
            <a:pPr lvl="0"/>
            <a:r>
              <a:rPr lang="en-US" sz="4000" dirty="0"/>
              <a:t>for family to meet benchmarks</a:t>
            </a:r>
            <a:endParaRPr lang="en-US" sz="4000" dirty="0">
              <a:solidFill>
                <a:srgbClr val="FF0000"/>
              </a:solidFill>
            </a:endParaRPr>
          </a:p>
        </p:txBody>
      </p:sp>
      <p:sp>
        <p:nvSpPr>
          <p:cNvPr id="5" name="Text Placeholder 4">
            <a:extLst>
              <a:ext uri="{FF2B5EF4-FFF2-40B4-BE49-F238E27FC236}">
                <a16:creationId xmlns="" xmlns:a16="http://schemas.microsoft.com/office/drawing/2014/main" id="{DFA5BDD4-C532-40A7-93F5-C9E59C7DF538}"/>
              </a:ext>
            </a:extLst>
          </p:cNvPr>
          <p:cNvSpPr>
            <a:spLocks noGrp="1"/>
          </p:cNvSpPr>
          <p:nvPr>
            <p:ph type="body" sz="quarter" idx="10"/>
          </p:nvPr>
        </p:nvSpPr>
        <p:spPr>
          <a:xfrm>
            <a:off x="561845" y="2702611"/>
            <a:ext cx="8429755" cy="4612590"/>
          </a:xfrm>
        </p:spPr>
        <p:txBody>
          <a:bodyPr/>
          <a:lstStyle/>
          <a:p>
            <a:r>
              <a:rPr lang="en-US" sz="2400" dirty="0"/>
              <a:t>A beneficiary may have received all the services for which he or she is eligible. However. . .</a:t>
            </a:r>
          </a:p>
          <a:p>
            <a:pPr marL="800100" lvl="1" indent="-342900">
              <a:buFont typeface="Arial" panose="020B0604020202020204" pitchFamily="34" charset="0"/>
              <a:buChar char="•"/>
            </a:pPr>
            <a:r>
              <a:rPr lang="en-US" dirty="0"/>
              <a:t>The </a:t>
            </a:r>
            <a:r>
              <a:rPr lang="en-US" b="1" u="sng" dirty="0"/>
              <a:t>remaining family members </a:t>
            </a:r>
            <a:r>
              <a:rPr lang="en-US" dirty="0"/>
              <a:t>may not have met graduation benchmarks (example: 12 months of viral suppression or ART adherence)</a:t>
            </a:r>
          </a:p>
          <a:p>
            <a:pPr marL="800100" lvl="1" indent="-342900">
              <a:buFont typeface="Arial" panose="020B0604020202020204" pitchFamily="34" charset="0"/>
              <a:buChar char="•"/>
            </a:pPr>
            <a:endParaRPr lang="en-US" dirty="0"/>
          </a:p>
          <a:p>
            <a:r>
              <a:rPr lang="en-US" sz="2400" dirty="0"/>
              <a:t>In this case, a beneficiary may be considered active if he or she:</a:t>
            </a:r>
          </a:p>
          <a:p>
            <a:pPr marL="800100" lvl="1" indent="-342900">
              <a:buFont typeface="Arial" panose="020B0604020202020204" pitchFamily="34" charset="0"/>
              <a:buChar char="•"/>
            </a:pPr>
            <a:r>
              <a:rPr lang="en-US" dirty="0"/>
              <a:t>Has an annually updated case plan (if a child)</a:t>
            </a:r>
          </a:p>
          <a:p>
            <a:pPr marL="800100" lvl="1" indent="-342900">
              <a:buFont typeface="Arial" panose="020B0604020202020204" pitchFamily="34" charset="0"/>
              <a:buChar char="•"/>
            </a:pPr>
            <a:r>
              <a:rPr lang="en-US" dirty="0"/>
              <a:t>Continues to be assessed quarterly (if a child)</a:t>
            </a:r>
          </a:p>
          <a:p>
            <a:pPr marL="800100" lvl="1" indent="-342900">
              <a:buFont typeface="Arial" panose="020B0604020202020204" pitchFamily="34" charset="0"/>
              <a:buChar char="•"/>
            </a:pPr>
            <a:r>
              <a:rPr lang="en-US" dirty="0"/>
              <a:t>Continues to receive services if needed</a:t>
            </a:r>
          </a:p>
          <a:p>
            <a:pPr marL="342900" indent="-3429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p:txBody>
      </p:sp>
    </p:spTree>
    <p:extLst>
      <p:ext uri="{BB962C8B-B14F-4D97-AF65-F5344CB8AC3E}">
        <p14:creationId xmlns:p14="http://schemas.microsoft.com/office/powerpoint/2010/main" val="30053095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9995BC-821B-44B1-BD03-E282CF02DECA}"/>
              </a:ext>
            </a:extLst>
          </p:cNvPr>
          <p:cNvSpPr>
            <a:spLocks noGrp="1"/>
          </p:cNvSpPr>
          <p:nvPr>
            <p:ph type="title"/>
          </p:nvPr>
        </p:nvSpPr>
        <p:spPr/>
        <p:txBody>
          <a:bodyPr/>
          <a:lstStyle/>
          <a:p>
            <a:r>
              <a:rPr lang="en-US" dirty="0"/>
              <a:t>Active status summary</a:t>
            </a:r>
            <a:endParaRPr lang="en-US" dirty="0">
              <a:solidFill>
                <a:srgbClr val="FF0000"/>
              </a:solidFill>
            </a:endParaRPr>
          </a:p>
        </p:txBody>
      </p:sp>
      <p:sp>
        <p:nvSpPr>
          <p:cNvPr id="6" name="Slide Number Placeholder 5">
            <a:extLst>
              <a:ext uri="{FF2B5EF4-FFF2-40B4-BE49-F238E27FC236}">
                <a16:creationId xmlns="" xmlns:a16="http://schemas.microsoft.com/office/drawing/2014/main" id="{1A8528C4-466E-4134-AD39-5C1E4FD66CAB}"/>
              </a:ext>
            </a:extLst>
          </p:cNvPr>
          <p:cNvSpPr>
            <a:spLocks noGrp="1"/>
          </p:cNvSpPr>
          <p:nvPr>
            <p:ph type="sldNum" sz="quarter" idx="12"/>
          </p:nvPr>
        </p:nvSpPr>
        <p:spPr/>
        <p:txBody>
          <a:bodyPr/>
          <a:lstStyle/>
          <a:p>
            <a:fld id="{7EDEFB67-AFA1-446B-9C78-EEFF5F2E2A45}" type="slidenum">
              <a:rPr lang="en-US" smtClean="0"/>
              <a:t>63</a:t>
            </a:fld>
            <a:endParaRPr lang="en-US"/>
          </a:p>
        </p:txBody>
      </p:sp>
      <p:graphicFrame>
        <p:nvGraphicFramePr>
          <p:cNvPr id="12" name="Table 11">
            <a:extLst>
              <a:ext uri="{FF2B5EF4-FFF2-40B4-BE49-F238E27FC236}">
                <a16:creationId xmlns="" xmlns:a16="http://schemas.microsoft.com/office/drawing/2014/main" id="{7C6BEA49-9EBD-47C5-9257-B082B071CFC3}"/>
              </a:ext>
            </a:extLst>
          </p:cNvPr>
          <p:cNvGraphicFramePr>
            <a:graphicFrameLocks noGrp="1"/>
          </p:cNvGraphicFramePr>
          <p:nvPr>
            <p:extLst/>
          </p:nvPr>
        </p:nvGraphicFramePr>
        <p:xfrm>
          <a:off x="533400" y="2209800"/>
          <a:ext cx="8991599" cy="4757825"/>
        </p:xfrm>
        <a:graphic>
          <a:graphicData uri="http://schemas.openxmlformats.org/drawingml/2006/table">
            <a:tbl>
              <a:tblPr/>
              <a:tblGrid>
                <a:gridCol w="1804489">
                  <a:extLst>
                    <a:ext uri="{9D8B030D-6E8A-4147-A177-3AD203B41FA5}">
                      <a16:colId xmlns="" xmlns:a16="http://schemas.microsoft.com/office/drawing/2014/main" val="1878098796"/>
                    </a:ext>
                  </a:extLst>
                </a:gridCol>
                <a:gridCol w="3593555">
                  <a:extLst>
                    <a:ext uri="{9D8B030D-6E8A-4147-A177-3AD203B41FA5}">
                      <a16:colId xmlns="" xmlns:a16="http://schemas.microsoft.com/office/drawing/2014/main" val="3510425530"/>
                    </a:ext>
                  </a:extLst>
                </a:gridCol>
                <a:gridCol w="3593555">
                  <a:extLst>
                    <a:ext uri="{9D8B030D-6E8A-4147-A177-3AD203B41FA5}">
                      <a16:colId xmlns="" xmlns:a16="http://schemas.microsoft.com/office/drawing/2014/main" val="1550897439"/>
                    </a:ext>
                  </a:extLst>
                </a:gridCol>
              </a:tblGrid>
              <a:tr h="906651">
                <a:tc>
                  <a:txBody>
                    <a:bodyPr/>
                    <a:lstStyle/>
                    <a:p>
                      <a:pPr algn="l" fontAlgn="ctr"/>
                      <a:r>
                        <a:rPr lang="en-US" sz="2400" b="0" i="0" u="none" strike="noStrike" dirty="0">
                          <a:solidFill>
                            <a:srgbClr val="FFFFFF"/>
                          </a:solidFill>
                          <a:effectLst/>
                          <a:latin typeface="Century Gothic" panose="020B0502020202020204" pitchFamily="34" charset="0"/>
                        </a:rPr>
                        <a:t>Situation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2400" b="0" i="0" u="none" strike="noStrike" dirty="0">
                          <a:solidFill>
                            <a:srgbClr val="FFFFFF"/>
                          </a:solidFill>
                          <a:effectLst/>
                          <a:latin typeface="Century Gothic" panose="020B0502020202020204" pitchFamily="34" charset="0"/>
                        </a:rPr>
                        <a:t>First quarter </a:t>
                      </a:r>
                    </a:p>
                    <a:p>
                      <a:pPr algn="ctr" fontAlgn="ctr"/>
                      <a:r>
                        <a:rPr lang="en-US" sz="2400" b="0" i="0" u="none" strike="noStrike" dirty="0">
                          <a:solidFill>
                            <a:srgbClr val="FFFFFF"/>
                          </a:solidFill>
                          <a:effectLst/>
                          <a:latin typeface="Century Gothic" panose="020B0502020202020204" pitchFamily="34" charset="0"/>
                        </a:rPr>
                        <a:t>of reporting period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2400" b="0" i="0" u="none" strike="noStrike" dirty="0">
                          <a:solidFill>
                            <a:srgbClr val="FFFFFF"/>
                          </a:solidFill>
                          <a:effectLst/>
                          <a:latin typeface="Century Gothic" panose="020B0502020202020204" pitchFamily="34" charset="0"/>
                        </a:rPr>
                        <a:t>Second quarter of reporting period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1005534574"/>
                  </a:ext>
                </a:extLst>
              </a:tr>
              <a:tr h="1281697">
                <a:tc>
                  <a:txBody>
                    <a:bodyPr/>
                    <a:lstStyle/>
                    <a:p>
                      <a:pPr algn="l" fontAlgn="ctr"/>
                      <a:r>
                        <a:rPr lang="en-US" sz="2000" b="0" i="0" u="none" strike="noStrike" dirty="0">
                          <a:solidFill>
                            <a:srgbClr val="000000"/>
                          </a:solidFill>
                          <a:effectLst/>
                          <a:latin typeface="Century Gothic" panose="020B0502020202020204" pitchFamily="34" charset="0"/>
                        </a:rPr>
                        <a:t>New </a:t>
                      </a:r>
                      <a:br>
                        <a:rPr lang="en-US" sz="2000" b="0" i="0" u="none" strike="noStrike" dirty="0">
                          <a:solidFill>
                            <a:srgbClr val="000000"/>
                          </a:solidFill>
                          <a:effectLst/>
                          <a:latin typeface="Century Gothic" panose="020B0502020202020204" pitchFamily="34" charset="0"/>
                        </a:rPr>
                      </a:br>
                      <a:r>
                        <a:rPr lang="en-US" sz="2000" b="0" i="0" u="none" strike="noStrike" dirty="0">
                          <a:solidFill>
                            <a:srgbClr val="000000"/>
                          </a:solidFill>
                          <a:effectLst/>
                          <a:latin typeface="Century Gothic" panose="020B0502020202020204" pitchFamily="34" charset="0"/>
                        </a:rPr>
                        <a:t>enrollment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400" b="0" i="0" u="none" strike="noStrike" dirty="0">
                          <a:solidFill>
                            <a:srgbClr val="000000"/>
                          </a:solidFill>
                          <a:effectLst/>
                          <a:latin typeface="Century Gothic" panose="020B0502020202020204" pitchFamily="34" charset="0"/>
                        </a:rPr>
                        <a:t>Enrolled for the first time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400" b="0" i="0" u="none" strike="noStrike" dirty="0">
                          <a:solidFill>
                            <a:srgbClr val="000000"/>
                          </a:solidFill>
                          <a:effectLst/>
                          <a:latin typeface="Century Gothic" panose="020B0502020202020204" pitchFamily="34" charset="0"/>
                        </a:rPr>
                        <a:t>1. Receive eligible service</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2. Updated case plan*</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3. Monitoring visit*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1375176942"/>
                  </a:ext>
                </a:extLst>
              </a:tr>
              <a:tr h="1281697">
                <a:tc>
                  <a:txBody>
                    <a:bodyPr/>
                    <a:lstStyle/>
                    <a:p>
                      <a:pPr algn="l" fontAlgn="ctr"/>
                      <a:r>
                        <a:rPr lang="en-US" sz="2000" b="0" i="0" u="none" strike="noStrike">
                          <a:solidFill>
                            <a:srgbClr val="000000"/>
                          </a:solidFill>
                          <a:effectLst/>
                          <a:latin typeface="Century Gothic" panose="020B0502020202020204" pitchFamily="34" charset="0"/>
                        </a:rPr>
                        <a:t>Continuous services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ctr"/>
                      <a:r>
                        <a:rPr lang="en-US" sz="1400" b="0" i="0" u="none" strike="noStrike" dirty="0">
                          <a:solidFill>
                            <a:srgbClr val="000000"/>
                          </a:solidFill>
                          <a:effectLst/>
                          <a:latin typeface="Century Gothic" panose="020B0502020202020204" pitchFamily="34" charset="0"/>
                        </a:rPr>
                        <a:t>1. Receive eligible service</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2. Updated case plan*</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3. Monitoring visit*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ctr"/>
                      <a:r>
                        <a:rPr lang="en-US" sz="1400" b="0" i="0" u="none" strike="noStrike" dirty="0">
                          <a:solidFill>
                            <a:srgbClr val="000000"/>
                          </a:solidFill>
                          <a:effectLst/>
                          <a:latin typeface="Century Gothic" panose="020B0502020202020204" pitchFamily="34" charset="0"/>
                        </a:rPr>
                        <a:t>1. Receive eligible service</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2. Updated case plan*</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3. Monitoring visit*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40283894"/>
                  </a:ext>
                </a:extLst>
              </a:tr>
              <a:tr h="1281697">
                <a:tc>
                  <a:txBody>
                    <a:bodyPr/>
                    <a:lstStyle/>
                    <a:p>
                      <a:pPr algn="l" fontAlgn="ctr"/>
                      <a:r>
                        <a:rPr lang="en-US" sz="2000" b="0" i="0" u="none" strike="noStrike" dirty="0">
                          <a:solidFill>
                            <a:srgbClr val="000000"/>
                          </a:solidFill>
                          <a:effectLst/>
                          <a:latin typeface="Century Gothic" panose="020B0502020202020204" pitchFamily="34" charset="0"/>
                        </a:rPr>
                        <a:t>Pending graduation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400" b="0" i="0" u="none" strike="noStrike" dirty="0">
                          <a:solidFill>
                            <a:srgbClr val="000000"/>
                          </a:solidFill>
                          <a:effectLst/>
                          <a:latin typeface="Century Gothic" panose="020B0502020202020204" pitchFamily="34" charset="0"/>
                        </a:rPr>
                        <a:t>1. Receive eligible service</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2. Updated case plan*</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3. Monitoring visit*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en-US" sz="1400" b="0" i="0" u="none" strike="noStrike" dirty="0">
                          <a:solidFill>
                            <a:srgbClr val="000000"/>
                          </a:solidFill>
                          <a:effectLst/>
                          <a:latin typeface="Century Gothic" panose="020B0502020202020204" pitchFamily="34" charset="0"/>
                        </a:rPr>
                        <a:t>1. Have received all eligible services but either the beneficiary (or family member) has not yet met all graduation benchmarks </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2. Updated case plan*</a:t>
                      </a:r>
                      <a:br>
                        <a:rPr lang="en-US" sz="1400" b="0" i="0" u="none" strike="noStrike" dirty="0">
                          <a:solidFill>
                            <a:srgbClr val="000000"/>
                          </a:solidFill>
                          <a:effectLst/>
                          <a:latin typeface="Century Gothic" panose="020B0502020202020204" pitchFamily="34" charset="0"/>
                        </a:rPr>
                      </a:br>
                      <a:r>
                        <a:rPr lang="en-US" sz="1400" b="0" i="0" u="none" strike="noStrike" dirty="0">
                          <a:solidFill>
                            <a:srgbClr val="000000"/>
                          </a:solidFill>
                          <a:effectLst/>
                          <a:latin typeface="Century Gothic" panose="020B0502020202020204" pitchFamily="34" charset="0"/>
                        </a:rPr>
                        <a:t>3. Monitoring visit*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1505444660"/>
                  </a:ext>
                </a:extLst>
              </a:tr>
            </a:tbl>
          </a:graphicData>
        </a:graphic>
      </p:graphicFrame>
      <p:sp>
        <p:nvSpPr>
          <p:cNvPr id="7" name="Text Placeholder 2">
            <a:extLst>
              <a:ext uri="{FF2B5EF4-FFF2-40B4-BE49-F238E27FC236}">
                <a16:creationId xmlns="" xmlns:a16="http://schemas.microsoft.com/office/drawing/2014/main" id="{79A9F277-E036-4412-86A9-0B761738EFAA}"/>
              </a:ext>
            </a:extLst>
          </p:cNvPr>
          <p:cNvSpPr>
            <a:spLocks noGrp="1"/>
          </p:cNvSpPr>
          <p:nvPr>
            <p:ph type="body" sz="quarter" idx="10"/>
          </p:nvPr>
        </p:nvSpPr>
        <p:spPr>
          <a:xfrm>
            <a:off x="457200" y="1295400"/>
            <a:ext cx="8991600" cy="838200"/>
          </a:xfrm>
        </p:spPr>
        <p:txBody>
          <a:bodyPr/>
          <a:lstStyle/>
          <a:p>
            <a:r>
              <a:rPr lang="en-US" sz="2000" dirty="0"/>
              <a:t>In a small number of cases, beneficiaries may be considered active without actually having received an eligible service in each quarter.</a:t>
            </a:r>
          </a:p>
        </p:txBody>
      </p:sp>
      <p:sp>
        <p:nvSpPr>
          <p:cNvPr id="8" name="Text Placeholder 2">
            <a:extLst>
              <a:ext uri="{FF2B5EF4-FFF2-40B4-BE49-F238E27FC236}">
                <a16:creationId xmlns="" xmlns:a16="http://schemas.microsoft.com/office/drawing/2014/main" id="{0F64C678-B54F-42E3-81A8-51E67308018C}"/>
              </a:ext>
            </a:extLst>
          </p:cNvPr>
          <p:cNvSpPr txBox="1">
            <a:spLocks/>
          </p:cNvSpPr>
          <p:nvPr/>
        </p:nvSpPr>
        <p:spPr>
          <a:xfrm>
            <a:off x="838200" y="7239000"/>
            <a:ext cx="8991600" cy="8382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600" kern="0" dirty="0"/>
              <a:t>* Updated case plans and monitoring visits applicable to child beneficiaries only</a:t>
            </a:r>
          </a:p>
        </p:txBody>
      </p:sp>
    </p:spTree>
    <p:extLst>
      <p:ext uri="{BB962C8B-B14F-4D97-AF65-F5344CB8AC3E}">
        <p14:creationId xmlns:p14="http://schemas.microsoft.com/office/powerpoint/2010/main" val="7862294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9995BC-821B-44B1-BD03-E282CF02DECA}"/>
              </a:ext>
            </a:extLst>
          </p:cNvPr>
          <p:cNvSpPr>
            <a:spLocks noGrp="1"/>
          </p:cNvSpPr>
          <p:nvPr>
            <p:ph type="title"/>
          </p:nvPr>
        </p:nvSpPr>
        <p:spPr/>
        <p:txBody>
          <a:bodyPr/>
          <a:lstStyle/>
          <a:p>
            <a:r>
              <a:rPr lang="en-US" dirty="0"/>
              <a:t>Special cases</a:t>
            </a:r>
          </a:p>
        </p:txBody>
      </p:sp>
      <p:sp>
        <p:nvSpPr>
          <p:cNvPr id="3" name="Text Placeholder 2">
            <a:extLst>
              <a:ext uri="{FF2B5EF4-FFF2-40B4-BE49-F238E27FC236}">
                <a16:creationId xmlns="" xmlns:a16="http://schemas.microsoft.com/office/drawing/2014/main" id="{8BAE5DA7-459B-4DA1-84AC-AD3FC957C841}"/>
              </a:ext>
            </a:extLst>
          </p:cNvPr>
          <p:cNvSpPr>
            <a:spLocks noGrp="1"/>
          </p:cNvSpPr>
          <p:nvPr>
            <p:ph type="body" sz="quarter" idx="10"/>
          </p:nvPr>
        </p:nvSpPr>
        <p:spPr>
          <a:xfrm>
            <a:off x="557784" y="2286000"/>
            <a:ext cx="3992880" cy="4612590"/>
          </a:xfrm>
        </p:spPr>
        <p:txBody>
          <a:bodyPr numCol="1" spcCol="914400"/>
          <a:lstStyle/>
          <a:p>
            <a:r>
              <a:rPr lang="en-US" sz="2400" b="1" dirty="0"/>
              <a:t>Evidence-based psychosocial support, </a:t>
            </a:r>
            <a:r>
              <a:rPr lang="en-US" sz="2400" dirty="0"/>
              <a:t>including structured interventions that take place in the home, </a:t>
            </a:r>
            <a:r>
              <a:rPr lang="en-US" sz="2400" b="1" u="sng" dirty="0"/>
              <a:t>do</a:t>
            </a:r>
            <a:r>
              <a:rPr lang="en-US" sz="2400" b="1" dirty="0"/>
              <a:t> </a:t>
            </a:r>
            <a:r>
              <a:rPr lang="en-US" sz="2400" dirty="0"/>
              <a:t>count as a service.</a:t>
            </a:r>
          </a:p>
          <a:p>
            <a:endParaRPr lang="en-US" sz="2400" dirty="0"/>
          </a:p>
          <a:p>
            <a:endParaRPr lang="en-US" sz="2400" dirty="0"/>
          </a:p>
        </p:txBody>
      </p:sp>
      <p:sp>
        <p:nvSpPr>
          <p:cNvPr id="4" name="Text Placeholder 3">
            <a:extLst>
              <a:ext uri="{FF2B5EF4-FFF2-40B4-BE49-F238E27FC236}">
                <a16:creationId xmlns="" xmlns:a16="http://schemas.microsoft.com/office/drawing/2014/main" id="{C18295D7-05E9-44F9-9DF4-02A0A3DC8139}"/>
              </a:ext>
            </a:extLst>
          </p:cNvPr>
          <p:cNvSpPr>
            <a:spLocks noGrp="1"/>
          </p:cNvSpPr>
          <p:nvPr>
            <p:ph type="body" sz="quarter" idx="11"/>
          </p:nvPr>
        </p:nvSpPr>
        <p:spPr/>
        <p:txBody>
          <a:bodyPr/>
          <a:lstStyle/>
          <a:p>
            <a:r>
              <a:rPr lang="en-US" dirty="0"/>
              <a:t>Psychosocial support</a:t>
            </a:r>
          </a:p>
        </p:txBody>
      </p:sp>
      <p:sp>
        <p:nvSpPr>
          <p:cNvPr id="5" name="Text Placeholder 2">
            <a:extLst>
              <a:ext uri="{FF2B5EF4-FFF2-40B4-BE49-F238E27FC236}">
                <a16:creationId xmlns="" xmlns:a16="http://schemas.microsoft.com/office/drawing/2014/main" id="{E51A30AD-4E7E-45A1-853E-710A5C67F757}"/>
              </a:ext>
            </a:extLst>
          </p:cNvPr>
          <p:cNvSpPr txBox="1">
            <a:spLocks/>
          </p:cNvSpPr>
          <p:nvPr/>
        </p:nvSpPr>
        <p:spPr>
          <a:xfrm>
            <a:off x="5105400" y="2286000"/>
            <a:ext cx="4114800" cy="4612590"/>
          </a:xfrm>
          <a:prstGeom prst="rect">
            <a:avLst/>
          </a:prstGeom>
        </p:spPr>
        <p:txBody>
          <a:bodyPr numCol="1" spcCol="914400"/>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400" kern="0" dirty="0"/>
              <a:t>However, </a:t>
            </a:r>
            <a:r>
              <a:rPr lang="en-US" sz="2400" b="1" kern="0" dirty="0"/>
              <a:t>home visits</a:t>
            </a:r>
            <a:r>
              <a:rPr lang="en-US" sz="2400" kern="0" dirty="0"/>
              <a:t> that provide care plan development and monitoring </a:t>
            </a:r>
            <a:r>
              <a:rPr lang="en-US" sz="2400" b="1" kern="0" dirty="0"/>
              <a:t>without a specific, evidence-based psychosocial intervention</a:t>
            </a:r>
            <a:r>
              <a:rPr lang="en-US" sz="2400" kern="0" dirty="0"/>
              <a:t> </a:t>
            </a:r>
            <a:r>
              <a:rPr lang="en-US" sz="2400" b="1" u="sng" kern="0" dirty="0"/>
              <a:t>do not</a:t>
            </a:r>
            <a:r>
              <a:rPr lang="en-US" sz="2400" b="1" kern="0" dirty="0"/>
              <a:t> </a:t>
            </a:r>
            <a:r>
              <a:rPr lang="en-US" sz="2400" kern="0" dirty="0"/>
              <a:t>count as a service.</a:t>
            </a:r>
          </a:p>
        </p:txBody>
      </p:sp>
      <p:sp>
        <p:nvSpPr>
          <p:cNvPr id="6" name="Slide Number Placeholder 5">
            <a:extLst>
              <a:ext uri="{FF2B5EF4-FFF2-40B4-BE49-F238E27FC236}">
                <a16:creationId xmlns="" xmlns:a16="http://schemas.microsoft.com/office/drawing/2014/main" id="{1A8528C4-466E-4134-AD39-5C1E4FD66CAB}"/>
              </a:ext>
            </a:extLst>
          </p:cNvPr>
          <p:cNvSpPr>
            <a:spLocks noGrp="1"/>
          </p:cNvSpPr>
          <p:nvPr>
            <p:ph type="sldNum" sz="quarter" idx="12"/>
          </p:nvPr>
        </p:nvSpPr>
        <p:spPr/>
        <p:txBody>
          <a:bodyPr/>
          <a:lstStyle/>
          <a:p>
            <a:fld id="{7EDEFB67-AFA1-446B-9C78-EEFF5F2E2A45}" type="slidenum">
              <a:rPr lang="en-US" smtClean="0"/>
              <a:t>64</a:t>
            </a:fld>
            <a:endParaRPr lang="en-US"/>
          </a:p>
        </p:txBody>
      </p:sp>
    </p:spTree>
    <p:extLst>
      <p:ext uri="{BB962C8B-B14F-4D97-AF65-F5344CB8AC3E}">
        <p14:creationId xmlns:p14="http://schemas.microsoft.com/office/powerpoint/2010/main" val="5323838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9995BC-821B-44B1-BD03-E282CF02DECA}"/>
              </a:ext>
            </a:extLst>
          </p:cNvPr>
          <p:cNvSpPr>
            <a:spLocks noGrp="1"/>
          </p:cNvSpPr>
          <p:nvPr>
            <p:ph type="title"/>
          </p:nvPr>
        </p:nvSpPr>
        <p:spPr/>
        <p:txBody>
          <a:bodyPr/>
          <a:lstStyle/>
          <a:p>
            <a:r>
              <a:rPr lang="en-US" dirty="0"/>
              <a:t>Special cases</a:t>
            </a:r>
          </a:p>
        </p:txBody>
      </p:sp>
      <p:sp>
        <p:nvSpPr>
          <p:cNvPr id="3" name="Text Placeholder 2">
            <a:extLst>
              <a:ext uri="{FF2B5EF4-FFF2-40B4-BE49-F238E27FC236}">
                <a16:creationId xmlns="" xmlns:a16="http://schemas.microsoft.com/office/drawing/2014/main" id="{8BAE5DA7-459B-4DA1-84AC-AD3FC957C841}"/>
              </a:ext>
            </a:extLst>
          </p:cNvPr>
          <p:cNvSpPr>
            <a:spLocks noGrp="1"/>
          </p:cNvSpPr>
          <p:nvPr>
            <p:ph type="body" sz="quarter" idx="10"/>
          </p:nvPr>
        </p:nvSpPr>
        <p:spPr>
          <a:xfrm>
            <a:off x="600960" y="1925721"/>
            <a:ext cx="8429755" cy="3469589"/>
          </a:xfrm>
        </p:spPr>
        <p:txBody>
          <a:bodyPr/>
          <a:lstStyle/>
          <a:p>
            <a:r>
              <a:rPr lang="en-US" sz="2400" dirty="0"/>
              <a:t>A child or adolescent (up to age 20) is considered active for the period during which school fees have been paid and the child is attending school. </a:t>
            </a:r>
          </a:p>
        </p:txBody>
      </p:sp>
      <p:sp>
        <p:nvSpPr>
          <p:cNvPr id="4" name="Text Placeholder 3">
            <a:extLst>
              <a:ext uri="{FF2B5EF4-FFF2-40B4-BE49-F238E27FC236}">
                <a16:creationId xmlns="" xmlns:a16="http://schemas.microsoft.com/office/drawing/2014/main" id="{C18295D7-05E9-44F9-9DF4-02A0A3DC8139}"/>
              </a:ext>
            </a:extLst>
          </p:cNvPr>
          <p:cNvSpPr>
            <a:spLocks noGrp="1"/>
          </p:cNvSpPr>
          <p:nvPr>
            <p:ph type="body" sz="quarter" idx="11"/>
          </p:nvPr>
        </p:nvSpPr>
        <p:spPr/>
        <p:txBody>
          <a:bodyPr/>
          <a:lstStyle/>
          <a:p>
            <a:r>
              <a:rPr lang="en-US" dirty="0"/>
              <a:t>Educational support</a:t>
            </a:r>
          </a:p>
        </p:txBody>
      </p:sp>
      <p:grpSp>
        <p:nvGrpSpPr>
          <p:cNvPr id="5" name="Group 4">
            <a:extLst>
              <a:ext uri="{FF2B5EF4-FFF2-40B4-BE49-F238E27FC236}">
                <a16:creationId xmlns="" xmlns:a16="http://schemas.microsoft.com/office/drawing/2014/main" id="{04503E95-9091-4471-82E5-BC5666D32FA0}"/>
              </a:ext>
            </a:extLst>
          </p:cNvPr>
          <p:cNvGrpSpPr/>
          <p:nvPr/>
        </p:nvGrpSpPr>
        <p:grpSpPr>
          <a:xfrm>
            <a:off x="762000" y="4648200"/>
            <a:ext cx="8602398" cy="2140446"/>
            <a:chOff x="533400" y="3977640"/>
            <a:chExt cx="8602398" cy="2140446"/>
          </a:xfrm>
        </p:grpSpPr>
        <p:grpSp>
          <p:nvGrpSpPr>
            <p:cNvPr id="6" name="Group 5">
              <a:extLst>
                <a:ext uri="{FF2B5EF4-FFF2-40B4-BE49-F238E27FC236}">
                  <a16:creationId xmlns="" xmlns:a16="http://schemas.microsoft.com/office/drawing/2014/main" id="{4800F296-5210-42D1-9D4D-2A704BF76CE6}"/>
                </a:ext>
              </a:extLst>
            </p:cNvPr>
            <p:cNvGrpSpPr/>
            <p:nvPr/>
          </p:nvGrpSpPr>
          <p:grpSpPr>
            <a:xfrm>
              <a:off x="548640" y="3977640"/>
              <a:ext cx="8587158" cy="990600"/>
              <a:chOff x="533400" y="2491159"/>
              <a:chExt cx="8587158" cy="990600"/>
            </a:xfrm>
          </p:grpSpPr>
          <p:sp>
            <p:nvSpPr>
              <p:cNvPr id="15" name="Right Triangle 14">
                <a:extLst>
                  <a:ext uri="{FF2B5EF4-FFF2-40B4-BE49-F238E27FC236}">
                    <a16:creationId xmlns="" xmlns:a16="http://schemas.microsoft.com/office/drawing/2014/main" id="{E06DBF22-84AB-4803-A575-54748A0CE8E4}"/>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 xmlns:a16="http://schemas.microsoft.com/office/drawing/2014/main" id="{7DD8D5A8-07F4-4012-9F60-FC6532C2F4BA}"/>
                  </a:ext>
                </a:extLst>
              </p:cNvPr>
              <p:cNvGrpSpPr/>
              <p:nvPr/>
            </p:nvGrpSpPr>
            <p:grpSpPr>
              <a:xfrm>
                <a:off x="533400" y="2514600"/>
                <a:ext cx="8229600" cy="935838"/>
                <a:chOff x="533400" y="2514600"/>
                <a:chExt cx="8229600" cy="935838"/>
              </a:xfrm>
            </p:grpSpPr>
            <p:grpSp>
              <p:nvGrpSpPr>
                <p:cNvPr id="17" name="Group 16">
                  <a:extLst>
                    <a:ext uri="{FF2B5EF4-FFF2-40B4-BE49-F238E27FC236}">
                      <a16:creationId xmlns="" xmlns:a16="http://schemas.microsoft.com/office/drawing/2014/main" id="{F70BAFA6-65B3-40A0-8F22-5AC925FA8B4D}"/>
                    </a:ext>
                  </a:extLst>
                </p:cNvPr>
                <p:cNvGrpSpPr/>
                <p:nvPr/>
              </p:nvGrpSpPr>
              <p:grpSpPr>
                <a:xfrm>
                  <a:off x="533400" y="2514600"/>
                  <a:ext cx="8229600" cy="914400"/>
                  <a:chOff x="533400" y="2362200"/>
                  <a:chExt cx="8229600" cy="914400"/>
                </a:xfrm>
              </p:grpSpPr>
              <p:sp>
                <p:nvSpPr>
                  <p:cNvPr id="21" name="Rectangle 20">
                    <a:extLst>
                      <a:ext uri="{FF2B5EF4-FFF2-40B4-BE49-F238E27FC236}">
                        <a16:creationId xmlns="" xmlns:a16="http://schemas.microsoft.com/office/drawing/2014/main" id="{2072B597-3EC1-45AE-9660-669A6C9E9185}"/>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 xmlns:a16="http://schemas.microsoft.com/office/drawing/2014/main" id="{32A9FB0C-FC72-4D53-ABE9-7E9295232DD7}"/>
                      </a:ext>
                    </a:extLst>
                  </p:cNvPr>
                  <p:cNvSpPr txBox="1"/>
                  <p:nvPr/>
                </p:nvSpPr>
                <p:spPr>
                  <a:xfrm>
                    <a:off x="685800" y="2362200"/>
                    <a:ext cx="1828800" cy="914400"/>
                  </a:xfrm>
                  <a:prstGeom prst="rect">
                    <a:avLst/>
                  </a:prstGeom>
                  <a:solidFill>
                    <a:srgbClr val="E6661F"/>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Q1</a:t>
                    </a:r>
                  </a:p>
                </p:txBody>
              </p:sp>
            </p:grpSp>
            <p:sp>
              <p:nvSpPr>
                <p:cNvPr id="18" name="TextBox 17">
                  <a:extLst>
                    <a:ext uri="{FF2B5EF4-FFF2-40B4-BE49-F238E27FC236}">
                      <a16:creationId xmlns="" xmlns:a16="http://schemas.microsoft.com/office/drawing/2014/main" id="{18978148-937F-45B0-B2F1-2096EBFB0D83}"/>
                    </a:ext>
                  </a:extLst>
                </p:cNvPr>
                <p:cNvSpPr txBox="1"/>
                <p:nvPr/>
              </p:nvSpPr>
              <p:spPr>
                <a:xfrm>
                  <a:off x="2667000" y="2514600"/>
                  <a:ext cx="1828800" cy="914400"/>
                </a:xfrm>
                <a:prstGeom prst="rect">
                  <a:avLst/>
                </a:prstGeom>
                <a:solidFill>
                  <a:srgbClr val="ECCE18"/>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Q2</a:t>
                  </a:r>
                </a:p>
              </p:txBody>
            </p:sp>
            <p:sp>
              <p:nvSpPr>
                <p:cNvPr id="19" name="TextBox 18">
                  <a:extLst>
                    <a:ext uri="{FF2B5EF4-FFF2-40B4-BE49-F238E27FC236}">
                      <a16:creationId xmlns="" xmlns:a16="http://schemas.microsoft.com/office/drawing/2014/main" id="{AD745BE7-5401-433A-9846-FEEB9C4E4356}"/>
                    </a:ext>
                  </a:extLst>
                </p:cNvPr>
                <p:cNvSpPr txBox="1"/>
                <p:nvPr/>
              </p:nvSpPr>
              <p:spPr>
                <a:xfrm>
                  <a:off x="4648200" y="2536038"/>
                  <a:ext cx="1828800" cy="914400"/>
                </a:xfrm>
                <a:prstGeom prst="rect">
                  <a:avLst/>
                </a:prstGeom>
                <a:solidFill>
                  <a:srgbClr val="A7BF39"/>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Q3</a:t>
                  </a:r>
                </a:p>
              </p:txBody>
            </p:sp>
            <p:sp>
              <p:nvSpPr>
                <p:cNvPr id="20" name="TextBox 19">
                  <a:extLst>
                    <a:ext uri="{FF2B5EF4-FFF2-40B4-BE49-F238E27FC236}">
                      <a16:creationId xmlns="" xmlns:a16="http://schemas.microsoft.com/office/drawing/2014/main" id="{3420D364-1E82-4A2C-8222-1F24BB74EBBC}"/>
                    </a:ext>
                  </a:extLst>
                </p:cNvPr>
                <p:cNvSpPr txBox="1"/>
                <p:nvPr/>
              </p:nvSpPr>
              <p:spPr>
                <a:xfrm>
                  <a:off x="6629400" y="2536038"/>
                  <a:ext cx="1828800" cy="914400"/>
                </a:xfrm>
                <a:prstGeom prst="rect">
                  <a:avLst/>
                </a:prstGeom>
                <a:solidFill>
                  <a:srgbClr val="A29CC0"/>
                </a:solidFill>
                <a:ln>
                  <a:noFill/>
                </a:ln>
              </p:spPr>
              <p:txBody>
                <a:bodyPr wrap="square" rtlCol="0">
                  <a:spAutoFit/>
                </a:bodyPr>
                <a:lstStyle/>
                <a:p>
                  <a:pPr algn="ctr">
                    <a:spcBef>
                      <a:spcPts val="2000"/>
                    </a:spcBef>
                    <a:spcAft>
                      <a:spcPts val="2000"/>
                    </a:spcAft>
                  </a:pPr>
                  <a:r>
                    <a:rPr lang="en-US" sz="4000" dirty="0">
                      <a:solidFill>
                        <a:schemeClr val="bg1"/>
                      </a:solidFill>
                      <a:latin typeface="Century Gothic" panose="020B0502020202020204" pitchFamily="34" charset="0"/>
                    </a:rPr>
                    <a:t>Q4</a:t>
                  </a:r>
                </a:p>
              </p:txBody>
            </p:sp>
          </p:grpSp>
        </p:grpSp>
        <p:cxnSp>
          <p:nvCxnSpPr>
            <p:cNvPr id="7" name="Straight Arrow Connector 6">
              <a:extLst>
                <a:ext uri="{FF2B5EF4-FFF2-40B4-BE49-F238E27FC236}">
                  <a16:creationId xmlns="" xmlns:a16="http://schemas.microsoft.com/office/drawing/2014/main" id="{461533EC-22D4-43E4-8325-D037C504ECB3}"/>
                </a:ext>
              </a:extLst>
            </p:cNvPr>
            <p:cNvCxnSpPr/>
            <p:nvPr/>
          </p:nvCxnSpPr>
          <p:spPr>
            <a:xfrm>
              <a:off x="16002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 xmlns:a16="http://schemas.microsoft.com/office/drawing/2014/main" id="{4F9EFFC5-1364-4D3D-B38D-5D08D3232795}"/>
                </a:ext>
              </a:extLst>
            </p:cNvPr>
            <p:cNvSpPr txBox="1"/>
            <p:nvPr/>
          </p:nvSpPr>
          <p:spPr>
            <a:xfrm>
              <a:off x="533400" y="5388114"/>
              <a:ext cx="2133600" cy="707886"/>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Carlos attends school</a:t>
              </a:r>
            </a:p>
          </p:txBody>
        </p:sp>
        <p:cxnSp>
          <p:nvCxnSpPr>
            <p:cNvPr id="9" name="Straight Arrow Connector 8">
              <a:extLst>
                <a:ext uri="{FF2B5EF4-FFF2-40B4-BE49-F238E27FC236}">
                  <a16:creationId xmlns="" xmlns:a16="http://schemas.microsoft.com/office/drawing/2014/main" id="{76CE753A-DC44-4874-B6ED-9E2E24B31CF2}"/>
                </a:ext>
              </a:extLst>
            </p:cNvPr>
            <p:cNvCxnSpPr/>
            <p:nvPr/>
          </p:nvCxnSpPr>
          <p:spPr>
            <a:xfrm>
              <a:off x="35814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 xmlns:a16="http://schemas.microsoft.com/office/drawing/2014/main" id="{BEC44A77-EBC0-43E4-8D8A-D1995129E641}"/>
                </a:ext>
              </a:extLst>
            </p:cNvPr>
            <p:cNvSpPr txBox="1"/>
            <p:nvPr/>
          </p:nvSpPr>
          <p:spPr>
            <a:xfrm>
              <a:off x="2514600" y="5388114"/>
              <a:ext cx="2133600" cy="707886"/>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Carlos attends school</a:t>
              </a:r>
            </a:p>
          </p:txBody>
        </p:sp>
        <p:cxnSp>
          <p:nvCxnSpPr>
            <p:cNvPr id="11" name="Straight Arrow Connector 10">
              <a:extLst>
                <a:ext uri="{FF2B5EF4-FFF2-40B4-BE49-F238E27FC236}">
                  <a16:creationId xmlns="" xmlns:a16="http://schemas.microsoft.com/office/drawing/2014/main" id="{A230C961-A320-4626-98FD-E60254340F18}"/>
                </a:ext>
              </a:extLst>
            </p:cNvPr>
            <p:cNvCxnSpPr/>
            <p:nvPr/>
          </p:nvCxnSpPr>
          <p:spPr>
            <a:xfrm>
              <a:off x="55626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 xmlns:a16="http://schemas.microsoft.com/office/drawing/2014/main" id="{B9DD0101-3D48-4641-B8C0-DAD5F345AFB3}"/>
                </a:ext>
              </a:extLst>
            </p:cNvPr>
            <p:cNvSpPr txBox="1"/>
            <p:nvPr/>
          </p:nvSpPr>
          <p:spPr>
            <a:xfrm>
              <a:off x="4495800" y="5388114"/>
              <a:ext cx="2133600" cy="707886"/>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Carlos attends school</a:t>
              </a:r>
            </a:p>
          </p:txBody>
        </p:sp>
        <p:sp>
          <p:nvSpPr>
            <p:cNvPr id="13" name="TextBox 12">
              <a:extLst>
                <a:ext uri="{FF2B5EF4-FFF2-40B4-BE49-F238E27FC236}">
                  <a16:creationId xmlns="" xmlns:a16="http://schemas.microsoft.com/office/drawing/2014/main" id="{0F9F33C1-50B8-482E-A06A-FE1E56528D70}"/>
                </a:ext>
              </a:extLst>
            </p:cNvPr>
            <p:cNvSpPr txBox="1"/>
            <p:nvPr/>
          </p:nvSpPr>
          <p:spPr>
            <a:xfrm>
              <a:off x="6553200" y="5410200"/>
              <a:ext cx="2133600" cy="707886"/>
            </a:xfrm>
            <a:prstGeom prst="rect">
              <a:avLst/>
            </a:prstGeom>
            <a:noFill/>
          </p:spPr>
          <p:txBody>
            <a:bodyPr wrap="square" rtlCol="0">
              <a:spAutoFit/>
            </a:bodyPr>
            <a:lstStyle/>
            <a:p>
              <a:pPr algn="ctr"/>
              <a:r>
                <a:rPr lang="en-US" sz="2000" dirty="0">
                  <a:latin typeface="Century Gothic" charset="0"/>
                  <a:ea typeface="Century Gothic" charset="0"/>
                  <a:cs typeface="Century Gothic" charset="0"/>
                </a:rPr>
                <a:t>Carlos attends school</a:t>
              </a:r>
            </a:p>
          </p:txBody>
        </p:sp>
        <p:cxnSp>
          <p:nvCxnSpPr>
            <p:cNvPr id="14" name="Straight Arrow Connector 13">
              <a:extLst>
                <a:ext uri="{FF2B5EF4-FFF2-40B4-BE49-F238E27FC236}">
                  <a16:creationId xmlns="" xmlns:a16="http://schemas.microsoft.com/office/drawing/2014/main" id="{82BCB659-7CBB-4AA5-A5E4-D8FAF4EC7905}"/>
                </a:ext>
              </a:extLst>
            </p:cNvPr>
            <p:cNvCxnSpPr/>
            <p:nvPr/>
          </p:nvCxnSpPr>
          <p:spPr>
            <a:xfrm>
              <a:off x="7620000" y="49530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3" name="Rectangle 32">
            <a:extLst>
              <a:ext uri="{FF2B5EF4-FFF2-40B4-BE49-F238E27FC236}">
                <a16:creationId xmlns="" xmlns:a16="http://schemas.microsoft.com/office/drawing/2014/main" id="{158FAF98-8F15-442E-8738-74051732154E}"/>
              </a:ext>
            </a:extLst>
          </p:cNvPr>
          <p:cNvSpPr/>
          <p:nvPr/>
        </p:nvSpPr>
        <p:spPr>
          <a:xfrm>
            <a:off x="946573" y="7042784"/>
            <a:ext cx="8839201" cy="369332"/>
          </a:xfrm>
          <a:prstGeom prst="rect">
            <a:avLst/>
          </a:prstGeom>
        </p:spPr>
        <p:txBody>
          <a:bodyPr wrap="square">
            <a:spAutoFit/>
          </a:bodyPr>
          <a:lstStyle/>
          <a:p>
            <a:pPr lvl="1"/>
            <a:r>
              <a:rPr lang="en-US" dirty="0">
                <a:solidFill>
                  <a:srgbClr val="008C84"/>
                </a:solidFill>
                <a:latin typeface="Century Gothic" charset="0"/>
                <a:ea typeface="Century Gothic" charset="0"/>
                <a:cs typeface="Century Gothic" charset="0"/>
              </a:rPr>
              <a:t>School </a:t>
            </a:r>
            <a:r>
              <a:rPr lang="en-US" u="sng" dirty="0">
                <a:solidFill>
                  <a:srgbClr val="008C84"/>
                </a:solidFill>
                <a:latin typeface="Century Gothic" charset="0"/>
                <a:ea typeface="Century Gothic" charset="0"/>
                <a:cs typeface="Century Gothic" charset="0"/>
              </a:rPr>
              <a:t>attendance</a:t>
            </a:r>
            <a:r>
              <a:rPr lang="en-US" dirty="0">
                <a:solidFill>
                  <a:srgbClr val="008C84"/>
                </a:solidFill>
                <a:latin typeface="Century Gothic" charset="0"/>
                <a:ea typeface="Century Gothic" charset="0"/>
                <a:cs typeface="Century Gothic" charset="0"/>
              </a:rPr>
              <a:t> alone does not count as an eligible OVC service. </a:t>
            </a:r>
            <a:endParaRPr lang="en-US" sz="1600" dirty="0">
              <a:latin typeface="Century Gothic" charset="0"/>
              <a:ea typeface="Century Gothic" charset="0"/>
              <a:cs typeface="Century Gothic" charset="0"/>
            </a:endParaRPr>
          </a:p>
        </p:txBody>
      </p:sp>
      <p:grpSp>
        <p:nvGrpSpPr>
          <p:cNvPr id="36" name="Group 35">
            <a:extLst>
              <a:ext uri="{FF2B5EF4-FFF2-40B4-BE49-F238E27FC236}">
                <a16:creationId xmlns="" xmlns:a16="http://schemas.microsoft.com/office/drawing/2014/main" id="{344AD91E-B067-49D7-802B-673D4D0DABD2}"/>
              </a:ext>
            </a:extLst>
          </p:cNvPr>
          <p:cNvGrpSpPr/>
          <p:nvPr/>
        </p:nvGrpSpPr>
        <p:grpSpPr>
          <a:xfrm>
            <a:off x="609600" y="3429000"/>
            <a:ext cx="9296400" cy="1295400"/>
            <a:chOff x="609600" y="3657600"/>
            <a:chExt cx="9296400" cy="1295400"/>
          </a:xfrm>
        </p:grpSpPr>
        <p:cxnSp>
          <p:nvCxnSpPr>
            <p:cNvPr id="31" name="Straight Arrow Connector 30">
              <a:extLst>
                <a:ext uri="{FF2B5EF4-FFF2-40B4-BE49-F238E27FC236}">
                  <a16:creationId xmlns="" xmlns:a16="http://schemas.microsoft.com/office/drawing/2014/main" id="{224C5597-479D-429E-AAC5-89D4AA16EBCB}"/>
                </a:ext>
              </a:extLst>
            </p:cNvPr>
            <p:cNvCxnSpPr/>
            <p:nvPr/>
          </p:nvCxnSpPr>
          <p:spPr>
            <a:xfrm rot="10800000">
              <a:off x="4648201" y="4495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 xmlns:a16="http://schemas.microsoft.com/office/drawing/2014/main" id="{43DE82E7-52FD-4295-86D0-902105AA0E5C}"/>
                </a:ext>
              </a:extLst>
            </p:cNvPr>
            <p:cNvGrpSpPr/>
            <p:nvPr/>
          </p:nvGrpSpPr>
          <p:grpSpPr>
            <a:xfrm>
              <a:off x="609600" y="3657600"/>
              <a:ext cx="9296400" cy="1295400"/>
              <a:chOff x="609600" y="3657600"/>
              <a:chExt cx="9296400" cy="1295400"/>
            </a:xfrm>
          </p:grpSpPr>
          <p:sp>
            <p:nvSpPr>
              <p:cNvPr id="25" name="TextBox 24">
                <a:extLst>
                  <a:ext uri="{FF2B5EF4-FFF2-40B4-BE49-F238E27FC236}">
                    <a16:creationId xmlns="" xmlns:a16="http://schemas.microsoft.com/office/drawing/2014/main" id="{CBEE1D1B-256B-46F8-A59D-E50A6F3A29D3}"/>
                  </a:ext>
                </a:extLst>
              </p:cNvPr>
              <p:cNvSpPr txBox="1"/>
              <p:nvPr/>
            </p:nvSpPr>
            <p:spPr>
              <a:xfrm>
                <a:off x="7315200" y="4034135"/>
                <a:ext cx="2590800" cy="461665"/>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Carlos is active</a:t>
                </a:r>
                <a:endParaRPr lang="en-US" sz="2400" b="1" dirty="0">
                  <a:solidFill>
                    <a:srgbClr val="FF0000"/>
                  </a:solidFill>
                  <a:latin typeface="Century Gothic" charset="0"/>
                  <a:ea typeface="Century Gothic" charset="0"/>
                  <a:cs typeface="Century Gothic" charset="0"/>
                </a:endParaRPr>
              </a:p>
            </p:txBody>
          </p:sp>
          <p:cxnSp>
            <p:nvCxnSpPr>
              <p:cNvPr id="29" name="Straight Arrow Connector 28">
                <a:extLst>
                  <a:ext uri="{FF2B5EF4-FFF2-40B4-BE49-F238E27FC236}">
                    <a16:creationId xmlns="" xmlns:a16="http://schemas.microsoft.com/office/drawing/2014/main" id="{41FBB5DF-CAC2-4FCF-9373-94AA4944C57F}"/>
                  </a:ext>
                </a:extLst>
              </p:cNvPr>
              <p:cNvCxnSpPr/>
              <p:nvPr/>
            </p:nvCxnSpPr>
            <p:spPr>
              <a:xfrm rot="10800000">
                <a:off x="8610600" y="4495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 xmlns:a16="http://schemas.microsoft.com/office/drawing/2014/main" id="{0B0A0C23-5FAF-4590-9DD7-C0F914D57186}"/>
                  </a:ext>
                </a:extLst>
              </p:cNvPr>
              <p:cNvGrpSpPr/>
              <p:nvPr/>
            </p:nvGrpSpPr>
            <p:grpSpPr>
              <a:xfrm>
                <a:off x="609600" y="3657600"/>
                <a:ext cx="5410200" cy="1295400"/>
                <a:chOff x="609600" y="3657600"/>
                <a:chExt cx="5410200" cy="1295400"/>
              </a:xfrm>
            </p:grpSpPr>
            <p:sp>
              <p:nvSpPr>
                <p:cNvPr id="30" name="TextBox 29">
                  <a:extLst>
                    <a:ext uri="{FF2B5EF4-FFF2-40B4-BE49-F238E27FC236}">
                      <a16:creationId xmlns="" xmlns:a16="http://schemas.microsoft.com/office/drawing/2014/main" id="{3BF3CE10-64C0-424E-AEDE-A3C06DE6FFFD}"/>
                    </a:ext>
                  </a:extLst>
                </p:cNvPr>
                <p:cNvSpPr txBox="1"/>
                <p:nvPr/>
              </p:nvSpPr>
              <p:spPr>
                <a:xfrm>
                  <a:off x="3429000" y="4034135"/>
                  <a:ext cx="2590800" cy="461665"/>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Carlos is active</a:t>
                  </a:r>
                  <a:endParaRPr lang="en-US" sz="2400" b="1" dirty="0">
                    <a:solidFill>
                      <a:srgbClr val="FF0000"/>
                    </a:solidFill>
                    <a:latin typeface="Century Gothic" charset="0"/>
                    <a:ea typeface="Century Gothic" charset="0"/>
                    <a:cs typeface="Century Gothic" charset="0"/>
                  </a:endParaRPr>
                </a:p>
              </p:txBody>
            </p:sp>
            <p:grpSp>
              <p:nvGrpSpPr>
                <p:cNvPr id="26" name="Group 25">
                  <a:extLst>
                    <a:ext uri="{FF2B5EF4-FFF2-40B4-BE49-F238E27FC236}">
                      <a16:creationId xmlns="" xmlns:a16="http://schemas.microsoft.com/office/drawing/2014/main" id="{0CF069C3-3748-4DF8-B63E-6D93A4B2CA8A}"/>
                    </a:ext>
                  </a:extLst>
                </p:cNvPr>
                <p:cNvGrpSpPr/>
                <p:nvPr/>
              </p:nvGrpSpPr>
              <p:grpSpPr>
                <a:xfrm>
                  <a:off x="609600" y="3657600"/>
                  <a:ext cx="2362200" cy="1295400"/>
                  <a:chOff x="609600" y="3657600"/>
                  <a:chExt cx="2362200" cy="1295400"/>
                </a:xfrm>
              </p:grpSpPr>
              <p:cxnSp>
                <p:nvCxnSpPr>
                  <p:cNvPr id="23" name="Straight Arrow Connector 22">
                    <a:extLst>
                      <a:ext uri="{FF2B5EF4-FFF2-40B4-BE49-F238E27FC236}">
                        <a16:creationId xmlns="" xmlns:a16="http://schemas.microsoft.com/office/drawing/2014/main" id="{FA23B475-DFF2-4EC0-8B1B-2CC4EB55E6FF}"/>
                      </a:ext>
                    </a:extLst>
                  </p:cNvPr>
                  <p:cNvCxnSpPr/>
                  <p:nvPr/>
                </p:nvCxnSpPr>
                <p:spPr>
                  <a:xfrm rot="10800000">
                    <a:off x="1295400" y="4495800"/>
                    <a:ext cx="0" cy="457200"/>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 xmlns:a16="http://schemas.microsoft.com/office/drawing/2014/main" id="{1A7E9231-B9F7-4A9A-A60C-557035EC3322}"/>
                      </a:ext>
                    </a:extLst>
                  </p:cNvPr>
                  <p:cNvSpPr txBox="1"/>
                  <p:nvPr/>
                </p:nvSpPr>
                <p:spPr>
                  <a:xfrm>
                    <a:off x="609600" y="3657600"/>
                    <a:ext cx="2362200" cy="830997"/>
                  </a:xfrm>
                  <a:prstGeom prst="rect">
                    <a:avLst/>
                  </a:prstGeom>
                  <a:noFill/>
                  <a:ln>
                    <a:solidFill>
                      <a:schemeClr val="tx1"/>
                    </a:solidFill>
                  </a:ln>
                </p:spPr>
                <p:txBody>
                  <a:bodyPr wrap="square" rtlCol="0" anchor="ctr">
                    <a:spAutoFit/>
                  </a:bodyPr>
                  <a:lstStyle/>
                  <a:p>
                    <a:pPr algn="ctr">
                      <a:spcBef>
                        <a:spcPts val="1200"/>
                      </a:spcBef>
                      <a:spcAft>
                        <a:spcPts val="1200"/>
                      </a:spcAft>
                    </a:pPr>
                    <a:r>
                      <a:rPr lang="en-US" sz="2400" b="1" dirty="0">
                        <a:latin typeface="Century Gothic" charset="0"/>
                        <a:ea typeface="Century Gothic" charset="0"/>
                        <a:cs typeface="Century Gothic" charset="0"/>
                      </a:rPr>
                      <a:t>Annual tuition is paid</a:t>
                    </a:r>
                  </a:p>
                </p:txBody>
              </p:sp>
            </p:grpSp>
          </p:grpSp>
        </p:grpSp>
      </p:grpSp>
      <p:sp>
        <p:nvSpPr>
          <p:cNvPr id="24" name="Slide Number Placeholder 23">
            <a:extLst>
              <a:ext uri="{FF2B5EF4-FFF2-40B4-BE49-F238E27FC236}">
                <a16:creationId xmlns="" xmlns:a16="http://schemas.microsoft.com/office/drawing/2014/main" id="{3892A087-318E-4352-ADCE-6D5B1C7ED426}"/>
              </a:ext>
            </a:extLst>
          </p:cNvPr>
          <p:cNvSpPr>
            <a:spLocks noGrp="1"/>
          </p:cNvSpPr>
          <p:nvPr>
            <p:ph type="sldNum" sz="quarter" idx="12"/>
          </p:nvPr>
        </p:nvSpPr>
        <p:spPr/>
        <p:txBody>
          <a:bodyPr/>
          <a:lstStyle/>
          <a:p>
            <a:fld id="{7EDEFB67-AFA1-446B-9C78-EEFF5F2E2A45}" type="slidenum">
              <a:rPr lang="en-US" smtClean="0"/>
              <a:t>65</a:t>
            </a:fld>
            <a:endParaRPr lang="en-US"/>
          </a:p>
        </p:txBody>
      </p:sp>
      <p:pic>
        <p:nvPicPr>
          <p:cNvPr id="37" name="Graphic 27" descr="Stars">
            <a:extLst>
              <a:ext uri="{FF2B5EF4-FFF2-40B4-BE49-F238E27FC236}">
                <a16:creationId xmlns="" xmlns:a16="http://schemas.microsoft.com/office/drawing/2014/main" id="{3FC28F76-A731-4646-A73E-78FD06CEF90E}"/>
              </a:ext>
            </a:extLst>
          </p:cNvPr>
          <p:cNvPicPr>
            <a:picLocks/>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533400" y="6781800"/>
            <a:ext cx="914400" cy="914400"/>
          </a:xfrm>
          <a:prstGeom prst="rect">
            <a:avLst/>
          </a:prstGeom>
        </p:spPr>
      </p:pic>
    </p:spTree>
    <p:extLst>
      <p:ext uri="{BB962C8B-B14F-4D97-AF65-F5344CB8AC3E}">
        <p14:creationId xmlns:p14="http://schemas.microsoft.com/office/powerpoint/2010/main" val="18854844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50CAD6-0646-4B86-AA7E-71B489B56329}"/>
              </a:ext>
            </a:extLst>
          </p:cNvPr>
          <p:cNvSpPr>
            <a:spLocks noGrp="1"/>
          </p:cNvSpPr>
          <p:nvPr>
            <p:ph type="title"/>
          </p:nvPr>
        </p:nvSpPr>
        <p:spPr/>
        <p:txBody>
          <a:bodyPr/>
          <a:lstStyle/>
          <a:p>
            <a:r>
              <a:rPr lang="en-US" dirty="0"/>
              <a:t>Special cases</a:t>
            </a:r>
          </a:p>
        </p:txBody>
      </p:sp>
      <p:sp>
        <p:nvSpPr>
          <p:cNvPr id="3" name="Text Placeholder 2">
            <a:extLst>
              <a:ext uri="{FF2B5EF4-FFF2-40B4-BE49-F238E27FC236}">
                <a16:creationId xmlns="" xmlns:a16="http://schemas.microsoft.com/office/drawing/2014/main" id="{52BD4352-CB0A-4926-95E8-C7B0D811519F}"/>
              </a:ext>
            </a:extLst>
          </p:cNvPr>
          <p:cNvSpPr>
            <a:spLocks noGrp="1"/>
          </p:cNvSpPr>
          <p:nvPr>
            <p:ph type="body" sz="quarter" idx="10"/>
          </p:nvPr>
        </p:nvSpPr>
        <p:spPr>
          <a:xfrm>
            <a:off x="557784" y="2286000"/>
            <a:ext cx="8429755" cy="4460189"/>
          </a:xfrm>
        </p:spPr>
        <p:txBody>
          <a:bodyPr/>
          <a:lstStyle/>
          <a:p>
            <a:r>
              <a:rPr lang="en-US" sz="2400" dirty="0"/>
              <a:t>Peace Corps training programs are often time-limited and celebrate trainees’ “graduation” at the program’s conclusion.</a:t>
            </a:r>
          </a:p>
          <a:p>
            <a:endParaRPr lang="en-US" sz="2400" dirty="0"/>
          </a:p>
          <a:p>
            <a:r>
              <a:rPr lang="en-US" sz="2400" dirty="0"/>
              <a:t>Despite having completed the training program, these beneficiaries do not graduate from the OVC program unless they have also met the required graduation benchmarks.</a:t>
            </a:r>
          </a:p>
          <a:p>
            <a:endParaRPr lang="en-US" sz="2400" dirty="0"/>
          </a:p>
          <a:p>
            <a:r>
              <a:rPr lang="en-US" sz="2400" dirty="0"/>
              <a:t>To remain active, a beneficiary must continue to receive at least one service in each of the preceding two quarters. </a:t>
            </a:r>
          </a:p>
          <a:p>
            <a:endParaRPr lang="en-US" sz="2400" dirty="0"/>
          </a:p>
        </p:txBody>
      </p:sp>
      <p:sp>
        <p:nvSpPr>
          <p:cNvPr id="4" name="Text Placeholder 3">
            <a:extLst>
              <a:ext uri="{FF2B5EF4-FFF2-40B4-BE49-F238E27FC236}">
                <a16:creationId xmlns="" xmlns:a16="http://schemas.microsoft.com/office/drawing/2014/main" id="{801125FA-41C4-48A2-934F-C22C92BC917C}"/>
              </a:ext>
            </a:extLst>
          </p:cNvPr>
          <p:cNvSpPr>
            <a:spLocks noGrp="1"/>
          </p:cNvSpPr>
          <p:nvPr>
            <p:ph type="body" sz="quarter" idx="11"/>
          </p:nvPr>
        </p:nvSpPr>
        <p:spPr>
          <a:xfrm>
            <a:off x="561844" y="1091205"/>
            <a:ext cx="9496556" cy="837214"/>
          </a:xfrm>
        </p:spPr>
        <p:txBody>
          <a:bodyPr/>
          <a:lstStyle/>
          <a:p>
            <a:r>
              <a:rPr lang="en-US" dirty="0"/>
              <a:t>Peace Corps program graduation</a:t>
            </a:r>
          </a:p>
        </p:txBody>
      </p:sp>
      <p:sp>
        <p:nvSpPr>
          <p:cNvPr id="5" name="Slide Number Placeholder 4">
            <a:extLst>
              <a:ext uri="{FF2B5EF4-FFF2-40B4-BE49-F238E27FC236}">
                <a16:creationId xmlns="" xmlns:a16="http://schemas.microsoft.com/office/drawing/2014/main" id="{5CD0AC8D-8297-4596-AC47-AEB13A7DF2A5}"/>
              </a:ext>
            </a:extLst>
          </p:cNvPr>
          <p:cNvSpPr>
            <a:spLocks noGrp="1"/>
          </p:cNvSpPr>
          <p:nvPr>
            <p:ph type="sldNum" sz="quarter" idx="12"/>
          </p:nvPr>
        </p:nvSpPr>
        <p:spPr/>
        <p:txBody>
          <a:bodyPr/>
          <a:lstStyle/>
          <a:p>
            <a:fld id="{7EDEFB67-AFA1-446B-9C78-EEFF5F2E2A45}" type="slidenum">
              <a:rPr lang="en-US" smtClean="0"/>
              <a:t>66</a:t>
            </a:fld>
            <a:endParaRPr lang="en-US"/>
          </a:p>
        </p:txBody>
      </p:sp>
    </p:spTree>
    <p:extLst>
      <p:ext uri="{BB962C8B-B14F-4D97-AF65-F5344CB8AC3E}">
        <p14:creationId xmlns:p14="http://schemas.microsoft.com/office/powerpoint/2010/main" val="33540072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004204" y="4424551"/>
            <a:ext cx="6049993" cy="3347849"/>
          </a:xfrm>
          <a:prstGeom prst="rect">
            <a:avLst/>
          </a:prstGeom>
        </p:spPr>
      </p:pic>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599" y="2286000"/>
            <a:ext cx="7192993" cy="2971800"/>
          </a:xfrm>
        </p:spPr>
        <p:txBody>
          <a:bodyPr/>
          <a:lstStyle/>
          <a:p>
            <a:pPr algn="ctr">
              <a:lnSpc>
                <a:spcPts val="5900"/>
              </a:lnSpc>
            </a:pPr>
            <a:endParaRPr lang="en-US" sz="6000" b="1" dirty="0">
              <a:latin typeface="Century Gothic" panose="020B0502020202020204" pitchFamily="34" charset="0"/>
            </a:endParaRPr>
          </a:p>
          <a:p>
            <a:pPr algn="ctr">
              <a:lnSpc>
                <a:spcPts val="5900"/>
              </a:lnSpc>
            </a:pPr>
            <a:r>
              <a:rPr lang="en-US" sz="6000" b="1" dirty="0">
                <a:latin typeface="Century Gothic" panose="020B0502020202020204" pitchFamily="34" charset="0"/>
              </a:rPr>
              <a:t>2.10. DREAMS</a:t>
            </a:r>
          </a:p>
          <a:p>
            <a:pPr algn="ctr"/>
            <a:r>
              <a:rPr lang="en-US" sz="2800" dirty="0"/>
              <a:t>Determined, Resilient, Empowered, </a:t>
            </a:r>
          </a:p>
          <a:p>
            <a:pPr algn="ctr"/>
            <a:r>
              <a:rPr lang="en-US" sz="2800" dirty="0"/>
              <a:t>AIDS-free, Mentored and Safe</a:t>
            </a:r>
            <a:endParaRPr lang="en-US" sz="2800" dirty="0">
              <a:latin typeface="Century Gothic" panose="020B0502020202020204" pitchFamily="34" charset="0"/>
            </a:endParaRPr>
          </a:p>
          <a:p>
            <a:pPr algn="ctr"/>
            <a:endParaRPr lang="en-US" sz="2400" dirty="0">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87CDB0BD-CA2B-4F21-A03A-CAD27256A462}"/>
              </a:ext>
            </a:extLst>
          </p:cNvPr>
          <p:cNvSpPr>
            <a:spLocks noGrp="1"/>
          </p:cNvSpPr>
          <p:nvPr>
            <p:ph type="sldNum" sz="quarter" idx="12"/>
          </p:nvPr>
        </p:nvSpPr>
        <p:spPr/>
        <p:txBody>
          <a:bodyPr/>
          <a:lstStyle/>
          <a:p>
            <a:fld id="{7EDEFB67-AFA1-446B-9C78-EEFF5F2E2A45}" type="slidenum">
              <a:rPr lang="en-US" smtClean="0"/>
              <a:t>67</a:t>
            </a:fld>
            <a:endParaRPr lang="en-US"/>
          </a:p>
        </p:txBody>
      </p:sp>
    </p:spTree>
    <p:extLst>
      <p:ext uri="{BB962C8B-B14F-4D97-AF65-F5344CB8AC3E}">
        <p14:creationId xmlns:p14="http://schemas.microsoft.com/office/powerpoint/2010/main" val="5254251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DREAMS</a:t>
            </a:r>
          </a:p>
        </p:txBody>
      </p:sp>
      <p:sp>
        <p:nvSpPr>
          <p:cNvPr id="4" name="Text Placeholder 3"/>
          <p:cNvSpPr>
            <a:spLocks noGrp="1"/>
          </p:cNvSpPr>
          <p:nvPr>
            <p:ph type="body" sz="quarter" idx="11"/>
          </p:nvPr>
        </p:nvSpPr>
        <p:spPr>
          <a:xfrm>
            <a:off x="561844" y="1091205"/>
            <a:ext cx="10029955" cy="837214"/>
          </a:xfrm>
        </p:spPr>
        <p:txBody>
          <a:bodyPr/>
          <a:lstStyle/>
          <a:p>
            <a:r>
              <a:rPr lang="en-US" sz="3400" dirty="0"/>
              <a:t>Relationship of OVC_SERV to AGYW_PREV</a:t>
            </a:r>
          </a:p>
        </p:txBody>
      </p:sp>
      <p:sp>
        <p:nvSpPr>
          <p:cNvPr id="5" name="TextBox 4">
            <a:extLst>
              <a:ext uri="{FF2B5EF4-FFF2-40B4-BE49-F238E27FC236}">
                <a16:creationId xmlns="" xmlns:a16="http://schemas.microsoft.com/office/drawing/2014/main" id="{C00442C3-B2FB-2B49-8377-A2D629CB3AA0}"/>
              </a:ext>
            </a:extLst>
          </p:cNvPr>
          <p:cNvSpPr txBox="1"/>
          <p:nvPr/>
        </p:nvSpPr>
        <p:spPr>
          <a:xfrm>
            <a:off x="557784" y="1828800"/>
            <a:ext cx="9043416" cy="1938992"/>
          </a:xfrm>
          <a:prstGeom prst="rect">
            <a:avLst/>
          </a:prstGeom>
          <a:noFill/>
        </p:spPr>
        <p:txBody>
          <a:bodyPr wrap="square" rtlCol="0">
            <a:spAutoFit/>
          </a:bodyPr>
          <a:lstStyle/>
          <a:p>
            <a:pPr lvl="0"/>
            <a:r>
              <a:rPr lang="en-US" sz="2200" dirty="0">
                <a:latin typeface="Century Gothic" charset="0"/>
                <a:ea typeface="Century Gothic" charset="0"/>
                <a:cs typeface="Century Gothic" charset="0"/>
              </a:rPr>
              <a:t>AGYW_PREV is a semi-annual indicator (new in FY19) to measure how many AGYW have completed the DREAMS primary package of evidence-based services/interventions.</a:t>
            </a:r>
          </a:p>
          <a:p>
            <a:pPr>
              <a:spcBef>
                <a:spcPts val="1200"/>
              </a:spcBef>
            </a:pPr>
            <a:r>
              <a:rPr lang="en-US" sz="2200" dirty="0">
                <a:latin typeface="Century Gothic" charset="0"/>
                <a:ea typeface="Century Gothic" charset="0"/>
                <a:cs typeface="Century Gothic" charset="0"/>
              </a:rPr>
              <a:t>AGYW_PREV is complementary to other MER indicators that track the receipt of individual services under DREAMS programs.</a:t>
            </a:r>
          </a:p>
        </p:txBody>
      </p:sp>
      <p:graphicFrame>
        <p:nvGraphicFramePr>
          <p:cNvPr id="6" name="Diagram 5">
            <a:extLst>
              <a:ext uri="{FF2B5EF4-FFF2-40B4-BE49-F238E27FC236}">
                <a16:creationId xmlns="" xmlns:a16="http://schemas.microsoft.com/office/drawing/2014/main" id="{0328BE77-1E52-4F42-999D-44299C838DF7}"/>
              </a:ext>
            </a:extLst>
          </p:cNvPr>
          <p:cNvGraphicFramePr/>
          <p:nvPr>
            <p:extLst>
              <p:ext uri="{D42A27DB-BD31-4B8C-83A1-F6EECF244321}">
                <p14:modId xmlns:p14="http://schemas.microsoft.com/office/powerpoint/2010/main" val="671939606"/>
              </p:ext>
            </p:extLst>
          </p:nvPr>
        </p:nvGraphicFramePr>
        <p:xfrm>
          <a:off x="609600" y="3938814"/>
          <a:ext cx="8768132" cy="3909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 xmlns:a16="http://schemas.microsoft.com/office/drawing/2014/main" id="{3D088318-C676-4A40-8430-0EAC37778074}"/>
              </a:ext>
            </a:extLst>
          </p:cNvPr>
          <p:cNvSpPr>
            <a:spLocks noGrp="1"/>
          </p:cNvSpPr>
          <p:nvPr>
            <p:ph type="sldNum" sz="quarter" idx="13"/>
          </p:nvPr>
        </p:nvSpPr>
        <p:spPr/>
        <p:txBody>
          <a:bodyPr/>
          <a:lstStyle/>
          <a:p>
            <a:fld id="{7EDEFB67-AFA1-446B-9C78-EEFF5F2E2A45}" type="slidenum">
              <a:rPr lang="en-US" smtClean="0"/>
              <a:t>68</a:t>
            </a:fld>
            <a:endParaRPr lang="en-US"/>
          </a:p>
        </p:txBody>
      </p:sp>
      <p:sp>
        <p:nvSpPr>
          <p:cNvPr id="7" name="Oval 6"/>
          <p:cNvSpPr/>
          <p:nvPr/>
        </p:nvSpPr>
        <p:spPr>
          <a:xfrm>
            <a:off x="4267200" y="4724400"/>
            <a:ext cx="1600200" cy="381000"/>
          </a:xfrm>
          <a:prstGeom prst="ellipse">
            <a:avLst/>
          </a:prstGeom>
          <a:noFill/>
          <a:ln>
            <a:solidFill>
              <a:srgbClr val="E666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543799" y="5029200"/>
            <a:ext cx="1742069" cy="429180"/>
          </a:xfrm>
          <a:prstGeom prst="ellipse">
            <a:avLst/>
          </a:prstGeom>
          <a:noFill/>
          <a:ln>
            <a:solidFill>
              <a:srgbClr val="E666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82760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DREAMS	</a:t>
            </a:r>
          </a:p>
        </p:txBody>
      </p:sp>
      <p:graphicFrame>
        <p:nvGraphicFramePr>
          <p:cNvPr id="5" name="Diagram 4"/>
          <p:cNvGraphicFramePr/>
          <p:nvPr>
            <p:extLst/>
          </p:nvPr>
        </p:nvGraphicFramePr>
        <p:xfrm>
          <a:off x="152401" y="3276600"/>
          <a:ext cx="4800600" cy="2615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5"/>
          <p:cNvSpPr/>
          <p:nvPr/>
        </p:nvSpPr>
        <p:spPr>
          <a:xfrm flipV="1">
            <a:off x="2438400" y="5646650"/>
            <a:ext cx="457200" cy="7541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2"/>
          <p:cNvSpPr txBox="1">
            <a:spLocks/>
          </p:cNvSpPr>
          <p:nvPr/>
        </p:nvSpPr>
        <p:spPr>
          <a:xfrm>
            <a:off x="4953000" y="2971800"/>
            <a:ext cx="4724400" cy="3978012"/>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2">
                    <a:lumMod val="25000"/>
                  </a:schemeClr>
                </a:solidFill>
                <a:latin typeface="+mn-lt"/>
                <a:ea typeface="+mn-ea"/>
                <a:cs typeface="+mn-cs"/>
              </a:defRPr>
            </a:lvl1pPr>
            <a:lvl2pPr marL="336550" indent="-160338" algn="l" defTabSz="914400" rtl="0" eaLnBrk="1" latinLnBrk="0" hangingPunct="1">
              <a:lnSpc>
                <a:spcPct val="90000"/>
              </a:lnSpc>
              <a:spcBef>
                <a:spcPts val="500"/>
              </a:spcBef>
              <a:buFont typeface="Arial" panose="020B0604020202020204" pitchFamily="34" charset="0"/>
              <a:buChar char="•"/>
              <a:defRPr sz="2400" kern="1200">
                <a:solidFill>
                  <a:schemeClr val="bg2">
                    <a:lumMod val="25000"/>
                  </a:schemeClr>
                </a:solidFill>
                <a:latin typeface="+mn-lt"/>
                <a:ea typeface="+mn-ea"/>
                <a:cs typeface="+mn-cs"/>
              </a:defRPr>
            </a:lvl2pPr>
            <a:lvl3pPr marL="577850" indent="-241300" algn="l" defTabSz="914400" rtl="0" eaLnBrk="1" latinLnBrk="0" hangingPunct="1">
              <a:lnSpc>
                <a:spcPct val="90000"/>
              </a:lnSpc>
              <a:spcBef>
                <a:spcPts val="500"/>
              </a:spcBef>
              <a:buFont typeface="Segoe UI" panose="020B0502040204020203" pitchFamily="34" charset="0"/>
              <a:buChar char="–"/>
              <a:defRPr sz="2400" kern="1200">
                <a:solidFill>
                  <a:schemeClr val="bg2">
                    <a:lumMod val="25000"/>
                  </a:schemeClr>
                </a:solidFill>
                <a:latin typeface="+mn-lt"/>
                <a:ea typeface="+mn-ea"/>
                <a:cs typeface="+mn-cs"/>
              </a:defRPr>
            </a:lvl3pPr>
            <a:lvl4pPr marL="801688" indent="-176213" algn="l" defTabSz="914400" rtl="0" eaLnBrk="1" latinLnBrk="0" hangingPunct="1">
              <a:lnSpc>
                <a:spcPct val="90000"/>
              </a:lnSpc>
              <a:spcBef>
                <a:spcPts val="500"/>
              </a:spcBef>
              <a:buFont typeface="Wingdings" panose="05000000000000000000" pitchFamily="2" charset="2"/>
              <a:buChar char="§"/>
              <a:defRPr sz="2400" kern="1200">
                <a:solidFill>
                  <a:schemeClr val="bg2">
                    <a:lumMod val="25000"/>
                  </a:schemeClr>
                </a:solidFill>
                <a:latin typeface="+mn-lt"/>
                <a:ea typeface="+mn-ea"/>
                <a:cs typeface="+mn-cs"/>
              </a:defRPr>
            </a:lvl4pPr>
            <a:lvl5pPr marL="1027113" indent="-225425" algn="l" defTabSz="914400" rtl="0" eaLnBrk="1" latinLnBrk="0" hangingPunct="1">
              <a:lnSpc>
                <a:spcPct val="90000"/>
              </a:lnSpc>
              <a:spcBef>
                <a:spcPts val="500"/>
              </a:spcBef>
              <a:buFont typeface="Century Gothic" panose="020B0502020202020204" pitchFamily="34" charset="0"/>
              <a:buChar char="○"/>
              <a:defRPr sz="2400" kern="1200">
                <a:solidFill>
                  <a:schemeClr val="bg2">
                    <a:lumMod val="25000"/>
                  </a:schemeClr>
                </a:solidFill>
                <a:latin typeface="+mn-lt"/>
                <a:ea typeface="+mn-ea"/>
                <a:cs typeface="+mn-cs"/>
              </a:defRPr>
            </a:lvl5pPr>
            <a:lvl6pPr marL="1200150" indent="-1714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dirty="0">
                <a:latin typeface="Century Gothic" charset="0"/>
                <a:ea typeface="Century Gothic" charset="0"/>
                <a:cs typeface="Century Gothic" charset="0"/>
              </a:rPr>
              <a:t>Adolescent girls (ages 10─17) enrolled in an OVC program and in DREAMS:</a:t>
            </a:r>
          </a:p>
          <a:p>
            <a:pPr marL="679450" lvl="1" indent="-342900">
              <a:spcAft>
                <a:spcPts val="1200"/>
              </a:spcAft>
            </a:pPr>
            <a:r>
              <a:rPr lang="en-US" dirty="0">
                <a:latin typeface="Century Gothic" charset="0"/>
                <a:ea typeface="Century Gothic" charset="0"/>
                <a:cs typeface="Century Gothic" charset="0"/>
              </a:rPr>
              <a:t>Must meet OVC program requirements </a:t>
            </a:r>
          </a:p>
          <a:p>
            <a:pPr marL="679450" lvl="1" indent="-342900">
              <a:spcAft>
                <a:spcPts val="1200"/>
              </a:spcAft>
            </a:pPr>
            <a:r>
              <a:rPr lang="en-US" dirty="0">
                <a:latin typeface="Century Gothic" charset="0"/>
                <a:ea typeface="Century Gothic" charset="0"/>
                <a:cs typeface="Century Gothic" charset="0"/>
              </a:rPr>
              <a:t>Must meet DREAMS program requirements</a:t>
            </a:r>
          </a:p>
          <a:p>
            <a:pPr marL="679450" lvl="1" indent="-342900"/>
            <a:r>
              <a:rPr lang="en-US" dirty="0">
                <a:latin typeface="Century Gothic" charset="0"/>
                <a:ea typeface="Century Gothic" charset="0"/>
                <a:cs typeface="Century Gothic" charset="0"/>
              </a:rPr>
              <a:t>May be counted under </a:t>
            </a:r>
            <a:r>
              <a:rPr lang="en-US" i="1" dirty="0">
                <a:latin typeface="Century Gothic" charset="0"/>
                <a:ea typeface="Century Gothic" charset="0"/>
                <a:cs typeface="Century Gothic" charset="0"/>
              </a:rPr>
              <a:t>both</a:t>
            </a:r>
            <a:r>
              <a:rPr lang="en-US" dirty="0">
                <a:latin typeface="Century Gothic" charset="0"/>
                <a:ea typeface="Century Gothic" charset="0"/>
                <a:cs typeface="Century Gothic" charset="0"/>
              </a:rPr>
              <a:t> AGYW_PREV and OVC_SERV</a:t>
            </a:r>
          </a:p>
        </p:txBody>
      </p:sp>
      <p:sp>
        <p:nvSpPr>
          <p:cNvPr id="11" name="Text Placeholder 3"/>
          <p:cNvSpPr>
            <a:spLocks noGrp="1"/>
          </p:cNvSpPr>
          <p:nvPr>
            <p:ph type="body" sz="quarter" idx="11"/>
          </p:nvPr>
        </p:nvSpPr>
        <p:spPr>
          <a:xfrm>
            <a:off x="561844" y="1091204"/>
            <a:ext cx="9344156" cy="1423395"/>
          </a:xfrm>
        </p:spPr>
        <p:txBody>
          <a:bodyPr/>
          <a:lstStyle/>
          <a:p>
            <a:r>
              <a:rPr lang="en-US" sz="3600" dirty="0"/>
              <a:t>DREAMS participants who are also enrolled in an OVC program</a:t>
            </a:r>
            <a:endParaRPr lang="en-US" sz="2000" dirty="0"/>
          </a:p>
        </p:txBody>
      </p:sp>
      <p:sp>
        <p:nvSpPr>
          <p:cNvPr id="19" name="Rectangle 18">
            <a:extLst>
              <a:ext uri="{FF2B5EF4-FFF2-40B4-BE49-F238E27FC236}">
                <a16:creationId xmlns="" xmlns:a16="http://schemas.microsoft.com/office/drawing/2014/main" id="{158FAF98-8F15-442E-8738-74051732154E}"/>
              </a:ext>
            </a:extLst>
          </p:cNvPr>
          <p:cNvSpPr/>
          <p:nvPr/>
        </p:nvSpPr>
        <p:spPr>
          <a:xfrm>
            <a:off x="1721227" y="7162800"/>
            <a:ext cx="7803773" cy="381000"/>
          </a:xfrm>
          <a:prstGeom prst="rect">
            <a:avLst/>
          </a:prstGeom>
        </p:spPr>
        <p:txBody>
          <a:bodyPr wrap="square">
            <a:spAutoFit/>
          </a:bodyPr>
          <a:lstStyle/>
          <a:p>
            <a:pPr lvl="1" algn="r"/>
            <a:r>
              <a:rPr lang="en-US" dirty="0">
                <a:solidFill>
                  <a:srgbClr val="008C84"/>
                </a:solidFill>
                <a:latin typeface="Century Gothic" charset="0"/>
                <a:ea typeface="Century Gothic" charset="0"/>
                <a:cs typeface="Century Gothic" charset="0"/>
              </a:rPr>
              <a:t>Each beneficiary may be counted only once under OVC_SERV.</a:t>
            </a:r>
            <a:endParaRPr lang="en-US" sz="1600" dirty="0">
              <a:latin typeface="Century Gothic" charset="0"/>
              <a:ea typeface="Century Gothic" charset="0"/>
              <a:cs typeface="Century Gothic" charset="0"/>
            </a:endParaRPr>
          </a:p>
        </p:txBody>
      </p:sp>
      <p:sp>
        <p:nvSpPr>
          <p:cNvPr id="3" name="Slide Number Placeholder 2">
            <a:extLst>
              <a:ext uri="{FF2B5EF4-FFF2-40B4-BE49-F238E27FC236}">
                <a16:creationId xmlns="" xmlns:a16="http://schemas.microsoft.com/office/drawing/2014/main" id="{EA3C3D23-F5A5-4732-924A-DB27663B9729}"/>
              </a:ext>
            </a:extLst>
          </p:cNvPr>
          <p:cNvSpPr>
            <a:spLocks noGrp="1"/>
          </p:cNvSpPr>
          <p:nvPr>
            <p:ph type="sldNum" sz="quarter" idx="12"/>
          </p:nvPr>
        </p:nvSpPr>
        <p:spPr/>
        <p:txBody>
          <a:bodyPr/>
          <a:lstStyle/>
          <a:p>
            <a:fld id="{7EDEFB67-AFA1-446B-9C78-EEFF5F2E2A45}" type="slidenum">
              <a:rPr lang="en-US" smtClean="0"/>
              <a:t>69</a:t>
            </a:fld>
            <a:endParaRPr lang="en-US"/>
          </a:p>
        </p:txBody>
      </p:sp>
      <p:pic>
        <p:nvPicPr>
          <p:cNvPr id="13" name="Graphic 27" descr="Stars">
            <a:extLst>
              <a:ext uri="{FF2B5EF4-FFF2-40B4-BE49-F238E27FC236}">
                <a16:creationId xmlns="" xmlns:a16="http://schemas.microsoft.com/office/drawing/2014/main" id="{3FC28F76-A731-4646-A73E-78FD06CEF90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1447800" y="6781800"/>
            <a:ext cx="959223" cy="914400"/>
          </a:xfrm>
          <a:prstGeom prst="rect">
            <a:avLst/>
          </a:prstGeom>
        </p:spPr>
      </p:pic>
    </p:spTree>
    <p:extLst>
      <p:ext uri="{BB962C8B-B14F-4D97-AF65-F5344CB8AC3E}">
        <p14:creationId xmlns:p14="http://schemas.microsoft.com/office/powerpoint/2010/main" val="1333519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971800"/>
          </a:xfrm>
        </p:spPr>
        <p:txBody>
          <a:bodyPr/>
          <a:lstStyle/>
          <a:p>
            <a:pPr algn="ctr">
              <a:lnSpc>
                <a:spcPts val="5900"/>
              </a:lnSpc>
            </a:pPr>
            <a:r>
              <a:rPr lang="en-US" sz="6000" b="1" dirty="0">
                <a:latin typeface="Century Gothic" panose="020B0502020202020204" pitchFamily="34" charset="0"/>
              </a:rPr>
              <a:t>2.2. Data </a:t>
            </a:r>
          </a:p>
          <a:p>
            <a:pPr algn="ctr">
              <a:lnSpc>
                <a:spcPts val="5900"/>
              </a:lnSpc>
            </a:pPr>
            <a:r>
              <a:rPr lang="en-US" sz="6000" b="1" dirty="0">
                <a:latin typeface="Century Gothic" panose="020B0502020202020204" pitchFamily="34" charset="0"/>
              </a:rPr>
              <a:t>definitions</a:t>
            </a:r>
          </a:p>
          <a:p>
            <a:pPr algn="ctr">
              <a:lnSpc>
                <a:spcPts val="5900"/>
              </a:lnSpc>
            </a:pPr>
            <a:endParaRPr lang="en-US" sz="6000" dirty="0">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87CDB0BD-CA2B-4F21-A03A-CAD27256A462}"/>
              </a:ext>
            </a:extLst>
          </p:cNvPr>
          <p:cNvSpPr>
            <a:spLocks noGrp="1"/>
          </p:cNvSpPr>
          <p:nvPr>
            <p:ph type="sldNum" sz="quarter" idx="12"/>
          </p:nvPr>
        </p:nvSpPr>
        <p:spPr/>
        <p:txBody>
          <a:bodyPr/>
          <a:lstStyle/>
          <a:p>
            <a:fld id="{7EDEFB67-AFA1-446B-9C78-EEFF5F2E2A45}" type="slidenum">
              <a:rPr lang="en-US" smtClean="0"/>
              <a:t>7</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6450" y="4114800"/>
            <a:ext cx="3805500" cy="3593315"/>
          </a:xfrm>
          <a:prstGeom prst="rect">
            <a:avLst/>
          </a:prstGeom>
        </p:spPr>
      </p:pic>
    </p:spTree>
    <p:extLst>
      <p:ext uri="{BB962C8B-B14F-4D97-AF65-F5344CB8AC3E}">
        <p14:creationId xmlns:p14="http://schemas.microsoft.com/office/powerpoint/2010/main" val="293752142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DREAMS	</a:t>
            </a:r>
          </a:p>
        </p:txBody>
      </p:sp>
      <p:sp>
        <p:nvSpPr>
          <p:cNvPr id="6" name="Down Arrow 5"/>
          <p:cNvSpPr/>
          <p:nvPr/>
        </p:nvSpPr>
        <p:spPr>
          <a:xfrm flipV="1">
            <a:off x="1447800" y="5646650"/>
            <a:ext cx="457200" cy="7541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2"/>
          <p:cNvSpPr txBox="1">
            <a:spLocks/>
          </p:cNvSpPr>
          <p:nvPr/>
        </p:nvSpPr>
        <p:spPr>
          <a:xfrm>
            <a:off x="4772156" y="2514600"/>
            <a:ext cx="4905244" cy="4397101"/>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2">
                    <a:lumMod val="25000"/>
                  </a:schemeClr>
                </a:solidFill>
                <a:latin typeface="+mn-lt"/>
                <a:ea typeface="+mn-ea"/>
                <a:cs typeface="+mn-cs"/>
              </a:defRPr>
            </a:lvl1pPr>
            <a:lvl2pPr marL="336550" indent="-160338" algn="l" defTabSz="914400" rtl="0" eaLnBrk="1" latinLnBrk="0" hangingPunct="1">
              <a:lnSpc>
                <a:spcPct val="90000"/>
              </a:lnSpc>
              <a:spcBef>
                <a:spcPts val="500"/>
              </a:spcBef>
              <a:buFont typeface="Arial" panose="020B0604020202020204" pitchFamily="34" charset="0"/>
              <a:buChar char="•"/>
              <a:defRPr sz="2400" kern="1200">
                <a:solidFill>
                  <a:schemeClr val="bg2">
                    <a:lumMod val="25000"/>
                  </a:schemeClr>
                </a:solidFill>
                <a:latin typeface="+mn-lt"/>
                <a:ea typeface="+mn-ea"/>
                <a:cs typeface="+mn-cs"/>
              </a:defRPr>
            </a:lvl2pPr>
            <a:lvl3pPr marL="577850" indent="-241300" algn="l" defTabSz="914400" rtl="0" eaLnBrk="1" latinLnBrk="0" hangingPunct="1">
              <a:lnSpc>
                <a:spcPct val="90000"/>
              </a:lnSpc>
              <a:spcBef>
                <a:spcPts val="500"/>
              </a:spcBef>
              <a:buFont typeface="Segoe UI" panose="020B0502040204020203" pitchFamily="34" charset="0"/>
              <a:buChar char="–"/>
              <a:defRPr sz="2400" kern="1200">
                <a:solidFill>
                  <a:schemeClr val="bg2">
                    <a:lumMod val="25000"/>
                  </a:schemeClr>
                </a:solidFill>
                <a:latin typeface="+mn-lt"/>
                <a:ea typeface="+mn-ea"/>
                <a:cs typeface="+mn-cs"/>
              </a:defRPr>
            </a:lvl3pPr>
            <a:lvl4pPr marL="801688" indent="-176213" algn="l" defTabSz="914400" rtl="0" eaLnBrk="1" latinLnBrk="0" hangingPunct="1">
              <a:lnSpc>
                <a:spcPct val="90000"/>
              </a:lnSpc>
              <a:spcBef>
                <a:spcPts val="500"/>
              </a:spcBef>
              <a:buFont typeface="Wingdings" panose="05000000000000000000" pitchFamily="2" charset="2"/>
              <a:buChar char="§"/>
              <a:defRPr sz="2400" kern="1200">
                <a:solidFill>
                  <a:schemeClr val="bg2">
                    <a:lumMod val="25000"/>
                  </a:schemeClr>
                </a:solidFill>
                <a:latin typeface="+mn-lt"/>
                <a:ea typeface="+mn-ea"/>
                <a:cs typeface="+mn-cs"/>
              </a:defRPr>
            </a:lvl4pPr>
            <a:lvl5pPr marL="1027113" indent="-225425" algn="l" defTabSz="914400" rtl="0" eaLnBrk="1" latinLnBrk="0" hangingPunct="1">
              <a:lnSpc>
                <a:spcPct val="90000"/>
              </a:lnSpc>
              <a:spcBef>
                <a:spcPts val="500"/>
              </a:spcBef>
              <a:buFont typeface="Century Gothic" panose="020B0502020202020204" pitchFamily="34" charset="0"/>
              <a:buChar char="○"/>
              <a:defRPr sz="2400" kern="1200">
                <a:solidFill>
                  <a:schemeClr val="bg2">
                    <a:lumMod val="25000"/>
                  </a:schemeClr>
                </a:solidFill>
                <a:latin typeface="+mn-lt"/>
                <a:ea typeface="+mn-ea"/>
                <a:cs typeface="+mn-cs"/>
              </a:defRPr>
            </a:lvl5pPr>
            <a:lvl6pPr marL="1200150" indent="-17145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sz="2200" dirty="0">
                <a:latin typeface="Century Gothic" charset="0"/>
                <a:ea typeface="Century Gothic" charset="0"/>
                <a:cs typeface="Century Gothic" charset="0"/>
              </a:rPr>
              <a:t>Adolescent girls and young women (AGYW) ages 10─17 enrolled in DREAMS but </a:t>
            </a:r>
            <a:r>
              <a:rPr lang="en-US" sz="2200" i="1" dirty="0">
                <a:latin typeface="Century Gothic" charset="0"/>
                <a:ea typeface="Century Gothic" charset="0"/>
                <a:cs typeface="Century Gothic" charset="0"/>
              </a:rPr>
              <a:t>not </a:t>
            </a:r>
            <a:r>
              <a:rPr lang="en-US" sz="2200" dirty="0">
                <a:latin typeface="Century Gothic" charset="0"/>
                <a:ea typeface="Century Gothic" charset="0"/>
                <a:cs typeface="Century Gothic" charset="0"/>
              </a:rPr>
              <a:t>in an OVC program </a:t>
            </a:r>
            <a:r>
              <a:rPr lang="en-US" sz="2200" u="sng" dirty="0">
                <a:latin typeface="Century Gothic" charset="0"/>
                <a:ea typeface="Century Gothic" charset="0"/>
                <a:cs typeface="Century Gothic" charset="0"/>
              </a:rPr>
              <a:t>may be counted under OVC_SERV</a:t>
            </a:r>
            <a:r>
              <a:rPr lang="en-US" sz="2200" dirty="0">
                <a:latin typeface="Century Gothic" charset="0"/>
                <a:ea typeface="Century Gothic" charset="0"/>
                <a:cs typeface="Century Gothic" charset="0"/>
              </a:rPr>
              <a:t> if:</a:t>
            </a:r>
          </a:p>
          <a:p>
            <a:pPr marL="679450" lvl="1" indent="-342900">
              <a:spcAft>
                <a:spcPts val="1200"/>
              </a:spcAft>
            </a:pPr>
            <a:r>
              <a:rPr lang="en-US" sz="2200" dirty="0">
                <a:latin typeface="Century Gothic" charset="0"/>
                <a:ea typeface="Century Gothic" charset="0"/>
                <a:cs typeface="Century Gothic" charset="0"/>
              </a:rPr>
              <a:t>What: They have received one or more services under DREAMS that are also eligible services under OVC_SERV</a:t>
            </a:r>
          </a:p>
          <a:p>
            <a:pPr marL="679450" lvl="1" indent="-342900">
              <a:spcAft>
                <a:spcPts val="1200"/>
              </a:spcAft>
            </a:pPr>
            <a:r>
              <a:rPr lang="en-US" sz="2200" dirty="0">
                <a:latin typeface="Century Gothic" charset="0"/>
                <a:ea typeface="Century Gothic" charset="0"/>
                <a:cs typeface="Century Gothic" charset="0"/>
              </a:rPr>
              <a:t>When: In each of the past two quarters or in the past quarter, if beneficiary was enrolled in this reporting period</a:t>
            </a:r>
          </a:p>
        </p:txBody>
      </p:sp>
      <p:sp>
        <p:nvSpPr>
          <p:cNvPr id="11" name="Text Placeholder 3"/>
          <p:cNvSpPr>
            <a:spLocks noGrp="1"/>
          </p:cNvSpPr>
          <p:nvPr>
            <p:ph type="body" sz="quarter" idx="11"/>
          </p:nvPr>
        </p:nvSpPr>
        <p:spPr>
          <a:xfrm>
            <a:off x="561844" y="1091205"/>
            <a:ext cx="7667756" cy="837214"/>
          </a:xfrm>
        </p:spPr>
        <p:txBody>
          <a:bodyPr/>
          <a:lstStyle/>
          <a:p>
            <a:r>
              <a:rPr lang="en-US" sz="3600" dirty="0"/>
              <a:t>DREAMS participants who are </a:t>
            </a:r>
            <a:r>
              <a:rPr lang="en-US" sz="3600" i="1" dirty="0"/>
              <a:t>not</a:t>
            </a:r>
            <a:r>
              <a:rPr lang="en-US" sz="3600" dirty="0"/>
              <a:t> enrolled in an OVC program</a:t>
            </a:r>
          </a:p>
        </p:txBody>
      </p:sp>
      <p:sp>
        <p:nvSpPr>
          <p:cNvPr id="3" name="Oval 2"/>
          <p:cNvSpPr/>
          <p:nvPr/>
        </p:nvSpPr>
        <p:spPr>
          <a:xfrm>
            <a:off x="561844" y="3276600"/>
            <a:ext cx="2181356" cy="22098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14400" y="4186535"/>
            <a:ext cx="1524000" cy="461665"/>
          </a:xfrm>
          <a:prstGeom prst="rect">
            <a:avLst/>
          </a:prstGeom>
          <a:noFill/>
        </p:spPr>
        <p:txBody>
          <a:bodyPr wrap="square" rtlCol="0">
            <a:spAutoFit/>
          </a:bodyPr>
          <a:lstStyle/>
          <a:p>
            <a:r>
              <a:rPr lang="en-US" sz="2400" dirty="0">
                <a:latin typeface="Century Gothic" charset="0"/>
                <a:ea typeface="Century Gothic" charset="0"/>
                <a:cs typeface="Century Gothic" charset="0"/>
              </a:rPr>
              <a:t>DREAMS</a:t>
            </a:r>
          </a:p>
        </p:txBody>
      </p:sp>
      <p:sp>
        <p:nvSpPr>
          <p:cNvPr id="10" name="Oval 9"/>
          <p:cNvSpPr/>
          <p:nvPr/>
        </p:nvSpPr>
        <p:spPr>
          <a:xfrm>
            <a:off x="2590800" y="4495800"/>
            <a:ext cx="2181356" cy="22098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912533" y="5184985"/>
            <a:ext cx="1524000" cy="830997"/>
          </a:xfrm>
          <a:prstGeom prst="rect">
            <a:avLst/>
          </a:prstGeom>
          <a:noFill/>
        </p:spPr>
        <p:txBody>
          <a:bodyPr wrap="square" rtlCol="0">
            <a:spAutoFit/>
          </a:bodyPr>
          <a:lstStyle/>
          <a:p>
            <a:pPr algn="ctr"/>
            <a:r>
              <a:rPr lang="en-US" sz="2400" dirty="0">
                <a:latin typeface="Century Gothic" charset="0"/>
                <a:ea typeface="Century Gothic" charset="0"/>
                <a:cs typeface="Century Gothic" charset="0"/>
              </a:rPr>
              <a:t>OVC program</a:t>
            </a:r>
          </a:p>
        </p:txBody>
      </p:sp>
      <p:sp>
        <p:nvSpPr>
          <p:cNvPr id="18" name="Rectangle 17">
            <a:extLst>
              <a:ext uri="{FF2B5EF4-FFF2-40B4-BE49-F238E27FC236}">
                <a16:creationId xmlns="" xmlns:a16="http://schemas.microsoft.com/office/drawing/2014/main" id="{158FAF98-8F15-442E-8738-74051732154E}"/>
              </a:ext>
            </a:extLst>
          </p:cNvPr>
          <p:cNvSpPr/>
          <p:nvPr/>
        </p:nvSpPr>
        <p:spPr>
          <a:xfrm>
            <a:off x="471422" y="7032248"/>
            <a:ext cx="9205978" cy="892552"/>
          </a:xfrm>
          <a:prstGeom prst="rect">
            <a:avLst/>
          </a:prstGeom>
        </p:spPr>
        <p:txBody>
          <a:bodyPr wrap="square">
            <a:spAutoFit/>
          </a:bodyPr>
          <a:lstStyle/>
          <a:p>
            <a:pPr lvl="1" algn="r"/>
            <a:r>
              <a:rPr lang="en-US" dirty="0">
                <a:solidFill>
                  <a:srgbClr val="008C84"/>
                </a:solidFill>
                <a:latin typeface="Century Gothic" charset="0"/>
                <a:ea typeface="Century Gothic" charset="0"/>
                <a:cs typeface="Century Gothic" charset="0"/>
              </a:rPr>
              <a:t>DREAMS participants counted under OVC_SERV do </a:t>
            </a:r>
            <a:r>
              <a:rPr lang="en-US" i="1" dirty="0">
                <a:solidFill>
                  <a:srgbClr val="008C84"/>
                </a:solidFill>
                <a:latin typeface="Century Gothic" charset="0"/>
                <a:ea typeface="Century Gothic" charset="0"/>
                <a:cs typeface="Century Gothic" charset="0"/>
              </a:rPr>
              <a:t>not </a:t>
            </a:r>
            <a:r>
              <a:rPr lang="en-US" dirty="0">
                <a:solidFill>
                  <a:srgbClr val="008C84"/>
                </a:solidFill>
                <a:latin typeface="Century Gothic" charset="0"/>
                <a:ea typeface="Century Gothic" charset="0"/>
                <a:cs typeface="Century Gothic" charset="0"/>
              </a:rPr>
              <a:t>need an annual case plan or quarterly monitoring, because DREAMS has separate requirements.</a:t>
            </a:r>
          </a:p>
          <a:p>
            <a:pPr lvl="1" algn="r"/>
            <a:endParaRPr lang="en-US" sz="1600" dirty="0">
              <a:latin typeface="Century Gothic" charset="0"/>
              <a:ea typeface="Century Gothic" charset="0"/>
              <a:cs typeface="Century Gothic" charset="0"/>
            </a:endParaRPr>
          </a:p>
        </p:txBody>
      </p:sp>
      <p:sp>
        <p:nvSpPr>
          <p:cNvPr id="5" name="Slide Number Placeholder 4">
            <a:extLst>
              <a:ext uri="{FF2B5EF4-FFF2-40B4-BE49-F238E27FC236}">
                <a16:creationId xmlns="" xmlns:a16="http://schemas.microsoft.com/office/drawing/2014/main" id="{E159EEE7-6351-4854-A93A-F0D9589D443E}"/>
              </a:ext>
            </a:extLst>
          </p:cNvPr>
          <p:cNvSpPr>
            <a:spLocks noGrp="1"/>
          </p:cNvSpPr>
          <p:nvPr>
            <p:ph type="sldNum" sz="quarter" idx="12"/>
          </p:nvPr>
        </p:nvSpPr>
        <p:spPr/>
        <p:txBody>
          <a:bodyPr/>
          <a:lstStyle/>
          <a:p>
            <a:fld id="{7EDEFB67-AFA1-446B-9C78-EEFF5F2E2A45}" type="slidenum">
              <a:rPr lang="en-US" smtClean="0"/>
              <a:t>70</a:t>
            </a:fld>
            <a:endParaRPr lang="en-US"/>
          </a:p>
        </p:txBody>
      </p:sp>
      <p:pic>
        <p:nvPicPr>
          <p:cNvPr id="14" name="Graphic 27" descr="Stars">
            <a:extLst>
              <a:ext uri="{FF2B5EF4-FFF2-40B4-BE49-F238E27FC236}">
                <a16:creationId xmlns="" xmlns:a16="http://schemas.microsoft.com/office/drawing/2014/main" id="{3FC28F76-A731-4646-A73E-78FD06CEF90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07576" y="6705600"/>
            <a:ext cx="959224" cy="914400"/>
          </a:xfrm>
          <a:prstGeom prst="rect">
            <a:avLst/>
          </a:prstGeom>
        </p:spPr>
      </p:pic>
    </p:spTree>
    <p:extLst>
      <p:ext uri="{BB962C8B-B14F-4D97-AF65-F5344CB8AC3E}">
        <p14:creationId xmlns:p14="http://schemas.microsoft.com/office/powerpoint/2010/main" val="12640435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DREAMS</a:t>
            </a:r>
          </a:p>
        </p:txBody>
      </p:sp>
      <p:sp>
        <p:nvSpPr>
          <p:cNvPr id="4" name="Text Placeholder 3"/>
          <p:cNvSpPr>
            <a:spLocks noGrp="1"/>
          </p:cNvSpPr>
          <p:nvPr>
            <p:ph type="body" sz="quarter" idx="11"/>
          </p:nvPr>
        </p:nvSpPr>
        <p:spPr>
          <a:xfrm>
            <a:off x="561845" y="1091205"/>
            <a:ext cx="9496556" cy="737595"/>
          </a:xfrm>
        </p:spPr>
        <p:txBody>
          <a:bodyPr/>
          <a:lstStyle/>
          <a:p>
            <a:r>
              <a:rPr lang="en-US" sz="3500" dirty="0"/>
              <a:t>Reporting overlap by program enrollment </a:t>
            </a:r>
            <a:r>
              <a:rPr lang="en-US" sz="2800" dirty="0"/>
              <a:t>(for girls ages 10─17 years)</a:t>
            </a:r>
          </a:p>
        </p:txBody>
      </p:sp>
      <p:sp>
        <p:nvSpPr>
          <p:cNvPr id="2" name="Slide Number Placeholder 1">
            <a:extLst>
              <a:ext uri="{FF2B5EF4-FFF2-40B4-BE49-F238E27FC236}">
                <a16:creationId xmlns="" xmlns:a16="http://schemas.microsoft.com/office/drawing/2014/main" id="{3D088318-C676-4A40-8430-0EAC37778074}"/>
              </a:ext>
            </a:extLst>
          </p:cNvPr>
          <p:cNvSpPr>
            <a:spLocks noGrp="1"/>
          </p:cNvSpPr>
          <p:nvPr>
            <p:ph type="sldNum" sz="quarter" idx="13"/>
          </p:nvPr>
        </p:nvSpPr>
        <p:spPr/>
        <p:txBody>
          <a:bodyPr/>
          <a:lstStyle/>
          <a:p>
            <a:fld id="{7EDEFB67-AFA1-446B-9C78-EEFF5F2E2A45}" type="slidenum">
              <a:rPr lang="en-US" smtClean="0"/>
              <a:t>71</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1132091532"/>
              </p:ext>
            </p:extLst>
          </p:nvPr>
        </p:nvGraphicFramePr>
        <p:xfrm>
          <a:off x="381000" y="2362200"/>
          <a:ext cx="9144000" cy="4192712"/>
        </p:xfrm>
        <a:graphic>
          <a:graphicData uri="http://schemas.openxmlformats.org/drawingml/2006/table">
            <a:tbl>
              <a:tblPr firstRow="1" bandRow="1">
                <a:tableStyleId>{F5AB1C69-6EDB-4FF4-983F-18BD219EF322}</a:tableStyleId>
              </a:tblPr>
              <a:tblGrid>
                <a:gridCol w="2011680">
                  <a:extLst>
                    <a:ext uri="{9D8B030D-6E8A-4147-A177-3AD203B41FA5}">
                      <a16:colId xmlns="" xmlns:a16="http://schemas.microsoft.com/office/drawing/2014/main" val="20000"/>
                    </a:ext>
                  </a:extLst>
                </a:gridCol>
                <a:gridCol w="3657600">
                  <a:extLst>
                    <a:ext uri="{9D8B030D-6E8A-4147-A177-3AD203B41FA5}">
                      <a16:colId xmlns="" xmlns:a16="http://schemas.microsoft.com/office/drawing/2014/main" val="20001"/>
                    </a:ext>
                  </a:extLst>
                </a:gridCol>
                <a:gridCol w="1737360">
                  <a:extLst>
                    <a:ext uri="{9D8B030D-6E8A-4147-A177-3AD203B41FA5}">
                      <a16:colId xmlns="" xmlns:a16="http://schemas.microsoft.com/office/drawing/2014/main" val="20003"/>
                    </a:ext>
                  </a:extLst>
                </a:gridCol>
                <a:gridCol w="1737360">
                  <a:extLst>
                    <a:ext uri="{9D8B030D-6E8A-4147-A177-3AD203B41FA5}">
                      <a16:colId xmlns="" xmlns:a16="http://schemas.microsoft.com/office/drawing/2014/main" val="20004"/>
                    </a:ext>
                  </a:extLst>
                </a:gridCol>
              </a:tblGrid>
              <a:tr h="780288">
                <a:tc>
                  <a:txBody>
                    <a:bodyPr/>
                    <a:lstStyle/>
                    <a:p>
                      <a:r>
                        <a:rPr lang="en-US" sz="2000" dirty="0">
                          <a:latin typeface="Century Gothic" charset="0"/>
                          <a:ea typeface="Century Gothic" charset="0"/>
                          <a:cs typeface="Century Gothic" charset="0"/>
                        </a:rPr>
                        <a:t>Program enrollment</a:t>
                      </a:r>
                    </a:p>
                  </a:txBody>
                  <a:tcPr marL="100584" marR="100584" marT="50292" marB="50292"/>
                </a:tc>
                <a:tc>
                  <a:txBody>
                    <a:bodyPr/>
                    <a:lstStyle/>
                    <a:p>
                      <a:r>
                        <a:rPr lang="en-US" sz="2000" b="1" dirty="0">
                          <a:latin typeface="Century Gothic" charset="0"/>
                          <a:ea typeface="Century Gothic" charset="0"/>
                          <a:cs typeface="Century Gothic" charset="0"/>
                        </a:rPr>
                        <a:t>Services received</a:t>
                      </a:r>
                      <a:endParaRPr lang="en-US" sz="2000" dirty="0">
                        <a:latin typeface="Century Gothic" charset="0"/>
                        <a:ea typeface="Century Gothic" charset="0"/>
                        <a:cs typeface="Century Gothic" charset="0"/>
                      </a:endParaRPr>
                    </a:p>
                  </a:txBody>
                  <a:tcPr marL="100584" marR="100584" marT="50292" marB="50292"/>
                </a:tc>
                <a:tc>
                  <a:txBody>
                    <a:bodyPr/>
                    <a:lstStyle/>
                    <a:p>
                      <a:r>
                        <a:rPr lang="en-US" sz="2000" dirty="0">
                          <a:latin typeface="Century Gothic" charset="0"/>
                          <a:ea typeface="Century Gothic" charset="0"/>
                          <a:cs typeface="Century Gothic" charset="0"/>
                        </a:rPr>
                        <a:t>Count</a:t>
                      </a:r>
                      <a:r>
                        <a:rPr lang="en-US" sz="2000" baseline="0" dirty="0">
                          <a:latin typeface="Century Gothic" charset="0"/>
                          <a:ea typeface="Century Gothic" charset="0"/>
                          <a:cs typeface="Century Gothic" charset="0"/>
                        </a:rPr>
                        <a:t> under OVC_SERV</a:t>
                      </a:r>
                      <a:endParaRPr lang="en-US" sz="2000" dirty="0">
                        <a:latin typeface="Century Gothic" charset="0"/>
                        <a:ea typeface="Century Gothic" charset="0"/>
                        <a:cs typeface="Century Gothic" charset="0"/>
                      </a:endParaRPr>
                    </a:p>
                  </a:txBody>
                  <a:tcPr marL="100584" marR="100584" marT="50292" marB="50292"/>
                </a:tc>
                <a:tc>
                  <a:txBody>
                    <a:bodyPr/>
                    <a:lstStyle/>
                    <a:p>
                      <a:r>
                        <a:rPr lang="en-US" sz="2000" dirty="0">
                          <a:latin typeface="Century Gothic" charset="0"/>
                          <a:ea typeface="Century Gothic" charset="0"/>
                          <a:cs typeface="Century Gothic" charset="0"/>
                        </a:rPr>
                        <a:t>Count under AGYW_PREV</a:t>
                      </a:r>
                    </a:p>
                  </a:txBody>
                  <a:tcPr marL="100584" marR="100584" marT="50292" marB="50292"/>
                </a:tc>
                <a:extLst>
                  <a:ext uri="{0D108BD9-81ED-4DB2-BD59-A6C34878D82A}">
                    <a16:rowId xmlns="" xmlns:a16="http://schemas.microsoft.com/office/drawing/2014/main" val="10000"/>
                  </a:ext>
                </a:extLst>
              </a:tr>
              <a:tr h="762000">
                <a:tc>
                  <a:txBody>
                    <a:bodyPr/>
                    <a:lstStyle/>
                    <a:p>
                      <a:r>
                        <a:rPr lang="en-US" sz="2000" dirty="0">
                          <a:latin typeface="Century Gothic" charset="0"/>
                          <a:ea typeface="Century Gothic" charset="0"/>
                          <a:cs typeface="Century Gothic" charset="0"/>
                        </a:rPr>
                        <a:t>OVC only</a:t>
                      </a:r>
                      <a:endParaRPr lang="en-US" sz="2000" dirty="0">
                        <a:solidFill>
                          <a:schemeClr val="tx1"/>
                        </a:solidFill>
                        <a:latin typeface="Century Gothic" charset="0"/>
                        <a:ea typeface="Century Gothic" charset="0"/>
                        <a:cs typeface="Century Gothic" charset="0"/>
                      </a:endParaRPr>
                    </a:p>
                  </a:txBody>
                  <a:tcPr marL="100584" marR="100584" marT="50292" marB="50292"/>
                </a:tc>
                <a:tc>
                  <a:txBody>
                    <a:body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solidFill>
                            <a:schemeClr val="dk1"/>
                          </a:solidFill>
                          <a:latin typeface="Century Gothic" charset="0"/>
                          <a:ea typeface="Century Gothic" charset="0"/>
                          <a:cs typeface="Century Gothic" charset="0"/>
                          <a:sym typeface="Wingdings" panose="05000000000000000000" pitchFamily="2" charset="2"/>
                        </a:rPr>
                        <a:t>OVC</a:t>
                      </a:r>
                      <a:r>
                        <a:rPr lang="en-US" sz="2000" baseline="0" dirty="0">
                          <a:solidFill>
                            <a:schemeClr val="dk1"/>
                          </a:solidFill>
                          <a:latin typeface="Century Gothic" charset="0"/>
                          <a:ea typeface="Century Gothic" charset="0"/>
                          <a:cs typeface="Century Gothic" charset="0"/>
                          <a:sym typeface="Wingdings" panose="05000000000000000000" pitchFamily="2" charset="2"/>
                        </a:rPr>
                        <a:t> services only</a:t>
                      </a:r>
                      <a:r>
                        <a:rPr lang="en-US" sz="2000" baseline="30000" dirty="0">
                          <a:solidFill>
                            <a:schemeClr val="dk1"/>
                          </a:solidFill>
                          <a:latin typeface="Century Gothic" charset="0"/>
                          <a:ea typeface="Century Gothic" charset="0"/>
                          <a:cs typeface="Century Gothic" charset="0"/>
                          <a:sym typeface="Wingdings" panose="05000000000000000000" pitchFamily="2" charset="2"/>
                        </a:rPr>
                        <a:t>1</a:t>
                      </a:r>
                      <a:endParaRPr lang="en-US" sz="2000" b="0" dirty="0">
                        <a:latin typeface="Century Gothic" charset="0"/>
                        <a:ea typeface="Century Gothic" charset="0"/>
                        <a:cs typeface="Century Gothic" charset="0"/>
                      </a:endParaRPr>
                    </a:p>
                  </a:txBody>
                  <a:tcPr marL="100584" marR="100584" marT="50292" marB="50292"/>
                </a:tc>
                <a:tc>
                  <a:txBody>
                    <a:bodyPr/>
                    <a:lstStyle/>
                    <a:p>
                      <a:pPr algn="ct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dirty="0">
                        <a:latin typeface="Century Gothic" charset="0"/>
                        <a:ea typeface="Century Gothic" charset="0"/>
                        <a:cs typeface="Century Gothic" charset="0"/>
                      </a:endParaRPr>
                    </a:p>
                  </a:txBody>
                  <a:tcPr marL="100584" marR="100584" marT="50292" marB="50292"/>
                </a:tc>
                <a:extLst>
                  <a:ext uri="{0D108BD9-81ED-4DB2-BD59-A6C34878D82A}">
                    <a16:rowId xmlns="" xmlns:a16="http://schemas.microsoft.com/office/drawing/2014/main" val="10001"/>
                  </a:ext>
                </a:extLst>
              </a:tr>
              <a:tr h="548564">
                <a:tc>
                  <a:txBody>
                    <a:bodyPr/>
                    <a:lstStyle/>
                    <a:p>
                      <a:r>
                        <a:rPr lang="en-US" sz="2000" dirty="0">
                          <a:latin typeface="Century Gothic" charset="0"/>
                          <a:ea typeface="Century Gothic" charset="0"/>
                          <a:cs typeface="Century Gothic" charset="0"/>
                        </a:rPr>
                        <a:t>OVC and DREAMS</a:t>
                      </a:r>
                      <a:endParaRPr lang="en-US" sz="2000" dirty="0">
                        <a:solidFill>
                          <a:schemeClr val="tx1"/>
                        </a:solidFill>
                        <a:latin typeface="Century Gothic" charset="0"/>
                        <a:ea typeface="Century Gothic" charset="0"/>
                        <a:cs typeface="Century Gothic" charset="0"/>
                      </a:endParaRPr>
                    </a:p>
                  </a:txBody>
                  <a:tcPr marL="100584" marR="100584" marT="50292" marB="50292"/>
                </a:tc>
                <a:tc>
                  <a:txBody>
                    <a:bodyPr/>
                    <a:lstStyle/>
                    <a:p>
                      <a:pPr algn="l"/>
                      <a:r>
                        <a:rPr lang="en-US" sz="2000" dirty="0">
                          <a:latin typeface="Century Gothic" charset="0"/>
                          <a:ea typeface="Century Gothic" charset="0"/>
                          <a:cs typeface="Century Gothic" charset="0"/>
                          <a:sym typeface="Wingdings" panose="05000000000000000000" pitchFamily="2" charset="2"/>
                        </a:rPr>
                        <a:t>OVC</a:t>
                      </a:r>
                      <a:r>
                        <a:rPr lang="en-US" sz="2000" baseline="30000" dirty="0">
                          <a:solidFill>
                            <a:schemeClr val="dk1"/>
                          </a:solidFill>
                          <a:latin typeface="Century Gothic" charset="0"/>
                          <a:ea typeface="Century Gothic" charset="0"/>
                          <a:cs typeface="Century Gothic" charset="0"/>
                          <a:sym typeface="Wingdings" panose="05000000000000000000" pitchFamily="2" charset="2"/>
                        </a:rPr>
                        <a:t>1</a:t>
                      </a:r>
                      <a:r>
                        <a:rPr lang="en-US" sz="2000" dirty="0">
                          <a:latin typeface="Century Gothic" charset="0"/>
                          <a:ea typeface="Century Gothic" charset="0"/>
                          <a:cs typeface="Century Gothic" charset="0"/>
                          <a:sym typeface="Wingdings" panose="05000000000000000000" pitchFamily="2" charset="2"/>
                        </a:rPr>
                        <a:t> and DREAMS</a:t>
                      </a:r>
                      <a:r>
                        <a:rPr lang="en-US" sz="2000" baseline="30000" dirty="0">
                          <a:solidFill>
                            <a:schemeClr val="dk1"/>
                          </a:solidFill>
                          <a:latin typeface="Century Gothic" charset="0"/>
                          <a:ea typeface="Century Gothic" charset="0"/>
                          <a:cs typeface="Century Gothic" charset="0"/>
                          <a:sym typeface="Wingdings" panose="05000000000000000000" pitchFamily="2" charset="2"/>
                        </a:rPr>
                        <a:t>2</a:t>
                      </a:r>
                      <a:r>
                        <a:rPr lang="en-US" sz="2000" dirty="0">
                          <a:latin typeface="Century Gothic" charset="0"/>
                          <a:ea typeface="Century Gothic" charset="0"/>
                          <a:cs typeface="Century Gothic" charset="0"/>
                          <a:sym typeface="Wingdings" panose="05000000000000000000" pitchFamily="2" charset="2"/>
                        </a:rPr>
                        <a:t> services </a:t>
                      </a: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p>
                      <a:pPr algn="ct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p>
                      <a:pPr algn="ctr"/>
                      <a:endParaRPr lang="en-US" sz="2000" dirty="0">
                        <a:latin typeface="Century Gothic" charset="0"/>
                        <a:ea typeface="Century Gothic" charset="0"/>
                        <a:cs typeface="Century Gothic" charset="0"/>
                      </a:endParaRPr>
                    </a:p>
                  </a:txBody>
                  <a:tcPr marL="100584" marR="100584" marT="50292" marB="50292"/>
                </a:tc>
                <a:extLst>
                  <a:ext uri="{0D108BD9-81ED-4DB2-BD59-A6C34878D82A}">
                    <a16:rowId xmlns="" xmlns:a16="http://schemas.microsoft.com/office/drawing/2014/main" val="10002"/>
                  </a:ext>
                </a:extLst>
              </a:tr>
              <a:tr h="1102018">
                <a:tc>
                  <a:txBody>
                    <a:bodyPr/>
                    <a:lstStyle/>
                    <a:p>
                      <a:r>
                        <a:rPr lang="en-US" sz="2000" dirty="0">
                          <a:latin typeface="Century Gothic" charset="0"/>
                          <a:ea typeface="Century Gothic" charset="0"/>
                          <a:cs typeface="Century Gothic" charset="0"/>
                        </a:rPr>
                        <a:t>DREAMS only</a:t>
                      </a:r>
                      <a:endParaRPr lang="en-US" sz="2000" dirty="0">
                        <a:solidFill>
                          <a:schemeClr val="tx1"/>
                        </a:solidFill>
                        <a:latin typeface="Century Gothic" charset="0"/>
                        <a:ea typeface="Century Gothic" charset="0"/>
                        <a:cs typeface="Century Gothic" charset="0"/>
                      </a:endParaRPr>
                    </a:p>
                  </a:txBody>
                  <a:tcPr marL="100584" marR="100584" marT="50292" marB="50292"/>
                </a:tc>
                <a:tc>
                  <a:txBody>
                    <a:bodyPr/>
                    <a:lstStyle/>
                    <a:p>
                      <a:pPr algn="l"/>
                      <a:r>
                        <a:rPr lang="en-US" sz="2000" dirty="0">
                          <a:latin typeface="Century Gothic" charset="0"/>
                          <a:ea typeface="Century Gothic" charset="0"/>
                          <a:cs typeface="Century Gothic" charset="0"/>
                        </a:rPr>
                        <a:t>DREAMS</a:t>
                      </a:r>
                      <a:r>
                        <a:rPr lang="en-US" sz="2000" baseline="30000" dirty="0">
                          <a:solidFill>
                            <a:schemeClr val="dk1"/>
                          </a:solidFill>
                          <a:latin typeface="Century Gothic" charset="0"/>
                          <a:ea typeface="Century Gothic" charset="0"/>
                          <a:cs typeface="Century Gothic" charset="0"/>
                          <a:sym typeface="Wingdings" panose="05000000000000000000" pitchFamily="2" charset="2"/>
                        </a:rPr>
                        <a:t>2</a:t>
                      </a:r>
                      <a:r>
                        <a:rPr lang="en-US" sz="2000" baseline="0" dirty="0">
                          <a:latin typeface="Century Gothic" charset="0"/>
                          <a:ea typeface="Century Gothic" charset="0"/>
                          <a:cs typeface="Century Gothic" charset="0"/>
                        </a:rPr>
                        <a:t> </a:t>
                      </a:r>
                      <a:r>
                        <a:rPr lang="en-US" sz="2000" dirty="0">
                          <a:latin typeface="Century Gothic" charset="0"/>
                          <a:ea typeface="Century Gothic" charset="0"/>
                          <a:cs typeface="Century Gothic" charset="0"/>
                        </a:rPr>
                        <a:t>services that are al</a:t>
                      </a:r>
                      <a:r>
                        <a:rPr lang="en-US" sz="2000" baseline="0" dirty="0">
                          <a:latin typeface="Century Gothic" charset="0"/>
                          <a:ea typeface="Century Gothic" charset="0"/>
                          <a:cs typeface="Century Gothic" charset="0"/>
                        </a:rPr>
                        <a:t>so eligible OVC services (e.g. education subsidy)</a:t>
                      </a: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p>
                      <a:pPr algn="ct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p>
                      <a:pPr algn="ctr"/>
                      <a:endParaRPr lang="en-US" sz="2000" dirty="0">
                        <a:latin typeface="Century Gothic" charset="0"/>
                        <a:ea typeface="Century Gothic" charset="0"/>
                        <a:cs typeface="Century Gothic" charset="0"/>
                      </a:endParaRPr>
                    </a:p>
                  </a:txBody>
                  <a:tcPr marL="100584" marR="100584" marT="50292" marB="50292"/>
                </a:tc>
                <a:extLst>
                  <a:ext uri="{0D108BD9-81ED-4DB2-BD59-A6C34878D82A}">
                    <a16:rowId xmlns="" xmlns:a16="http://schemas.microsoft.com/office/drawing/2014/main" val="10003"/>
                  </a:ext>
                </a:extLst>
              </a:tr>
              <a:tr h="838222">
                <a:tc>
                  <a:txBody>
                    <a:bodyPr/>
                    <a:lstStyle/>
                    <a:p>
                      <a:r>
                        <a:rPr lang="en-US" sz="2000" dirty="0">
                          <a:latin typeface="Century Gothic" charset="0"/>
                          <a:ea typeface="Century Gothic" charset="0"/>
                          <a:cs typeface="Century Gothic" charset="0"/>
                        </a:rPr>
                        <a:t>DREAMS only</a:t>
                      </a:r>
                      <a:endParaRPr lang="en-US" sz="2000" dirty="0">
                        <a:solidFill>
                          <a:schemeClr val="tx1"/>
                        </a:solidFill>
                        <a:latin typeface="Century Gothic" charset="0"/>
                        <a:ea typeface="Century Gothic" charset="0"/>
                        <a:cs typeface="Century Gothic" charset="0"/>
                      </a:endParaRPr>
                    </a:p>
                  </a:txBody>
                  <a:tcPr marL="100584" marR="100584" marT="50292" marB="50292"/>
                </a:tc>
                <a:tc>
                  <a:txBody>
                    <a:body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rPr>
                        <a:t>DREAMS</a:t>
                      </a:r>
                      <a:r>
                        <a:rPr lang="en-US" sz="2000" baseline="30000" dirty="0">
                          <a:solidFill>
                            <a:schemeClr val="dk1"/>
                          </a:solidFill>
                          <a:latin typeface="Century Gothic" charset="0"/>
                          <a:ea typeface="Century Gothic" charset="0"/>
                          <a:cs typeface="Century Gothic" charset="0"/>
                          <a:sym typeface="Wingdings" panose="05000000000000000000" pitchFamily="2" charset="2"/>
                        </a:rPr>
                        <a:t>2</a:t>
                      </a:r>
                      <a:r>
                        <a:rPr lang="en-US" sz="2000" baseline="0" dirty="0">
                          <a:latin typeface="Century Gothic" charset="0"/>
                          <a:ea typeface="Century Gothic" charset="0"/>
                          <a:cs typeface="Century Gothic" charset="0"/>
                        </a:rPr>
                        <a:t> </a:t>
                      </a:r>
                      <a:r>
                        <a:rPr lang="en-US" sz="2000" dirty="0">
                          <a:latin typeface="Century Gothic" charset="0"/>
                          <a:ea typeface="Century Gothic" charset="0"/>
                          <a:cs typeface="Century Gothic" charset="0"/>
                        </a:rPr>
                        <a:t>services that are </a:t>
                      </a:r>
                      <a:r>
                        <a:rPr lang="en-US" sz="2000" i="1" dirty="0">
                          <a:latin typeface="Century Gothic" charset="0"/>
                          <a:ea typeface="Century Gothic" charset="0"/>
                          <a:cs typeface="Century Gothic" charset="0"/>
                        </a:rPr>
                        <a:t>not</a:t>
                      </a:r>
                      <a:r>
                        <a:rPr lang="en-US" sz="2000" baseline="0" dirty="0">
                          <a:latin typeface="Century Gothic" charset="0"/>
                          <a:ea typeface="Century Gothic" charset="0"/>
                          <a:cs typeface="Century Gothic" charset="0"/>
                        </a:rPr>
                        <a:t> eligible OVC services</a:t>
                      </a:r>
                      <a:endParaRPr lang="en-US" sz="2000" dirty="0">
                        <a:solidFill>
                          <a:srgbClr val="FF0000"/>
                        </a:solidFill>
                        <a:latin typeface="Century Gothic" charset="0"/>
                        <a:ea typeface="Century Gothic" charset="0"/>
                        <a:cs typeface="Century Gothic" charset="0"/>
                      </a:endParaRPr>
                    </a:p>
                  </a:txBody>
                  <a:tcPr marL="100584" marR="100584" marT="50292" marB="50292"/>
                </a:tc>
                <a:tc>
                  <a:txBody>
                    <a:bodyPr/>
                    <a:lstStyle/>
                    <a:p>
                      <a:pPr algn="ctr"/>
                      <a:endParaRPr lang="en-US" sz="2000" dirty="0">
                        <a:latin typeface="Century Gothic" charset="0"/>
                        <a:ea typeface="Century Gothic" charset="0"/>
                        <a:cs typeface="Century Gothic" charset="0"/>
                      </a:endParaRPr>
                    </a:p>
                  </a:txBody>
                  <a:tcPr marL="100584" marR="100584" marT="50292" marB="5029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latin typeface="Century Gothic" charset="0"/>
                          <a:ea typeface="Century Gothic" charset="0"/>
                          <a:cs typeface="Century Gothic" charset="0"/>
                          <a:sym typeface="Wingdings" panose="05000000000000000000" pitchFamily="2" charset="2"/>
                        </a:rPr>
                        <a:t></a:t>
                      </a:r>
                      <a:endParaRPr lang="en-US" sz="2000" dirty="0">
                        <a:latin typeface="Century Gothic" charset="0"/>
                        <a:ea typeface="Century Gothic" charset="0"/>
                        <a:cs typeface="Century Gothic" charset="0"/>
                      </a:endParaRPr>
                    </a:p>
                    <a:p>
                      <a:pPr algn="ctr"/>
                      <a:endParaRPr lang="en-US" sz="2000" dirty="0">
                        <a:latin typeface="Century Gothic" charset="0"/>
                        <a:ea typeface="Century Gothic" charset="0"/>
                        <a:cs typeface="Century Gothic" charset="0"/>
                      </a:endParaRPr>
                    </a:p>
                  </a:txBody>
                  <a:tcPr marL="100584" marR="100584" marT="50292" marB="50292"/>
                </a:tc>
                <a:extLst>
                  <a:ext uri="{0D108BD9-81ED-4DB2-BD59-A6C34878D82A}">
                    <a16:rowId xmlns="" xmlns:a16="http://schemas.microsoft.com/office/drawing/2014/main" val="10004"/>
                  </a:ext>
                </a:extLst>
              </a:tr>
            </a:tbl>
          </a:graphicData>
        </a:graphic>
      </p:graphicFrame>
      <p:sp>
        <p:nvSpPr>
          <p:cNvPr id="5" name="TextBox 4"/>
          <p:cNvSpPr txBox="1"/>
          <p:nvPr/>
        </p:nvSpPr>
        <p:spPr>
          <a:xfrm>
            <a:off x="304800" y="6700976"/>
            <a:ext cx="9448800" cy="1031051"/>
          </a:xfrm>
          <a:prstGeom prst="rect">
            <a:avLst/>
          </a:prstGeom>
          <a:noFill/>
        </p:spPr>
        <p:txBody>
          <a:bodyPr wrap="square" rtlCol="0">
            <a:spAutoFit/>
          </a:bodyPr>
          <a:lstStyle/>
          <a:p>
            <a:r>
              <a:rPr lang="en-US" sz="1700" baseline="30000" dirty="0">
                <a:latin typeface="Century Gothic" charset="0"/>
                <a:ea typeface="Century Gothic" charset="0"/>
                <a:cs typeface="Century Gothic" charset="0"/>
              </a:rPr>
              <a:t>1 </a:t>
            </a:r>
            <a:r>
              <a:rPr lang="en-US" sz="1700" dirty="0">
                <a:latin typeface="Century Gothic" charset="0"/>
                <a:ea typeface="Century Gothic" charset="0"/>
                <a:cs typeface="Century Gothic" charset="0"/>
              </a:rPr>
              <a:t>Must meet OVC program requirements; services must be on list of eligible OVC services </a:t>
            </a:r>
          </a:p>
          <a:p>
            <a:pPr>
              <a:spcBef>
                <a:spcPts val="1200"/>
              </a:spcBef>
            </a:pPr>
            <a:r>
              <a:rPr lang="en-US" sz="1700" baseline="30000" dirty="0">
                <a:latin typeface="Century Gothic" charset="0"/>
                <a:ea typeface="Century Gothic" charset="0"/>
                <a:cs typeface="Century Gothic" charset="0"/>
              </a:rPr>
              <a:t>2 </a:t>
            </a:r>
            <a:r>
              <a:rPr lang="en-US" sz="1700" dirty="0">
                <a:latin typeface="Century Gothic" charset="0"/>
                <a:ea typeface="Century Gothic" charset="0"/>
                <a:cs typeface="Century Gothic" charset="0"/>
              </a:rPr>
              <a:t>Must meet DREAMS program requirements; layered interventions</a:t>
            </a:r>
          </a:p>
          <a:p>
            <a:endParaRPr lang="en-US" sz="1700" dirty="0">
              <a:latin typeface="Century Gothic" charset="0"/>
              <a:ea typeface="Century Gothic" charset="0"/>
              <a:cs typeface="Century Gothic" charset="0"/>
            </a:endParaRPr>
          </a:p>
        </p:txBody>
      </p:sp>
    </p:spTree>
    <p:extLst>
      <p:ext uri="{BB962C8B-B14F-4D97-AF65-F5344CB8AC3E}">
        <p14:creationId xmlns:p14="http://schemas.microsoft.com/office/powerpoint/2010/main" val="1306256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DREAMS</a:t>
            </a:r>
            <a:endParaRPr lang="en-US" dirty="0"/>
          </a:p>
        </p:txBody>
      </p:sp>
      <p:sp>
        <p:nvSpPr>
          <p:cNvPr id="4" name="Text Placeholder 3"/>
          <p:cNvSpPr>
            <a:spLocks noGrp="1"/>
          </p:cNvSpPr>
          <p:nvPr>
            <p:ph type="body" sz="quarter" idx="11"/>
          </p:nvPr>
        </p:nvSpPr>
        <p:spPr>
          <a:xfrm>
            <a:off x="561844" y="1091205"/>
            <a:ext cx="8578369" cy="837214"/>
          </a:xfrm>
        </p:spPr>
        <p:txBody>
          <a:bodyPr/>
          <a:lstStyle/>
          <a:p>
            <a:r>
              <a:rPr lang="en-US" sz="3600" dirty="0"/>
              <a:t>Example: DREAMS reporting scenario</a:t>
            </a:r>
          </a:p>
        </p:txBody>
      </p:sp>
      <p:sp>
        <p:nvSpPr>
          <p:cNvPr id="5" name="TextBox 4">
            <a:extLst>
              <a:ext uri="{FF2B5EF4-FFF2-40B4-BE49-F238E27FC236}">
                <a16:creationId xmlns="" xmlns:a16="http://schemas.microsoft.com/office/drawing/2014/main" id="{C00442C3-B2FB-2B49-8377-A2D629CB3AA0}"/>
              </a:ext>
            </a:extLst>
          </p:cNvPr>
          <p:cNvSpPr txBox="1"/>
          <p:nvPr/>
        </p:nvSpPr>
        <p:spPr>
          <a:xfrm>
            <a:off x="557784" y="2057400"/>
            <a:ext cx="8733507" cy="1477328"/>
          </a:xfrm>
          <a:prstGeom prst="rect">
            <a:avLst/>
          </a:prstGeom>
          <a:noFill/>
        </p:spPr>
        <p:txBody>
          <a:bodyPr wrap="square" rtlCol="0">
            <a:spAutoFit/>
          </a:bodyPr>
          <a:lstStyle/>
          <a:p>
            <a:pPr>
              <a:spcAft>
                <a:spcPts val="1200"/>
              </a:spcAft>
            </a:pPr>
            <a:r>
              <a:rPr lang="en-US" sz="2000" dirty="0">
                <a:latin typeface="Century Gothic" charset="0"/>
                <a:ea typeface="Century Gothic" charset="0"/>
                <a:cs typeface="Century Gothic" charset="0"/>
              </a:rPr>
              <a:t>Brenda is enrolled in DREAMS. Brenda receives HIV testing, Stepping Stones, pre-exposure prophylaxis (PrEP), and an education subsidy through DREAMS partner(s). </a:t>
            </a:r>
          </a:p>
          <a:p>
            <a:r>
              <a:rPr lang="en-US" sz="2000" b="1" dirty="0">
                <a:latin typeface="Century Gothic" charset="0"/>
                <a:ea typeface="Century Gothic" charset="0"/>
                <a:cs typeface="Century Gothic" charset="0"/>
              </a:rPr>
              <a:t>How is Brenda accounted for in various MER indicators?</a:t>
            </a:r>
          </a:p>
        </p:txBody>
      </p:sp>
      <p:grpSp>
        <p:nvGrpSpPr>
          <p:cNvPr id="2" name="Group 1"/>
          <p:cNvGrpSpPr/>
          <p:nvPr/>
        </p:nvGrpSpPr>
        <p:grpSpPr>
          <a:xfrm>
            <a:off x="1946258" y="3534930"/>
            <a:ext cx="7491631" cy="2637270"/>
            <a:chOff x="1946258" y="3534930"/>
            <a:chExt cx="7491631" cy="2637270"/>
          </a:xfrm>
        </p:grpSpPr>
        <p:sp>
          <p:nvSpPr>
            <p:cNvPr id="7" name="Rounded Rectangle 6">
              <a:extLst>
                <a:ext uri="{FF2B5EF4-FFF2-40B4-BE49-F238E27FC236}">
                  <a16:creationId xmlns="" xmlns:a16="http://schemas.microsoft.com/office/drawing/2014/main" id="{1F8D2157-6E5A-774C-B27E-844B07740261}"/>
                </a:ext>
              </a:extLst>
            </p:cNvPr>
            <p:cNvSpPr/>
            <p:nvPr/>
          </p:nvSpPr>
          <p:spPr>
            <a:xfrm>
              <a:off x="2583079" y="3534930"/>
              <a:ext cx="1698171" cy="555171"/>
            </a:xfrm>
            <a:prstGeom prst="roundRect">
              <a:avLst/>
            </a:prstGeom>
            <a:solidFill>
              <a:srgbClr val="008C8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latin typeface="Century Gothic" charset="0"/>
                  <a:ea typeface="Century Gothic" charset="0"/>
                  <a:cs typeface="Century Gothic" charset="0"/>
                </a:rPr>
                <a:t>HIV testing</a:t>
              </a:r>
            </a:p>
          </p:txBody>
        </p:sp>
        <p:sp>
          <p:nvSpPr>
            <p:cNvPr id="8" name="Rounded Rectangle 7">
              <a:extLst>
                <a:ext uri="{FF2B5EF4-FFF2-40B4-BE49-F238E27FC236}">
                  <a16:creationId xmlns="" xmlns:a16="http://schemas.microsoft.com/office/drawing/2014/main" id="{DDD3FA92-884A-2C46-86D7-DB2558AAEC28}"/>
                </a:ext>
              </a:extLst>
            </p:cNvPr>
            <p:cNvSpPr/>
            <p:nvPr/>
          </p:nvSpPr>
          <p:spPr>
            <a:xfrm>
              <a:off x="2583079" y="4208587"/>
              <a:ext cx="1698171" cy="555171"/>
            </a:xfrm>
            <a:prstGeom prst="roundRect">
              <a:avLst/>
            </a:prstGeom>
            <a:solidFill>
              <a:srgbClr val="008C8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latin typeface="Century Gothic" charset="0"/>
                  <a:ea typeface="Century Gothic" charset="0"/>
                  <a:cs typeface="Century Gothic" charset="0"/>
                </a:rPr>
                <a:t>Stepping Stones</a:t>
              </a:r>
            </a:p>
          </p:txBody>
        </p:sp>
        <p:sp>
          <p:nvSpPr>
            <p:cNvPr id="9" name="Rounded Rectangle 8">
              <a:extLst>
                <a:ext uri="{FF2B5EF4-FFF2-40B4-BE49-F238E27FC236}">
                  <a16:creationId xmlns="" xmlns:a16="http://schemas.microsoft.com/office/drawing/2014/main" id="{3786461A-F367-5348-B87A-59251A40EA5D}"/>
                </a:ext>
              </a:extLst>
            </p:cNvPr>
            <p:cNvSpPr/>
            <p:nvPr/>
          </p:nvSpPr>
          <p:spPr>
            <a:xfrm>
              <a:off x="2583079" y="4912808"/>
              <a:ext cx="1698171" cy="555171"/>
            </a:xfrm>
            <a:prstGeom prst="roundRect">
              <a:avLst/>
            </a:prstGeom>
            <a:solidFill>
              <a:srgbClr val="008C8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a:latin typeface="Century Gothic" charset="0"/>
                  <a:ea typeface="Century Gothic" charset="0"/>
                  <a:cs typeface="Century Gothic" charset="0"/>
                </a:rPr>
                <a:t>PrEP</a:t>
              </a:r>
              <a:endParaRPr lang="en-US" dirty="0">
                <a:latin typeface="Century Gothic" charset="0"/>
                <a:ea typeface="Century Gothic" charset="0"/>
                <a:cs typeface="Century Gothic" charset="0"/>
              </a:endParaRPr>
            </a:p>
          </p:txBody>
        </p:sp>
        <p:sp>
          <p:nvSpPr>
            <p:cNvPr id="10" name="Rounded Rectangle 9">
              <a:extLst>
                <a:ext uri="{FF2B5EF4-FFF2-40B4-BE49-F238E27FC236}">
                  <a16:creationId xmlns="" xmlns:a16="http://schemas.microsoft.com/office/drawing/2014/main" id="{AA0C6AE7-AA41-DA4F-94C7-36531A662E93}"/>
                </a:ext>
              </a:extLst>
            </p:cNvPr>
            <p:cNvSpPr/>
            <p:nvPr/>
          </p:nvSpPr>
          <p:spPr>
            <a:xfrm>
              <a:off x="2583080" y="5617029"/>
              <a:ext cx="1698171" cy="555171"/>
            </a:xfrm>
            <a:prstGeom prst="roundRect">
              <a:avLst/>
            </a:prstGeom>
            <a:solidFill>
              <a:srgbClr val="008C8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latin typeface="Century Gothic" charset="0"/>
                  <a:ea typeface="Century Gothic" charset="0"/>
                  <a:cs typeface="Century Gothic" charset="0"/>
                </a:rPr>
                <a:t>Education subsidy</a:t>
              </a:r>
            </a:p>
          </p:txBody>
        </p:sp>
        <p:sp>
          <p:nvSpPr>
            <p:cNvPr id="11" name="Rounded Rectangle 10">
              <a:extLst>
                <a:ext uri="{FF2B5EF4-FFF2-40B4-BE49-F238E27FC236}">
                  <a16:creationId xmlns="" xmlns:a16="http://schemas.microsoft.com/office/drawing/2014/main" id="{5B703C3E-F3F4-BD45-9FC5-CFA8AA74495A}"/>
                </a:ext>
              </a:extLst>
            </p:cNvPr>
            <p:cNvSpPr/>
            <p:nvPr/>
          </p:nvSpPr>
          <p:spPr>
            <a:xfrm>
              <a:off x="5103137" y="3534930"/>
              <a:ext cx="1698171" cy="555171"/>
            </a:xfrm>
            <a:prstGeom prst="roundRect">
              <a:avLst/>
            </a:prstGeom>
            <a:solidFill>
              <a:srgbClr val="A7BF39"/>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latin typeface="Century Gothic" charset="0"/>
                  <a:ea typeface="Century Gothic" charset="0"/>
                  <a:cs typeface="Century Gothic" charset="0"/>
                </a:rPr>
                <a:t>HTS_TST</a:t>
              </a:r>
            </a:p>
          </p:txBody>
        </p:sp>
        <p:sp>
          <p:nvSpPr>
            <p:cNvPr id="12" name="Rounded Rectangle 11">
              <a:extLst>
                <a:ext uri="{FF2B5EF4-FFF2-40B4-BE49-F238E27FC236}">
                  <a16:creationId xmlns="" xmlns:a16="http://schemas.microsoft.com/office/drawing/2014/main" id="{F747B419-1F77-F342-8273-93C8BE1C652B}"/>
                </a:ext>
              </a:extLst>
            </p:cNvPr>
            <p:cNvSpPr/>
            <p:nvPr/>
          </p:nvSpPr>
          <p:spPr>
            <a:xfrm>
              <a:off x="5103137" y="4208587"/>
              <a:ext cx="1698171" cy="555171"/>
            </a:xfrm>
            <a:prstGeom prst="roundRect">
              <a:avLst/>
            </a:prstGeom>
            <a:solidFill>
              <a:srgbClr val="A7BF39"/>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latin typeface="Century Gothic" charset="0"/>
                  <a:ea typeface="Century Gothic" charset="0"/>
                  <a:cs typeface="Century Gothic" charset="0"/>
                </a:rPr>
                <a:t>PP_PREV*</a:t>
              </a:r>
            </a:p>
          </p:txBody>
        </p:sp>
        <p:sp>
          <p:nvSpPr>
            <p:cNvPr id="13" name="Rounded Rectangle 12">
              <a:extLst>
                <a:ext uri="{FF2B5EF4-FFF2-40B4-BE49-F238E27FC236}">
                  <a16:creationId xmlns="" xmlns:a16="http://schemas.microsoft.com/office/drawing/2014/main" id="{AC31C266-0A8C-B748-A1CC-8DC2B4A3DF5E}"/>
                </a:ext>
              </a:extLst>
            </p:cNvPr>
            <p:cNvSpPr/>
            <p:nvPr/>
          </p:nvSpPr>
          <p:spPr>
            <a:xfrm>
              <a:off x="5103137" y="4912808"/>
              <a:ext cx="1698171" cy="555171"/>
            </a:xfrm>
            <a:prstGeom prst="roundRect">
              <a:avLst/>
            </a:prstGeom>
            <a:solidFill>
              <a:srgbClr val="A7BF39"/>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latin typeface="Century Gothic" charset="0"/>
                  <a:ea typeface="Century Gothic" charset="0"/>
                  <a:cs typeface="Century Gothic" charset="0"/>
                </a:rPr>
                <a:t>PREP_NEW</a:t>
              </a:r>
            </a:p>
            <a:p>
              <a:pPr algn="ctr"/>
              <a:r>
                <a:rPr lang="en-US" dirty="0">
                  <a:latin typeface="Century Gothic" charset="0"/>
                  <a:ea typeface="Century Gothic" charset="0"/>
                  <a:cs typeface="Century Gothic" charset="0"/>
                </a:rPr>
                <a:t>PREP_CURR</a:t>
              </a:r>
            </a:p>
          </p:txBody>
        </p:sp>
        <p:sp>
          <p:nvSpPr>
            <p:cNvPr id="14" name="Rounded Rectangle 13">
              <a:extLst>
                <a:ext uri="{FF2B5EF4-FFF2-40B4-BE49-F238E27FC236}">
                  <a16:creationId xmlns="" xmlns:a16="http://schemas.microsoft.com/office/drawing/2014/main" id="{B230E2CE-DC2D-5F4D-905C-DF4A8D3CB755}"/>
                </a:ext>
              </a:extLst>
            </p:cNvPr>
            <p:cNvSpPr/>
            <p:nvPr/>
          </p:nvSpPr>
          <p:spPr>
            <a:xfrm>
              <a:off x="5103138" y="5617029"/>
              <a:ext cx="1698171" cy="555171"/>
            </a:xfrm>
            <a:prstGeom prst="roundRect">
              <a:avLst/>
            </a:prstGeom>
            <a:solidFill>
              <a:srgbClr val="A7BF39"/>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latin typeface="Century Gothic" charset="0"/>
                  <a:ea typeface="Century Gothic" charset="0"/>
                  <a:cs typeface="Century Gothic" charset="0"/>
                </a:rPr>
                <a:t>OVC_SERV*</a:t>
              </a:r>
            </a:p>
          </p:txBody>
        </p:sp>
        <p:sp>
          <p:nvSpPr>
            <p:cNvPr id="15" name="Rounded Rectangle 14">
              <a:extLst>
                <a:ext uri="{FF2B5EF4-FFF2-40B4-BE49-F238E27FC236}">
                  <a16:creationId xmlns="" xmlns:a16="http://schemas.microsoft.com/office/drawing/2014/main" id="{59262A2A-0A22-C241-843F-1F360CEFBE8E}"/>
                </a:ext>
              </a:extLst>
            </p:cNvPr>
            <p:cNvSpPr/>
            <p:nvPr/>
          </p:nvSpPr>
          <p:spPr>
            <a:xfrm>
              <a:off x="7620000" y="4355540"/>
              <a:ext cx="1817889" cy="682707"/>
            </a:xfrm>
            <a:prstGeom prst="roundRect">
              <a:avLst/>
            </a:prstGeom>
            <a:solidFill>
              <a:srgbClr val="C83537"/>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latin typeface="Century Gothic" charset="0"/>
                  <a:ea typeface="Century Gothic" charset="0"/>
                  <a:cs typeface="Century Gothic" charset="0"/>
                </a:rPr>
                <a:t>AGYW_PREV</a:t>
              </a:r>
            </a:p>
          </p:txBody>
        </p:sp>
        <p:sp>
          <p:nvSpPr>
            <p:cNvPr id="16" name="Right Arrow 15">
              <a:extLst>
                <a:ext uri="{FF2B5EF4-FFF2-40B4-BE49-F238E27FC236}">
                  <a16:creationId xmlns="" xmlns:a16="http://schemas.microsoft.com/office/drawing/2014/main" id="{45967D60-1724-0942-880D-7B7A361657CE}"/>
                </a:ext>
              </a:extLst>
            </p:cNvPr>
            <p:cNvSpPr/>
            <p:nvPr/>
          </p:nvSpPr>
          <p:spPr>
            <a:xfrm>
              <a:off x="1946258" y="4549935"/>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7" name="Right Arrow 16">
              <a:extLst>
                <a:ext uri="{FF2B5EF4-FFF2-40B4-BE49-F238E27FC236}">
                  <a16:creationId xmlns="" xmlns:a16="http://schemas.microsoft.com/office/drawing/2014/main" id="{C502E179-66B6-644B-816C-AEB1D2F43C7B}"/>
                </a:ext>
              </a:extLst>
            </p:cNvPr>
            <p:cNvSpPr/>
            <p:nvPr/>
          </p:nvSpPr>
          <p:spPr>
            <a:xfrm>
              <a:off x="4495800" y="4343400"/>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8" name="Right Arrow 17">
              <a:extLst>
                <a:ext uri="{FF2B5EF4-FFF2-40B4-BE49-F238E27FC236}">
                  <a16:creationId xmlns="" xmlns:a16="http://schemas.microsoft.com/office/drawing/2014/main" id="{BA2310A1-EC72-B54B-AA1F-10736CB215B6}"/>
                </a:ext>
              </a:extLst>
            </p:cNvPr>
            <p:cNvSpPr/>
            <p:nvPr/>
          </p:nvSpPr>
          <p:spPr>
            <a:xfrm>
              <a:off x="6986374" y="4549938"/>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pSp>
      <p:sp>
        <p:nvSpPr>
          <p:cNvPr id="21" name="TextBox 20">
            <a:extLst>
              <a:ext uri="{FF2B5EF4-FFF2-40B4-BE49-F238E27FC236}">
                <a16:creationId xmlns="" xmlns:a16="http://schemas.microsoft.com/office/drawing/2014/main" id="{C00442C3-B2FB-2B49-8377-A2D629CB3AA0}"/>
              </a:ext>
            </a:extLst>
          </p:cNvPr>
          <p:cNvSpPr txBox="1"/>
          <p:nvPr/>
        </p:nvSpPr>
        <p:spPr>
          <a:xfrm>
            <a:off x="609600" y="6528137"/>
            <a:ext cx="8733507" cy="1015663"/>
          </a:xfrm>
          <a:prstGeom prst="rect">
            <a:avLst/>
          </a:prstGeom>
          <a:noFill/>
        </p:spPr>
        <p:txBody>
          <a:bodyPr wrap="square" rtlCol="0">
            <a:spAutoFit/>
          </a:bodyPr>
          <a:lstStyle/>
          <a:p>
            <a:pPr>
              <a:spcAft>
                <a:spcPts val="1200"/>
              </a:spcAft>
            </a:pPr>
            <a:r>
              <a:rPr lang="en-US" sz="2000" dirty="0">
                <a:latin typeface="Century Gothic" charset="0"/>
                <a:ea typeface="Century Gothic" charset="0"/>
                <a:cs typeface="Century Gothic" charset="0"/>
              </a:rPr>
              <a:t>*Brenda must qualify for PP_PREV and OVC_SERV under the definition of these indicators, with the exception that she does not have to receive a case plan or quarterly monitoring to qualify for OVC_SERV. </a:t>
            </a:r>
            <a:endParaRPr lang="en-US" sz="1400" dirty="0">
              <a:latin typeface="Century Gothic" charset="0"/>
              <a:ea typeface="Century Gothic" charset="0"/>
              <a:cs typeface="Century Gothic" charset="0"/>
            </a:endParaRPr>
          </a:p>
        </p:txBody>
      </p:sp>
      <p:sp>
        <p:nvSpPr>
          <p:cNvPr id="6" name="Slide Number Placeholder 5">
            <a:extLst>
              <a:ext uri="{FF2B5EF4-FFF2-40B4-BE49-F238E27FC236}">
                <a16:creationId xmlns="" xmlns:a16="http://schemas.microsoft.com/office/drawing/2014/main" id="{38C6E836-62FE-4B38-BA97-995E7F22290D}"/>
              </a:ext>
            </a:extLst>
          </p:cNvPr>
          <p:cNvSpPr>
            <a:spLocks noGrp="1"/>
          </p:cNvSpPr>
          <p:nvPr>
            <p:ph type="sldNum" sz="quarter" idx="13"/>
          </p:nvPr>
        </p:nvSpPr>
        <p:spPr/>
        <p:txBody>
          <a:bodyPr/>
          <a:lstStyle/>
          <a:p>
            <a:fld id="{7EDEFB67-AFA1-446B-9C78-EEFF5F2E2A45}" type="slidenum">
              <a:rPr lang="en-US" smtClean="0"/>
              <a:t>72</a:t>
            </a:fld>
            <a:endParaRPr lang="en-US"/>
          </a:p>
        </p:txBody>
      </p:sp>
      <p:sp>
        <p:nvSpPr>
          <p:cNvPr id="22" name="Right Arrow 21">
            <a:extLst>
              <a:ext uri="{FF2B5EF4-FFF2-40B4-BE49-F238E27FC236}">
                <a16:creationId xmlns="" xmlns:a16="http://schemas.microsoft.com/office/drawing/2014/main" id="{C502E179-66B6-644B-816C-AEB1D2F43C7B}"/>
              </a:ext>
            </a:extLst>
          </p:cNvPr>
          <p:cNvSpPr/>
          <p:nvPr/>
        </p:nvSpPr>
        <p:spPr>
          <a:xfrm>
            <a:off x="4479474" y="5040091"/>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3" name="Right Arrow 22">
            <a:extLst>
              <a:ext uri="{FF2B5EF4-FFF2-40B4-BE49-F238E27FC236}">
                <a16:creationId xmlns="" xmlns:a16="http://schemas.microsoft.com/office/drawing/2014/main" id="{C502E179-66B6-644B-816C-AEB1D2F43C7B}"/>
              </a:ext>
            </a:extLst>
          </p:cNvPr>
          <p:cNvSpPr/>
          <p:nvPr/>
        </p:nvSpPr>
        <p:spPr>
          <a:xfrm>
            <a:off x="4479474" y="5725891"/>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4" name="Right Arrow 23">
            <a:extLst>
              <a:ext uri="{FF2B5EF4-FFF2-40B4-BE49-F238E27FC236}">
                <a16:creationId xmlns="" xmlns:a16="http://schemas.microsoft.com/office/drawing/2014/main" id="{C502E179-66B6-644B-816C-AEB1D2F43C7B}"/>
              </a:ext>
            </a:extLst>
          </p:cNvPr>
          <p:cNvSpPr/>
          <p:nvPr/>
        </p:nvSpPr>
        <p:spPr>
          <a:xfrm>
            <a:off x="4479474" y="3657600"/>
            <a:ext cx="473526" cy="29390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25" name="Graphic 15" descr="Woman">
            <a:extLst>
              <a:ext uri="{FF2B5EF4-FFF2-40B4-BE49-F238E27FC236}">
                <a16:creationId xmlns="" xmlns:a16="http://schemas.microsoft.com/office/drawing/2014/main" id="{80CE7CA1-93FC-9D41-B865-A79F58AE7F0F}"/>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533400" y="4001610"/>
            <a:ext cx="1524294" cy="1524294"/>
          </a:xfrm>
          <a:prstGeom prst="rect">
            <a:avLst/>
          </a:prstGeom>
        </p:spPr>
      </p:pic>
    </p:spTree>
    <p:extLst>
      <p:ext uri="{BB962C8B-B14F-4D97-AF65-F5344CB8AC3E}">
        <p14:creationId xmlns:p14="http://schemas.microsoft.com/office/powerpoint/2010/main" val="9196222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2286000"/>
            <a:ext cx="7162800" cy="2971800"/>
          </a:xfrm>
        </p:spPr>
        <p:txBody>
          <a:bodyPr/>
          <a:lstStyle/>
          <a:p>
            <a:pPr algn="ctr">
              <a:lnSpc>
                <a:spcPts val="5900"/>
              </a:lnSpc>
            </a:pPr>
            <a:r>
              <a:rPr lang="en-US" sz="6000" b="1" dirty="0">
                <a:latin typeface="Century Gothic" panose="020B0502020202020204" pitchFamily="34" charset="0"/>
              </a:rPr>
              <a:t>2.11. Avoiding </a:t>
            </a:r>
          </a:p>
          <a:p>
            <a:pPr algn="ctr">
              <a:lnSpc>
                <a:spcPts val="5900"/>
              </a:lnSpc>
            </a:pPr>
            <a:r>
              <a:rPr lang="en-US" sz="6000" b="1" dirty="0">
                <a:latin typeface="Century Gothic" panose="020B0502020202020204" pitchFamily="34" charset="0"/>
              </a:rPr>
              <a:t>double counting</a:t>
            </a:r>
          </a:p>
        </p:txBody>
      </p:sp>
      <p:sp>
        <p:nvSpPr>
          <p:cNvPr id="3" name="Slide Number Placeholder 2">
            <a:extLst>
              <a:ext uri="{FF2B5EF4-FFF2-40B4-BE49-F238E27FC236}">
                <a16:creationId xmlns="" xmlns:a16="http://schemas.microsoft.com/office/drawing/2014/main" id="{FB6470B4-098E-4694-AAFF-D0033C1E0BAC}"/>
              </a:ext>
            </a:extLst>
          </p:cNvPr>
          <p:cNvSpPr>
            <a:spLocks noGrp="1"/>
          </p:cNvSpPr>
          <p:nvPr>
            <p:ph type="sldNum" sz="quarter" idx="12"/>
          </p:nvPr>
        </p:nvSpPr>
        <p:spPr/>
        <p:txBody>
          <a:bodyPr/>
          <a:lstStyle/>
          <a:p>
            <a:fld id="{7EDEFB67-AFA1-446B-9C78-EEFF5F2E2A45}" type="slidenum">
              <a:rPr lang="en-US" smtClean="0"/>
              <a:t>73</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102" y="4191000"/>
            <a:ext cx="5656196" cy="3130031"/>
          </a:xfrm>
          <a:prstGeom prst="rect">
            <a:avLst/>
          </a:prstGeom>
        </p:spPr>
      </p:pic>
    </p:spTree>
    <p:extLst>
      <p:ext uri="{BB962C8B-B14F-4D97-AF65-F5344CB8AC3E}">
        <p14:creationId xmlns:p14="http://schemas.microsoft.com/office/powerpoint/2010/main" val="38376826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50CAD6-0646-4B86-AA7E-71B489B56329}"/>
              </a:ext>
            </a:extLst>
          </p:cNvPr>
          <p:cNvSpPr>
            <a:spLocks noGrp="1"/>
          </p:cNvSpPr>
          <p:nvPr>
            <p:ph type="title"/>
          </p:nvPr>
        </p:nvSpPr>
        <p:spPr>
          <a:xfrm>
            <a:off x="561844" y="366812"/>
            <a:ext cx="11553956" cy="1143000"/>
          </a:xfrm>
        </p:spPr>
        <p:txBody>
          <a:bodyPr/>
          <a:lstStyle/>
          <a:p>
            <a:r>
              <a:rPr lang="en-US" dirty="0"/>
              <a:t>Avoiding double counting</a:t>
            </a:r>
            <a:endParaRPr lang="en-US" sz="2000" dirty="0">
              <a:solidFill>
                <a:srgbClr val="C00000"/>
              </a:solidFill>
            </a:endParaRPr>
          </a:p>
        </p:txBody>
      </p:sp>
      <p:sp>
        <p:nvSpPr>
          <p:cNvPr id="3" name="Text Placeholder 2">
            <a:extLst>
              <a:ext uri="{FF2B5EF4-FFF2-40B4-BE49-F238E27FC236}">
                <a16:creationId xmlns="" xmlns:a16="http://schemas.microsoft.com/office/drawing/2014/main" id="{52BD4352-CB0A-4926-95E8-C7B0D811519F}"/>
              </a:ext>
            </a:extLst>
          </p:cNvPr>
          <p:cNvSpPr>
            <a:spLocks noGrp="1"/>
          </p:cNvSpPr>
          <p:nvPr>
            <p:ph type="body" sz="quarter" idx="10"/>
          </p:nvPr>
        </p:nvSpPr>
        <p:spPr>
          <a:xfrm>
            <a:off x="594912" y="2089142"/>
            <a:ext cx="8429755" cy="4460189"/>
          </a:xfrm>
        </p:spPr>
        <p:txBody>
          <a:bodyPr/>
          <a:lstStyle/>
          <a:p>
            <a:pPr>
              <a:spcAft>
                <a:spcPts val="600"/>
              </a:spcAft>
            </a:pPr>
            <a:r>
              <a:rPr lang="en-US" sz="2400" dirty="0"/>
              <a:t>Some OVC caregivers are younger than 18 years of age. A child caregiver is considered active when he/she:</a:t>
            </a:r>
          </a:p>
          <a:p>
            <a:pPr marL="800100" lvl="1" indent="-342900">
              <a:spcAft>
                <a:spcPts val="600"/>
              </a:spcAft>
              <a:buFont typeface="Arial" charset="0"/>
              <a:buChar char="•"/>
            </a:pPr>
            <a:r>
              <a:rPr lang="en-US" dirty="0"/>
              <a:t>Received at least one service in each of the preceding two quarters;</a:t>
            </a:r>
          </a:p>
          <a:p>
            <a:pPr marL="800100" lvl="1" indent="-342900">
              <a:spcAft>
                <a:spcPts val="600"/>
              </a:spcAft>
              <a:buFont typeface="Arial" charset="0"/>
              <a:buChar char="•"/>
            </a:pPr>
            <a:r>
              <a:rPr lang="en-US" dirty="0"/>
              <a:t>Had a case plan updated within the past four quarters</a:t>
            </a:r>
          </a:p>
          <a:p>
            <a:pPr marL="800100" lvl="1" indent="-342900">
              <a:spcAft>
                <a:spcPts val="1800"/>
              </a:spcAft>
              <a:buFont typeface="Arial" charset="0"/>
              <a:buChar char="•"/>
            </a:pPr>
            <a:r>
              <a:rPr lang="en-US" dirty="0"/>
              <a:t>Is monitored at least quarterly</a:t>
            </a:r>
            <a:endParaRPr lang="en-US" sz="2400" dirty="0"/>
          </a:p>
          <a:p>
            <a:r>
              <a:rPr lang="en-US" sz="2400" dirty="0"/>
              <a:t>The child caregiver may receive services either from the child or caregiver list of eligible OVC services.</a:t>
            </a:r>
          </a:p>
        </p:txBody>
      </p:sp>
      <p:sp>
        <p:nvSpPr>
          <p:cNvPr id="4" name="Text Placeholder 3">
            <a:extLst>
              <a:ext uri="{FF2B5EF4-FFF2-40B4-BE49-F238E27FC236}">
                <a16:creationId xmlns="" xmlns:a16="http://schemas.microsoft.com/office/drawing/2014/main" id="{801125FA-41C4-48A2-934F-C22C92BC917C}"/>
              </a:ext>
            </a:extLst>
          </p:cNvPr>
          <p:cNvSpPr>
            <a:spLocks noGrp="1"/>
          </p:cNvSpPr>
          <p:nvPr>
            <p:ph type="body" sz="quarter" idx="11"/>
          </p:nvPr>
        </p:nvSpPr>
        <p:spPr>
          <a:xfrm>
            <a:off x="561844" y="1091205"/>
            <a:ext cx="9496556" cy="837214"/>
          </a:xfrm>
        </p:spPr>
        <p:txBody>
          <a:bodyPr/>
          <a:lstStyle/>
          <a:p>
            <a:r>
              <a:rPr lang="en-US" dirty="0"/>
              <a:t>OVC caregivers under age 18</a:t>
            </a:r>
          </a:p>
        </p:txBody>
      </p:sp>
      <p:sp>
        <p:nvSpPr>
          <p:cNvPr id="7" name="Text Placeholder 2">
            <a:extLst>
              <a:ext uri="{FF2B5EF4-FFF2-40B4-BE49-F238E27FC236}">
                <a16:creationId xmlns="" xmlns:a16="http://schemas.microsoft.com/office/drawing/2014/main" id="{4EE98DEF-FAA4-4482-87B4-8D7A76B61087}"/>
              </a:ext>
            </a:extLst>
          </p:cNvPr>
          <p:cNvSpPr txBox="1">
            <a:spLocks/>
          </p:cNvSpPr>
          <p:nvPr/>
        </p:nvSpPr>
        <p:spPr>
          <a:xfrm>
            <a:off x="914400" y="6324600"/>
            <a:ext cx="8429755" cy="914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endParaRPr lang="en-US" sz="2000" kern="0" dirty="0"/>
          </a:p>
        </p:txBody>
      </p:sp>
      <p:sp>
        <p:nvSpPr>
          <p:cNvPr id="9" name="Rectangle 8">
            <a:extLst>
              <a:ext uri="{FF2B5EF4-FFF2-40B4-BE49-F238E27FC236}">
                <a16:creationId xmlns="" xmlns:a16="http://schemas.microsoft.com/office/drawing/2014/main" id="{BBAB30B7-DBD7-43FC-8CA2-66EEE457405C}"/>
              </a:ext>
            </a:extLst>
          </p:cNvPr>
          <p:cNvSpPr/>
          <p:nvPr/>
        </p:nvSpPr>
        <p:spPr>
          <a:xfrm>
            <a:off x="847393" y="6909137"/>
            <a:ext cx="8677607" cy="1015663"/>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While OVC caregivers under the age of 18 may receive services from either category, they may not be counted twice.</a:t>
            </a:r>
          </a:p>
          <a:p>
            <a:pPr lvl="1" algn="r"/>
            <a:endParaRPr lang="en-US" sz="2000" dirty="0">
              <a:latin typeface="Century Gothic" charset="0"/>
              <a:ea typeface="Century Gothic" charset="0"/>
              <a:cs typeface="Century Gothic" charset="0"/>
            </a:endParaRPr>
          </a:p>
        </p:txBody>
      </p:sp>
      <p:sp>
        <p:nvSpPr>
          <p:cNvPr id="5" name="Slide Number Placeholder 4">
            <a:extLst>
              <a:ext uri="{FF2B5EF4-FFF2-40B4-BE49-F238E27FC236}">
                <a16:creationId xmlns="" xmlns:a16="http://schemas.microsoft.com/office/drawing/2014/main" id="{661FDC7F-5180-49AD-9B9D-03662E8E8932}"/>
              </a:ext>
            </a:extLst>
          </p:cNvPr>
          <p:cNvSpPr>
            <a:spLocks noGrp="1"/>
          </p:cNvSpPr>
          <p:nvPr>
            <p:ph type="sldNum" sz="quarter" idx="12"/>
          </p:nvPr>
        </p:nvSpPr>
        <p:spPr/>
        <p:txBody>
          <a:bodyPr/>
          <a:lstStyle/>
          <a:p>
            <a:fld id="{7EDEFB67-AFA1-446B-9C78-EEFF5F2E2A45}" type="slidenum">
              <a:rPr lang="en-US" smtClean="0"/>
              <a:t>74</a:t>
            </a:fld>
            <a:endParaRPr lang="en-US"/>
          </a:p>
        </p:txBody>
      </p:sp>
      <p:pic>
        <p:nvPicPr>
          <p:cNvPr id="11" name="Graphic 9" descr="Stars">
            <a:extLst>
              <a:ext uri="{FF2B5EF4-FFF2-40B4-BE49-F238E27FC236}">
                <a16:creationId xmlns="" xmlns:a16="http://schemas.microsoft.com/office/drawing/2014/main" id="{947F00D1-3DD4-4097-826E-B995DAEE41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591671" y="6629400"/>
            <a:ext cx="932329" cy="914400"/>
          </a:xfrm>
          <a:prstGeom prst="rect">
            <a:avLst/>
          </a:prstGeom>
        </p:spPr>
      </p:pic>
    </p:spTree>
    <p:extLst>
      <p:ext uri="{BB962C8B-B14F-4D97-AF65-F5344CB8AC3E}">
        <p14:creationId xmlns:p14="http://schemas.microsoft.com/office/powerpoint/2010/main" val="12078263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50CAD6-0646-4B86-AA7E-71B489B56329}"/>
              </a:ext>
            </a:extLst>
          </p:cNvPr>
          <p:cNvSpPr>
            <a:spLocks noGrp="1"/>
          </p:cNvSpPr>
          <p:nvPr>
            <p:ph type="title"/>
          </p:nvPr>
        </p:nvSpPr>
        <p:spPr/>
        <p:txBody>
          <a:bodyPr/>
          <a:lstStyle/>
          <a:p>
            <a:r>
              <a:rPr lang="en-US" dirty="0"/>
              <a:t>Avoiding double counting</a:t>
            </a:r>
          </a:p>
        </p:txBody>
      </p:sp>
      <p:sp>
        <p:nvSpPr>
          <p:cNvPr id="3" name="Text Placeholder 2">
            <a:extLst>
              <a:ext uri="{FF2B5EF4-FFF2-40B4-BE49-F238E27FC236}">
                <a16:creationId xmlns="" xmlns:a16="http://schemas.microsoft.com/office/drawing/2014/main" id="{52BD4352-CB0A-4926-95E8-C7B0D811519F}"/>
              </a:ext>
            </a:extLst>
          </p:cNvPr>
          <p:cNvSpPr>
            <a:spLocks noGrp="1"/>
          </p:cNvSpPr>
          <p:nvPr>
            <p:ph type="body" sz="quarter" idx="10"/>
          </p:nvPr>
        </p:nvSpPr>
        <p:spPr>
          <a:xfrm>
            <a:off x="561843" y="1920239"/>
            <a:ext cx="8534400" cy="4760955"/>
          </a:xfrm>
        </p:spPr>
        <p:txBody>
          <a:bodyPr/>
          <a:lstStyle/>
          <a:p>
            <a:r>
              <a:rPr lang="en-US" sz="2000" dirty="0"/>
              <a:t>Some beneficiaries receive short-term services</a:t>
            </a:r>
            <a:r>
              <a:rPr lang="en-US" sz="2000" dirty="0">
                <a:latin typeface="Century Gothic" panose="020B0502020202020204" pitchFamily="34" charset="0"/>
              </a:rPr>
              <a:t> (</a:t>
            </a:r>
            <a:r>
              <a:rPr lang="en-US" sz="2000" dirty="0"/>
              <a:t>e.g. post-gender-based violence [GBV] care</a:t>
            </a:r>
            <a:r>
              <a:rPr lang="en-US" sz="2000" dirty="0">
                <a:latin typeface="Century Gothic" panose="020B0502020202020204" pitchFamily="34" charset="0"/>
              </a:rPr>
              <a:t>) that </a:t>
            </a:r>
            <a:r>
              <a:rPr lang="en-US" sz="2000" dirty="0"/>
              <a:t>may both start and conclude in a reporting period. </a:t>
            </a:r>
          </a:p>
          <a:p>
            <a:endParaRPr lang="en-US" sz="2000" dirty="0"/>
          </a:p>
          <a:p>
            <a:pPr>
              <a:spcAft>
                <a:spcPts val="600"/>
              </a:spcAft>
            </a:pPr>
            <a:r>
              <a:rPr lang="en-US" sz="2000" dirty="0"/>
              <a:t>Although the beneficiary may have met one graduation benchmark (e.g., known HIV status), the following criteria must be met for graduation: </a:t>
            </a:r>
          </a:p>
          <a:p>
            <a:pPr marL="914400" indent="-457200">
              <a:spcAft>
                <a:spcPts val="600"/>
              </a:spcAft>
              <a:buFont typeface="Arial" panose="020B0604020202020204" pitchFamily="34" charset="0"/>
              <a:buChar char="•"/>
            </a:pPr>
            <a:r>
              <a:rPr lang="en-US" sz="2000" dirty="0"/>
              <a:t>She/he must meet </a:t>
            </a:r>
            <a:r>
              <a:rPr lang="en-US" sz="2000" u="sng" dirty="0"/>
              <a:t>all</a:t>
            </a:r>
            <a:r>
              <a:rPr lang="en-US" sz="2000" dirty="0"/>
              <a:t> applicable graduation benchmarks. </a:t>
            </a:r>
          </a:p>
          <a:p>
            <a:pPr marL="914400" indent="-457200">
              <a:buFont typeface="Arial" panose="020B0604020202020204" pitchFamily="34" charset="0"/>
              <a:buChar char="•"/>
            </a:pPr>
            <a:r>
              <a:rPr lang="en-US" sz="2000" u="sng" dirty="0"/>
              <a:t>All</a:t>
            </a:r>
            <a:r>
              <a:rPr lang="en-US" sz="2000" dirty="0"/>
              <a:t> members of the household must meet </a:t>
            </a:r>
            <a:r>
              <a:rPr lang="en-US" sz="2000" u="sng" dirty="0"/>
              <a:t>all</a:t>
            </a:r>
            <a:r>
              <a:rPr lang="en-US" sz="2000" dirty="0"/>
              <a:t> applicable benchmarks.</a:t>
            </a:r>
          </a:p>
          <a:p>
            <a:pPr marL="342900" indent="-342900">
              <a:buFont typeface="Arial" panose="020B0604020202020204" pitchFamily="34" charset="0"/>
              <a:buChar char="•"/>
            </a:pPr>
            <a:endParaRPr lang="en-US" sz="2000" dirty="0"/>
          </a:p>
          <a:p>
            <a:r>
              <a:rPr lang="en-US" sz="2000" dirty="0"/>
              <a:t>If these criteria are met, and the OVC beneficiary is ready to graduate in the same reporting period in which he/she was enrolled, the beneficiary should be reported as graduated rather than active. </a:t>
            </a:r>
          </a:p>
          <a:p>
            <a:endParaRPr lang="en-US" sz="2000" dirty="0"/>
          </a:p>
          <a:p>
            <a:endParaRPr lang="en-US" sz="2000" dirty="0"/>
          </a:p>
        </p:txBody>
      </p:sp>
      <p:sp>
        <p:nvSpPr>
          <p:cNvPr id="4" name="Text Placeholder 3">
            <a:extLst>
              <a:ext uri="{FF2B5EF4-FFF2-40B4-BE49-F238E27FC236}">
                <a16:creationId xmlns="" xmlns:a16="http://schemas.microsoft.com/office/drawing/2014/main" id="{801125FA-41C4-48A2-934F-C22C92BC917C}"/>
              </a:ext>
            </a:extLst>
          </p:cNvPr>
          <p:cNvSpPr>
            <a:spLocks noGrp="1"/>
          </p:cNvSpPr>
          <p:nvPr>
            <p:ph type="body" sz="quarter" idx="11"/>
          </p:nvPr>
        </p:nvSpPr>
        <p:spPr>
          <a:xfrm>
            <a:off x="561844" y="1091205"/>
            <a:ext cx="9496556" cy="837214"/>
          </a:xfrm>
        </p:spPr>
        <p:txBody>
          <a:bodyPr/>
          <a:lstStyle/>
          <a:p>
            <a:r>
              <a:rPr lang="en-US" dirty="0"/>
              <a:t>those active and graduated</a:t>
            </a:r>
          </a:p>
        </p:txBody>
      </p:sp>
      <p:sp>
        <p:nvSpPr>
          <p:cNvPr id="9" name="Rectangle 8">
            <a:extLst>
              <a:ext uri="{FF2B5EF4-FFF2-40B4-BE49-F238E27FC236}">
                <a16:creationId xmlns="" xmlns:a16="http://schemas.microsoft.com/office/drawing/2014/main" id="{20BF699F-6EE7-4E59-8322-992FED88446F}"/>
              </a:ext>
            </a:extLst>
          </p:cNvPr>
          <p:cNvSpPr/>
          <p:nvPr/>
        </p:nvSpPr>
        <p:spPr>
          <a:xfrm>
            <a:off x="1295400" y="6876938"/>
            <a:ext cx="8229600" cy="1015663"/>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Beneficiaries may not be reported as active and </a:t>
            </a:r>
          </a:p>
          <a:p>
            <a:pPr lvl="1" algn="r"/>
            <a:r>
              <a:rPr lang="en-US" sz="2000" dirty="0">
                <a:solidFill>
                  <a:srgbClr val="008C84"/>
                </a:solidFill>
                <a:latin typeface="Century Gothic" charset="0"/>
                <a:ea typeface="Century Gothic" charset="0"/>
                <a:cs typeface="Century Gothic" charset="0"/>
              </a:rPr>
              <a:t>graduated in the same reporting period.</a:t>
            </a:r>
          </a:p>
          <a:p>
            <a:pPr lvl="1" algn="r"/>
            <a:endParaRPr lang="en-US" sz="2000" dirty="0">
              <a:latin typeface="Century Gothic" charset="0"/>
              <a:ea typeface="Century Gothic" charset="0"/>
              <a:cs typeface="Century Gothic" charset="0"/>
            </a:endParaRPr>
          </a:p>
        </p:txBody>
      </p:sp>
      <p:sp>
        <p:nvSpPr>
          <p:cNvPr id="5" name="Slide Number Placeholder 4">
            <a:extLst>
              <a:ext uri="{FF2B5EF4-FFF2-40B4-BE49-F238E27FC236}">
                <a16:creationId xmlns="" xmlns:a16="http://schemas.microsoft.com/office/drawing/2014/main" id="{844979D9-4E59-4429-BBC5-B2389C552385}"/>
              </a:ext>
            </a:extLst>
          </p:cNvPr>
          <p:cNvSpPr>
            <a:spLocks noGrp="1"/>
          </p:cNvSpPr>
          <p:nvPr>
            <p:ph type="sldNum" sz="quarter" idx="12"/>
          </p:nvPr>
        </p:nvSpPr>
        <p:spPr/>
        <p:txBody>
          <a:bodyPr/>
          <a:lstStyle/>
          <a:p>
            <a:fld id="{7EDEFB67-AFA1-446B-9C78-EEFF5F2E2A45}" type="slidenum">
              <a:rPr lang="en-US" smtClean="0"/>
              <a:t>75</a:t>
            </a:fld>
            <a:endParaRPr lang="en-US"/>
          </a:p>
        </p:txBody>
      </p:sp>
      <p:pic>
        <p:nvPicPr>
          <p:cNvPr id="11" name="Graphic 9" descr="Stars">
            <a:extLst>
              <a:ext uri="{FF2B5EF4-FFF2-40B4-BE49-F238E27FC236}">
                <a16:creationId xmlns="" xmlns:a16="http://schemas.microsoft.com/office/drawing/2014/main" id="{DE752742-68B3-41E4-91DC-65423F4A6AA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2514600" y="6629400"/>
            <a:ext cx="914400" cy="914400"/>
          </a:xfrm>
          <a:prstGeom prst="rect">
            <a:avLst/>
          </a:prstGeom>
        </p:spPr>
      </p:pic>
    </p:spTree>
    <p:extLst>
      <p:ext uri="{BB962C8B-B14F-4D97-AF65-F5344CB8AC3E}">
        <p14:creationId xmlns:p14="http://schemas.microsoft.com/office/powerpoint/2010/main" val="4779295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50CAD6-0646-4B86-AA7E-71B489B56329}"/>
              </a:ext>
            </a:extLst>
          </p:cNvPr>
          <p:cNvSpPr>
            <a:spLocks noGrp="1"/>
          </p:cNvSpPr>
          <p:nvPr>
            <p:ph type="title"/>
          </p:nvPr>
        </p:nvSpPr>
        <p:spPr>
          <a:xfrm>
            <a:off x="561844" y="366812"/>
            <a:ext cx="9572755" cy="1143000"/>
          </a:xfrm>
        </p:spPr>
        <p:txBody>
          <a:bodyPr/>
          <a:lstStyle/>
          <a:p>
            <a:r>
              <a:rPr lang="en-US" dirty="0"/>
              <a:t>Avoiding double counting</a:t>
            </a:r>
            <a:endParaRPr lang="en-US" dirty="0">
              <a:solidFill>
                <a:srgbClr val="C00000"/>
              </a:solidFill>
            </a:endParaRPr>
          </a:p>
        </p:txBody>
      </p:sp>
      <p:sp>
        <p:nvSpPr>
          <p:cNvPr id="3" name="Text Placeholder 2">
            <a:extLst>
              <a:ext uri="{FF2B5EF4-FFF2-40B4-BE49-F238E27FC236}">
                <a16:creationId xmlns="" xmlns:a16="http://schemas.microsoft.com/office/drawing/2014/main" id="{52BD4352-CB0A-4926-95E8-C7B0D811519F}"/>
              </a:ext>
            </a:extLst>
          </p:cNvPr>
          <p:cNvSpPr>
            <a:spLocks noGrp="1"/>
          </p:cNvSpPr>
          <p:nvPr>
            <p:ph type="body" sz="quarter" idx="10"/>
          </p:nvPr>
        </p:nvSpPr>
        <p:spPr>
          <a:xfrm>
            <a:off x="557784" y="2057400"/>
            <a:ext cx="8429755" cy="4460189"/>
          </a:xfrm>
        </p:spPr>
        <p:txBody>
          <a:bodyPr/>
          <a:lstStyle/>
          <a:p>
            <a:r>
              <a:rPr lang="en-US" sz="2400" dirty="0"/>
              <a:t>An OVC program may report OVC beneficiaries under the disaggregate “Transferred out to a PEPFAR-supported partner.” </a:t>
            </a:r>
          </a:p>
          <a:p>
            <a:endParaRPr lang="en-US" sz="2400" dirty="0"/>
          </a:p>
          <a:p>
            <a:r>
              <a:rPr lang="en-US" sz="2400" dirty="0"/>
              <a:t>The receiving PEPFAR implementing partner would report the OVC beneficiaries as active if they were able to provide at least one service in each of the two quarters.  </a:t>
            </a:r>
          </a:p>
          <a:p>
            <a:endParaRPr lang="en-US" sz="2400" dirty="0"/>
          </a:p>
          <a:p>
            <a:r>
              <a:rPr lang="en-US" sz="2400" dirty="0"/>
              <a:t>Because the transfer disaggregate is not included in the OVC_SERV total, there is no need to account for duplication.</a:t>
            </a:r>
          </a:p>
          <a:p>
            <a:r>
              <a:rPr lang="en-US" sz="2000" dirty="0"/>
              <a:t> </a:t>
            </a:r>
          </a:p>
          <a:p>
            <a:endParaRPr lang="en-US" sz="2000" dirty="0"/>
          </a:p>
          <a:p>
            <a:endParaRPr lang="en-US" sz="2000" dirty="0"/>
          </a:p>
        </p:txBody>
      </p:sp>
      <p:sp>
        <p:nvSpPr>
          <p:cNvPr id="4" name="Text Placeholder 3">
            <a:extLst>
              <a:ext uri="{FF2B5EF4-FFF2-40B4-BE49-F238E27FC236}">
                <a16:creationId xmlns="" xmlns:a16="http://schemas.microsoft.com/office/drawing/2014/main" id="{801125FA-41C4-48A2-934F-C22C92BC917C}"/>
              </a:ext>
            </a:extLst>
          </p:cNvPr>
          <p:cNvSpPr>
            <a:spLocks noGrp="1"/>
          </p:cNvSpPr>
          <p:nvPr>
            <p:ph type="body" sz="quarter" idx="11"/>
          </p:nvPr>
        </p:nvSpPr>
        <p:spPr>
          <a:xfrm>
            <a:off x="561844" y="1091205"/>
            <a:ext cx="9496556" cy="837214"/>
          </a:xfrm>
        </p:spPr>
        <p:txBody>
          <a:bodyPr/>
          <a:lstStyle/>
          <a:p>
            <a:r>
              <a:rPr lang="en-US" sz="4000" dirty="0"/>
              <a:t>transfers to another PEPFAR partner</a:t>
            </a:r>
          </a:p>
        </p:txBody>
      </p:sp>
      <p:sp>
        <p:nvSpPr>
          <p:cNvPr id="9" name="Rectangle 8">
            <a:extLst>
              <a:ext uri="{FF2B5EF4-FFF2-40B4-BE49-F238E27FC236}">
                <a16:creationId xmlns="" xmlns:a16="http://schemas.microsoft.com/office/drawing/2014/main" id="{20BF699F-6EE7-4E59-8322-992FED88446F}"/>
              </a:ext>
            </a:extLst>
          </p:cNvPr>
          <p:cNvSpPr/>
          <p:nvPr/>
        </p:nvSpPr>
        <p:spPr>
          <a:xfrm>
            <a:off x="792990" y="6909137"/>
            <a:ext cx="8808210" cy="1015663"/>
          </a:xfrm>
          <a:prstGeom prst="rect">
            <a:avLst/>
          </a:prstGeom>
        </p:spPr>
        <p:txBody>
          <a:bodyPr wrap="square">
            <a:spAutoFit/>
          </a:bodyPr>
          <a:lstStyle/>
          <a:p>
            <a:pPr lvl="1" algn="r"/>
            <a:r>
              <a:rPr lang="en-US" sz="2000" dirty="0">
                <a:solidFill>
                  <a:srgbClr val="008C84"/>
                </a:solidFill>
                <a:latin typeface="Century Gothic" charset="0"/>
                <a:ea typeface="Century Gothic" charset="0"/>
                <a:cs typeface="Century Gothic" charset="0"/>
              </a:rPr>
              <a:t>Beneficiaries may not be reported as active and transferred</a:t>
            </a:r>
          </a:p>
          <a:p>
            <a:pPr lvl="1" algn="r"/>
            <a:r>
              <a:rPr lang="en-US" sz="2000" dirty="0">
                <a:solidFill>
                  <a:srgbClr val="008C84"/>
                </a:solidFill>
                <a:latin typeface="Century Gothic" charset="0"/>
                <a:ea typeface="Century Gothic" charset="0"/>
                <a:cs typeface="Century Gothic" charset="0"/>
              </a:rPr>
              <a:t>by the same implementing partner, in the same reporting period.</a:t>
            </a:r>
          </a:p>
          <a:p>
            <a:pPr lvl="1" algn="r"/>
            <a:endParaRPr lang="en-US" sz="2000" dirty="0">
              <a:latin typeface="Century Gothic" charset="0"/>
              <a:ea typeface="Century Gothic" charset="0"/>
              <a:cs typeface="Century Gothic" charset="0"/>
            </a:endParaRPr>
          </a:p>
        </p:txBody>
      </p:sp>
      <p:sp>
        <p:nvSpPr>
          <p:cNvPr id="5" name="Slide Number Placeholder 4">
            <a:extLst>
              <a:ext uri="{FF2B5EF4-FFF2-40B4-BE49-F238E27FC236}">
                <a16:creationId xmlns="" xmlns:a16="http://schemas.microsoft.com/office/drawing/2014/main" id="{E4514704-5409-45FF-AD45-3B8AD47619B1}"/>
              </a:ext>
            </a:extLst>
          </p:cNvPr>
          <p:cNvSpPr>
            <a:spLocks noGrp="1"/>
          </p:cNvSpPr>
          <p:nvPr>
            <p:ph type="sldNum" sz="quarter" idx="12"/>
          </p:nvPr>
        </p:nvSpPr>
        <p:spPr/>
        <p:txBody>
          <a:bodyPr/>
          <a:lstStyle/>
          <a:p>
            <a:fld id="{7EDEFB67-AFA1-446B-9C78-EEFF5F2E2A45}" type="slidenum">
              <a:rPr lang="en-US" smtClean="0"/>
              <a:t>76</a:t>
            </a:fld>
            <a:endParaRPr lang="en-US"/>
          </a:p>
        </p:txBody>
      </p:sp>
      <p:pic>
        <p:nvPicPr>
          <p:cNvPr id="11" name="Graphic 9" descr="Stars">
            <a:extLst>
              <a:ext uri="{FF2B5EF4-FFF2-40B4-BE49-F238E27FC236}">
                <a16:creationId xmlns="" xmlns:a16="http://schemas.microsoft.com/office/drawing/2014/main" id="{DE752742-68B3-41E4-91DC-65423F4A6AA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640590" y="6694541"/>
            <a:ext cx="914400" cy="951659"/>
          </a:xfrm>
          <a:prstGeom prst="rect">
            <a:avLst/>
          </a:prstGeom>
        </p:spPr>
      </p:pic>
    </p:spTree>
    <p:extLst>
      <p:ext uri="{BB962C8B-B14F-4D97-AF65-F5344CB8AC3E}">
        <p14:creationId xmlns:p14="http://schemas.microsoft.com/office/powerpoint/2010/main" val="19403111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50CAD6-0646-4B86-AA7E-71B489B56329}"/>
              </a:ext>
            </a:extLst>
          </p:cNvPr>
          <p:cNvSpPr>
            <a:spLocks noGrp="1"/>
          </p:cNvSpPr>
          <p:nvPr>
            <p:ph type="title"/>
          </p:nvPr>
        </p:nvSpPr>
        <p:spPr/>
        <p:txBody>
          <a:bodyPr/>
          <a:lstStyle/>
          <a:p>
            <a:r>
              <a:rPr lang="en-US" dirty="0"/>
              <a:t>Avoid double counting</a:t>
            </a:r>
          </a:p>
        </p:txBody>
      </p:sp>
      <p:sp>
        <p:nvSpPr>
          <p:cNvPr id="3" name="Text Placeholder 2">
            <a:extLst>
              <a:ext uri="{FF2B5EF4-FFF2-40B4-BE49-F238E27FC236}">
                <a16:creationId xmlns="" xmlns:a16="http://schemas.microsoft.com/office/drawing/2014/main" id="{52BD4352-CB0A-4926-95E8-C7B0D811519F}"/>
              </a:ext>
            </a:extLst>
          </p:cNvPr>
          <p:cNvSpPr>
            <a:spLocks noGrp="1"/>
          </p:cNvSpPr>
          <p:nvPr>
            <p:ph type="body" sz="quarter" idx="10"/>
          </p:nvPr>
        </p:nvSpPr>
        <p:spPr>
          <a:xfrm>
            <a:off x="914400" y="1981200"/>
            <a:ext cx="8429755" cy="4460189"/>
          </a:xfrm>
        </p:spPr>
        <p:txBody>
          <a:bodyPr/>
          <a:lstStyle/>
          <a:p>
            <a:endParaRPr lang="en-US" sz="2400" dirty="0"/>
          </a:p>
          <a:p>
            <a:endParaRPr lang="en-US" sz="2400" dirty="0"/>
          </a:p>
          <a:p>
            <a:endParaRPr lang="en-US" sz="2400" dirty="0"/>
          </a:p>
          <a:p>
            <a:r>
              <a:rPr lang="en-US" sz="2000" dirty="0"/>
              <a:t> </a:t>
            </a:r>
          </a:p>
          <a:p>
            <a:endParaRPr lang="en-US" sz="2000" dirty="0"/>
          </a:p>
          <a:p>
            <a:endParaRPr lang="en-US" sz="2000" dirty="0"/>
          </a:p>
        </p:txBody>
      </p:sp>
      <p:sp>
        <p:nvSpPr>
          <p:cNvPr id="4" name="Text Placeholder 3">
            <a:extLst>
              <a:ext uri="{FF2B5EF4-FFF2-40B4-BE49-F238E27FC236}">
                <a16:creationId xmlns="" xmlns:a16="http://schemas.microsoft.com/office/drawing/2014/main" id="{801125FA-41C4-48A2-934F-C22C92BC917C}"/>
              </a:ext>
            </a:extLst>
          </p:cNvPr>
          <p:cNvSpPr>
            <a:spLocks noGrp="1"/>
          </p:cNvSpPr>
          <p:nvPr>
            <p:ph type="body" sz="quarter" idx="11"/>
          </p:nvPr>
        </p:nvSpPr>
        <p:spPr>
          <a:xfrm>
            <a:off x="561844" y="1091205"/>
            <a:ext cx="9496556" cy="837214"/>
          </a:xfrm>
        </p:spPr>
        <p:txBody>
          <a:bodyPr/>
          <a:lstStyle/>
          <a:p>
            <a:r>
              <a:rPr lang="en-US" sz="4000" dirty="0"/>
              <a:t>transfers to another PEPFAR partner</a:t>
            </a:r>
          </a:p>
        </p:txBody>
      </p:sp>
      <p:sp>
        <p:nvSpPr>
          <p:cNvPr id="9" name="Rectangle 8">
            <a:extLst>
              <a:ext uri="{FF2B5EF4-FFF2-40B4-BE49-F238E27FC236}">
                <a16:creationId xmlns="" xmlns:a16="http://schemas.microsoft.com/office/drawing/2014/main" id="{20BF699F-6EE7-4E59-8322-992FED88446F}"/>
              </a:ext>
            </a:extLst>
          </p:cNvPr>
          <p:cNvSpPr/>
          <p:nvPr/>
        </p:nvSpPr>
        <p:spPr>
          <a:xfrm>
            <a:off x="1286443" y="6862946"/>
            <a:ext cx="7772400" cy="923330"/>
          </a:xfrm>
          <a:prstGeom prst="rect">
            <a:avLst/>
          </a:prstGeom>
        </p:spPr>
        <p:txBody>
          <a:bodyPr wrap="square">
            <a:spAutoFit/>
          </a:bodyPr>
          <a:lstStyle/>
          <a:p>
            <a:pPr lvl="1"/>
            <a:r>
              <a:rPr lang="en-US" dirty="0">
                <a:solidFill>
                  <a:srgbClr val="008C84"/>
                </a:solidFill>
                <a:latin typeface="Century Gothic" charset="0"/>
                <a:ea typeface="Century Gothic" charset="0"/>
                <a:cs typeface="Century Gothic" charset="0"/>
              </a:rPr>
              <a:t>Beneficiaries may not be reported as active and transferred </a:t>
            </a:r>
          </a:p>
          <a:p>
            <a:pPr lvl="1"/>
            <a:r>
              <a:rPr lang="en-US" dirty="0">
                <a:solidFill>
                  <a:srgbClr val="008C84"/>
                </a:solidFill>
                <a:latin typeface="Century Gothic" charset="0"/>
                <a:ea typeface="Century Gothic" charset="0"/>
                <a:cs typeface="Century Gothic" charset="0"/>
              </a:rPr>
              <a:t>by the same implementing partner in the same reporting period.</a:t>
            </a:r>
          </a:p>
          <a:p>
            <a:pPr lvl="1" algn="r"/>
            <a:endParaRPr lang="en-US" dirty="0">
              <a:latin typeface="Century Gothic" charset="0"/>
              <a:ea typeface="Century Gothic" charset="0"/>
              <a:cs typeface="Century Gothic"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010554685"/>
              </p:ext>
            </p:extLst>
          </p:nvPr>
        </p:nvGraphicFramePr>
        <p:xfrm>
          <a:off x="609600" y="2286000"/>
          <a:ext cx="3581400" cy="2865120"/>
        </p:xfrm>
        <a:graphic>
          <a:graphicData uri="http://schemas.openxmlformats.org/drawingml/2006/table">
            <a:tbl>
              <a:tblPr firstRow="1" bandRow="1">
                <a:tableStyleId>{3B4B98B0-60AC-42C2-AFA5-B58CD77FA1E5}</a:tableStyleId>
              </a:tblPr>
              <a:tblGrid>
                <a:gridCol w="3581400">
                  <a:extLst>
                    <a:ext uri="{9D8B030D-6E8A-4147-A177-3AD203B41FA5}">
                      <a16:colId xmlns="" xmlns:a16="http://schemas.microsoft.com/office/drawing/2014/main" val="20000"/>
                    </a:ext>
                  </a:extLst>
                </a:gridCol>
              </a:tblGrid>
              <a:tr h="370840">
                <a:tc>
                  <a:txBody>
                    <a:bodyPr/>
                    <a:lstStyle/>
                    <a:p>
                      <a:r>
                        <a:rPr lang="en-US" sz="2000" b="0" dirty="0">
                          <a:solidFill>
                            <a:srgbClr val="008C84"/>
                          </a:solidFill>
                          <a:latin typeface="Century Gothic" charset="0"/>
                          <a:ea typeface="Century Gothic" charset="0"/>
                          <a:cs typeface="Century Gothic" charset="0"/>
                        </a:rPr>
                        <a:t>PEPFAR </a:t>
                      </a:r>
                      <a:r>
                        <a:rPr lang="en-US" sz="2000" b="0" baseline="0" dirty="0">
                          <a:solidFill>
                            <a:srgbClr val="008C84"/>
                          </a:solidFill>
                          <a:latin typeface="Century Gothic" charset="0"/>
                          <a:ea typeface="Century Gothic" charset="0"/>
                          <a:cs typeface="Century Gothic" charset="0"/>
                        </a:rPr>
                        <a:t>Partner 1</a:t>
                      </a:r>
                      <a:endParaRPr lang="en-US" sz="2000" b="0" dirty="0">
                        <a:solidFill>
                          <a:srgbClr val="008C84"/>
                        </a:solidFill>
                        <a:latin typeface="Century Gothic" charset="0"/>
                        <a:ea typeface="Century Gothic" charset="0"/>
                        <a:cs typeface="Century Gothic" charset="0"/>
                      </a:endParaRPr>
                    </a:p>
                  </a:txBody>
                  <a:tcPr/>
                </a:tc>
                <a:extLst>
                  <a:ext uri="{0D108BD9-81ED-4DB2-BD59-A6C34878D82A}">
                    <a16:rowId xmlns="" xmlns:a16="http://schemas.microsoft.com/office/drawing/2014/main" val="10000"/>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300 beneficiaries as active</a:t>
                      </a:r>
                    </a:p>
                  </a:txBody>
                  <a:tcPr/>
                </a:tc>
                <a:extLst>
                  <a:ext uri="{0D108BD9-81ED-4DB2-BD59-A6C34878D82A}">
                    <a16:rowId xmlns="" xmlns:a16="http://schemas.microsoft.com/office/drawing/2014/main" val="10001"/>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30 beneficiaries as graduated</a:t>
                      </a:r>
                    </a:p>
                    <a:p>
                      <a:pPr marL="342900" indent="-342900">
                        <a:buFont typeface="Arial" charset="0"/>
                        <a:buChar char="•"/>
                      </a:pPr>
                      <a:endParaRPr lang="en-US" sz="1800" dirty="0">
                        <a:latin typeface="Century Gothic" charset="0"/>
                        <a:ea typeface="Century Gothic" charset="0"/>
                        <a:cs typeface="Century Gothic" charset="0"/>
                      </a:endParaRPr>
                    </a:p>
                  </a:txBody>
                  <a:tcPr/>
                </a:tc>
                <a:extLst>
                  <a:ext uri="{0D108BD9-81ED-4DB2-BD59-A6C34878D82A}">
                    <a16:rowId xmlns="" xmlns:a16="http://schemas.microsoft.com/office/drawing/2014/main" val="10002"/>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200</a:t>
                      </a:r>
                      <a:r>
                        <a:rPr lang="en-US" sz="1800" baseline="0" dirty="0">
                          <a:latin typeface="Century Gothic" charset="0"/>
                          <a:ea typeface="Century Gothic" charset="0"/>
                          <a:cs typeface="Century Gothic" charset="0"/>
                        </a:rPr>
                        <a:t> beneficiaries as transferred to a PEPFAR partner</a:t>
                      </a:r>
                      <a:endParaRPr lang="en-US" sz="1800" dirty="0">
                        <a:latin typeface="Century Gothic" charset="0"/>
                        <a:ea typeface="Century Gothic" charset="0"/>
                        <a:cs typeface="Century Gothic" charset="0"/>
                      </a:endParaRPr>
                    </a:p>
                  </a:txBody>
                  <a:tcPr/>
                </a:tc>
                <a:extLst>
                  <a:ext uri="{0D108BD9-81ED-4DB2-BD59-A6C34878D82A}">
                    <a16:rowId xmlns="" xmlns:a16="http://schemas.microsoft.com/office/drawing/2014/main" val="10003"/>
                  </a:ext>
                </a:extLst>
              </a:tr>
            </a:tbl>
          </a:graphicData>
        </a:graphic>
      </p:graphicFrame>
      <p:grpSp>
        <p:nvGrpSpPr>
          <p:cNvPr id="12" name="Group 11">
            <a:extLst>
              <a:ext uri="{FF2B5EF4-FFF2-40B4-BE49-F238E27FC236}">
                <a16:creationId xmlns="" xmlns:a16="http://schemas.microsoft.com/office/drawing/2014/main" id="{DFA32BF7-98B3-4638-BA30-103D1C02202D}"/>
              </a:ext>
            </a:extLst>
          </p:cNvPr>
          <p:cNvGrpSpPr/>
          <p:nvPr/>
        </p:nvGrpSpPr>
        <p:grpSpPr>
          <a:xfrm>
            <a:off x="304800" y="1981200"/>
            <a:ext cx="9296400" cy="4383107"/>
            <a:chOff x="304800" y="1981200"/>
            <a:chExt cx="9296400" cy="4383107"/>
          </a:xfrm>
        </p:grpSpPr>
        <p:sp>
          <p:nvSpPr>
            <p:cNvPr id="19" name="Rectangle 18">
              <a:extLst>
                <a:ext uri="{FF2B5EF4-FFF2-40B4-BE49-F238E27FC236}">
                  <a16:creationId xmlns="" xmlns:a16="http://schemas.microsoft.com/office/drawing/2014/main" id="{F52C232F-576E-43A5-A0F6-504CD398DC3A}"/>
                </a:ext>
              </a:extLst>
            </p:cNvPr>
            <p:cNvSpPr/>
            <p:nvPr/>
          </p:nvSpPr>
          <p:spPr>
            <a:xfrm>
              <a:off x="4876800" y="5410200"/>
              <a:ext cx="4724400" cy="954107"/>
            </a:xfrm>
            <a:prstGeom prst="rect">
              <a:avLst/>
            </a:prstGeom>
          </p:spPr>
          <p:txBody>
            <a:bodyPr wrap="square">
              <a:spAutoFit/>
            </a:bodyPr>
            <a:lstStyle/>
            <a:p>
              <a:pPr lvl="1" algn="r"/>
              <a:r>
                <a:rPr lang="en-US" sz="2800" dirty="0">
                  <a:solidFill>
                    <a:srgbClr val="1E185F"/>
                  </a:solidFill>
                  <a:latin typeface="Century Gothic" charset="0"/>
                  <a:ea typeface="Century Gothic" charset="0"/>
                  <a:cs typeface="Century Gothic" charset="0"/>
                </a:rPr>
                <a:t>OVC_SERV= 530 </a:t>
              </a:r>
            </a:p>
            <a:p>
              <a:pPr lvl="1" algn="r"/>
              <a:r>
                <a:rPr lang="en-US" sz="2800" dirty="0">
                  <a:solidFill>
                    <a:srgbClr val="1E185F"/>
                  </a:solidFill>
                  <a:latin typeface="Century Gothic" charset="0"/>
                  <a:ea typeface="Century Gothic" charset="0"/>
                  <a:cs typeface="Century Gothic" charset="0"/>
                </a:rPr>
                <a:t>total for both partners</a:t>
              </a:r>
            </a:p>
          </p:txBody>
        </p:sp>
        <p:sp>
          <p:nvSpPr>
            <p:cNvPr id="5" name="Rectangle: Rounded Corners 4">
              <a:extLst>
                <a:ext uri="{FF2B5EF4-FFF2-40B4-BE49-F238E27FC236}">
                  <a16:creationId xmlns="" xmlns:a16="http://schemas.microsoft.com/office/drawing/2014/main" id="{2E7E83A0-C34A-4A52-B96B-8B95B984FA22}"/>
                </a:ext>
              </a:extLst>
            </p:cNvPr>
            <p:cNvSpPr/>
            <p:nvPr/>
          </p:nvSpPr>
          <p:spPr>
            <a:xfrm>
              <a:off x="304800" y="1981200"/>
              <a:ext cx="8991600" cy="1981200"/>
            </a:xfrm>
            <a:prstGeom prst="roundRect">
              <a:avLst/>
            </a:prstGeom>
            <a:noFill/>
            <a:ln w="50800">
              <a:solidFill>
                <a:srgbClr val="5552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6" name="Table 15">
            <a:extLst>
              <a:ext uri="{FF2B5EF4-FFF2-40B4-BE49-F238E27FC236}">
                <a16:creationId xmlns="" xmlns:a16="http://schemas.microsoft.com/office/drawing/2014/main" id="{2684D3E7-C883-43A4-886F-AA3FE8F4BCE1}"/>
              </a:ext>
            </a:extLst>
          </p:cNvPr>
          <p:cNvGraphicFramePr>
            <a:graphicFrameLocks noGrp="1"/>
          </p:cNvGraphicFramePr>
          <p:nvPr>
            <p:extLst>
              <p:ext uri="{D42A27DB-BD31-4B8C-83A1-F6EECF244321}">
                <p14:modId xmlns:p14="http://schemas.microsoft.com/office/powerpoint/2010/main" val="4241711103"/>
              </p:ext>
            </p:extLst>
          </p:nvPr>
        </p:nvGraphicFramePr>
        <p:xfrm>
          <a:off x="5181600" y="2286000"/>
          <a:ext cx="3733800" cy="2865120"/>
        </p:xfrm>
        <a:graphic>
          <a:graphicData uri="http://schemas.openxmlformats.org/drawingml/2006/table">
            <a:tbl>
              <a:tblPr firstRow="1" bandRow="1">
                <a:tableStyleId>{3B4B98B0-60AC-42C2-AFA5-B58CD77FA1E5}</a:tableStyleId>
              </a:tblPr>
              <a:tblGrid>
                <a:gridCol w="3733800">
                  <a:extLst>
                    <a:ext uri="{9D8B030D-6E8A-4147-A177-3AD203B41FA5}">
                      <a16:colId xmlns="" xmlns:a16="http://schemas.microsoft.com/office/drawing/2014/main" val="20000"/>
                    </a:ext>
                  </a:extLst>
                </a:gridCol>
              </a:tblGrid>
              <a:tr h="370840">
                <a:tc>
                  <a:txBody>
                    <a:bodyPr/>
                    <a:lstStyle/>
                    <a:p>
                      <a:r>
                        <a:rPr lang="en-US" sz="2000" b="0" dirty="0">
                          <a:solidFill>
                            <a:srgbClr val="008C84"/>
                          </a:solidFill>
                          <a:latin typeface="Century Gothic" charset="0"/>
                          <a:ea typeface="Century Gothic" charset="0"/>
                          <a:cs typeface="Century Gothic" charset="0"/>
                        </a:rPr>
                        <a:t>PEPFAR </a:t>
                      </a:r>
                      <a:r>
                        <a:rPr lang="en-US" sz="2000" b="0" baseline="0" dirty="0">
                          <a:solidFill>
                            <a:srgbClr val="008C84"/>
                          </a:solidFill>
                          <a:latin typeface="Century Gothic" charset="0"/>
                          <a:ea typeface="Century Gothic" charset="0"/>
                          <a:cs typeface="Century Gothic" charset="0"/>
                        </a:rPr>
                        <a:t>Partner 2</a:t>
                      </a:r>
                      <a:endParaRPr lang="en-US" sz="2000" b="0" dirty="0">
                        <a:solidFill>
                          <a:srgbClr val="008C84"/>
                        </a:solidFill>
                        <a:latin typeface="Century Gothic" charset="0"/>
                        <a:ea typeface="Century Gothic" charset="0"/>
                        <a:cs typeface="Century Gothic" charset="0"/>
                      </a:endParaRPr>
                    </a:p>
                  </a:txBody>
                  <a:tcPr/>
                </a:tc>
                <a:extLst>
                  <a:ext uri="{0D108BD9-81ED-4DB2-BD59-A6C34878D82A}">
                    <a16:rowId xmlns="" xmlns:a16="http://schemas.microsoft.com/office/drawing/2014/main" val="10000"/>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200 beneficiaries as active</a:t>
                      </a:r>
                    </a:p>
                  </a:txBody>
                  <a:tcPr/>
                </a:tc>
                <a:extLst>
                  <a:ext uri="{0D108BD9-81ED-4DB2-BD59-A6C34878D82A}">
                    <a16:rowId xmlns="" xmlns:a16="http://schemas.microsoft.com/office/drawing/2014/main" val="10001"/>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0 beneficiaries as graduated</a:t>
                      </a:r>
                    </a:p>
                    <a:p>
                      <a:pPr marL="342900" indent="-342900">
                        <a:buFont typeface="Arial" charset="0"/>
                        <a:buChar char="•"/>
                      </a:pPr>
                      <a:endParaRPr lang="en-US" sz="1800" dirty="0">
                        <a:latin typeface="Century Gothic" charset="0"/>
                        <a:ea typeface="Century Gothic" charset="0"/>
                        <a:cs typeface="Century Gothic" charset="0"/>
                      </a:endParaRPr>
                    </a:p>
                  </a:txBody>
                  <a:tcPr/>
                </a:tc>
                <a:extLst>
                  <a:ext uri="{0D108BD9-81ED-4DB2-BD59-A6C34878D82A}">
                    <a16:rowId xmlns="" xmlns:a16="http://schemas.microsoft.com/office/drawing/2014/main" val="10002"/>
                  </a:ext>
                </a:extLst>
              </a:tr>
              <a:tr h="370840">
                <a:tc>
                  <a:txBody>
                    <a:bodyPr/>
                    <a:lstStyle/>
                    <a:p>
                      <a:pPr marL="342900" indent="-342900">
                        <a:buFont typeface="Arial" charset="0"/>
                        <a:buChar char="•"/>
                      </a:pPr>
                      <a:r>
                        <a:rPr lang="en-US" sz="1800" dirty="0">
                          <a:latin typeface="Century Gothic" charset="0"/>
                          <a:ea typeface="Century Gothic" charset="0"/>
                          <a:cs typeface="Century Gothic" charset="0"/>
                        </a:rPr>
                        <a:t>Report 0</a:t>
                      </a:r>
                      <a:r>
                        <a:rPr lang="en-US" sz="1800" baseline="0" dirty="0">
                          <a:latin typeface="Century Gothic" charset="0"/>
                          <a:ea typeface="Century Gothic" charset="0"/>
                          <a:cs typeface="Century Gothic" charset="0"/>
                        </a:rPr>
                        <a:t> beneficiaries as transferred to a PEPFAR partner</a:t>
                      </a:r>
                      <a:endParaRPr lang="en-US" sz="1800" dirty="0">
                        <a:latin typeface="Century Gothic" charset="0"/>
                        <a:ea typeface="Century Gothic" charset="0"/>
                        <a:cs typeface="Century Gothic" charset="0"/>
                      </a:endParaRPr>
                    </a:p>
                  </a:txBody>
                  <a:tcPr/>
                </a:tc>
                <a:extLst>
                  <a:ext uri="{0D108BD9-81ED-4DB2-BD59-A6C34878D82A}">
                    <a16:rowId xmlns="" xmlns:a16="http://schemas.microsoft.com/office/drawing/2014/main" val="10003"/>
                  </a:ext>
                </a:extLst>
              </a:tr>
            </a:tbl>
          </a:graphicData>
        </a:graphic>
      </p:graphicFrame>
      <p:cxnSp>
        <p:nvCxnSpPr>
          <p:cNvPr id="11" name="Straight Arrow Connector 10">
            <a:extLst>
              <a:ext uri="{FF2B5EF4-FFF2-40B4-BE49-F238E27FC236}">
                <a16:creationId xmlns="" xmlns:a16="http://schemas.microsoft.com/office/drawing/2014/main" id="{239D73AE-B42D-4AA9-A529-43B2577C0053}"/>
              </a:ext>
            </a:extLst>
          </p:cNvPr>
          <p:cNvCxnSpPr/>
          <p:nvPr/>
        </p:nvCxnSpPr>
        <p:spPr>
          <a:xfrm flipV="1">
            <a:off x="4343400" y="3048000"/>
            <a:ext cx="685800" cy="1524000"/>
          </a:xfrm>
          <a:prstGeom prst="straightConnector1">
            <a:avLst/>
          </a:prstGeom>
          <a:ln w="76200">
            <a:solidFill>
              <a:srgbClr val="008C84"/>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 xmlns:a16="http://schemas.microsoft.com/office/drawing/2014/main" id="{276E96AF-4A2E-430E-ACAA-84FBCEBD6601}"/>
              </a:ext>
            </a:extLst>
          </p:cNvPr>
          <p:cNvSpPr>
            <a:spLocks noGrp="1"/>
          </p:cNvSpPr>
          <p:nvPr>
            <p:ph type="sldNum" sz="quarter" idx="12"/>
          </p:nvPr>
        </p:nvSpPr>
        <p:spPr/>
        <p:txBody>
          <a:bodyPr/>
          <a:lstStyle/>
          <a:p>
            <a:fld id="{7EDEFB67-AFA1-446B-9C78-EEFF5F2E2A45}" type="slidenum">
              <a:rPr lang="en-US" smtClean="0"/>
              <a:t>77</a:t>
            </a:fld>
            <a:endParaRPr lang="en-US"/>
          </a:p>
        </p:txBody>
      </p:sp>
      <p:pic>
        <p:nvPicPr>
          <p:cNvPr id="15" name="Graphic 9" descr="Stars">
            <a:extLst>
              <a:ext uri="{FF2B5EF4-FFF2-40B4-BE49-F238E27FC236}">
                <a16:creationId xmlns="" xmlns:a16="http://schemas.microsoft.com/office/drawing/2014/main" id="{DE752742-68B3-41E4-91DC-65423F4A6AA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914400" y="6705600"/>
            <a:ext cx="914400" cy="914400"/>
          </a:xfrm>
          <a:prstGeom prst="rect">
            <a:avLst/>
          </a:prstGeom>
        </p:spPr>
      </p:pic>
    </p:spTree>
    <p:extLst>
      <p:ext uri="{BB962C8B-B14F-4D97-AF65-F5344CB8AC3E}">
        <p14:creationId xmlns:p14="http://schemas.microsoft.com/office/powerpoint/2010/main" val="3170046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definitions</a:t>
            </a:r>
          </a:p>
        </p:txBody>
      </p:sp>
      <p:sp>
        <p:nvSpPr>
          <p:cNvPr id="6" name="Text Placeholder 5"/>
          <p:cNvSpPr>
            <a:spLocks noGrp="1"/>
          </p:cNvSpPr>
          <p:nvPr>
            <p:ph type="body" sz="quarter" idx="10"/>
          </p:nvPr>
        </p:nvSpPr>
        <p:spPr>
          <a:xfrm>
            <a:off x="561845" y="2702610"/>
            <a:ext cx="8429755" cy="3545790"/>
          </a:xfrm>
        </p:spPr>
        <p:txBody>
          <a:bodyPr/>
          <a:lstStyle/>
          <a:p>
            <a:pPr lvl="1"/>
            <a:r>
              <a:rPr lang="en-US" sz="3200" dirty="0"/>
              <a:t>Number of beneficiaries served by PEPFAR OVC programs for children and families affected by HIV</a:t>
            </a:r>
          </a:p>
          <a:p>
            <a:pPr lvl="1"/>
            <a:endParaRPr lang="en-US" sz="3200" dirty="0"/>
          </a:p>
          <a:p>
            <a:pPr lvl="1"/>
            <a:r>
              <a:rPr lang="en-US" sz="3200" dirty="0"/>
              <a:t>OVC_SERV is assessed at the </a:t>
            </a:r>
            <a:r>
              <a:rPr lang="en-US" sz="3200" u="sng" dirty="0"/>
              <a:t>individual</a:t>
            </a:r>
            <a:r>
              <a:rPr lang="en-US" sz="3200" dirty="0"/>
              <a:t> level.</a:t>
            </a:r>
            <a:endParaRPr lang="en-US" sz="3200" u="sng" dirty="0"/>
          </a:p>
          <a:p>
            <a:pPr lvl="1"/>
            <a:endParaRPr lang="en-US" sz="3200" dirty="0"/>
          </a:p>
          <a:p>
            <a:pPr lvl="1"/>
            <a:endParaRPr lang="en-US" sz="3200" dirty="0"/>
          </a:p>
          <a:p>
            <a:pPr lvl="1"/>
            <a:endParaRPr lang="en-US" sz="3200" dirty="0"/>
          </a:p>
        </p:txBody>
      </p:sp>
      <p:sp>
        <p:nvSpPr>
          <p:cNvPr id="7" name="Text Placeholder 6"/>
          <p:cNvSpPr>
            <a:spLocks noGrp="1"/>
          </p:cNvSpPr>
          <p:nvPr>
            <p:ph type="body" sz="quarter" idx="11"/>
          </p:nvPr>
        </p:nvSpPr>
        <p:spPr/>
        <p:txBody>
          <a:bodyPr/>
          <a:lstStyle/>
          <a:p>
            <a:pPr lvl="0"/>
            <a:r>
              <a:rPr lang="en-US" dirty="0"/>
              <a:t>OVC_SERV definition</a:t>
            </a:r>
          </a:p>
        </p:txBody>
      </p:sp>
      <p:sp>
        <p:nvSpPr>
          <p:cNvPr id="10" name="Rectangle 9">
            <a:extLst>
              <a:ext uri="{FF2B5EF4-FFF2-40B4-BE49-F238E27FC236}">
                <a16:creationId xmlns="" xmlns:a16="http://schemas.microsoft.com/office/drawing/2014/main" id="{B1FF76B4-8C66-4838-8BC9-CFB3DE71A560}"/>
              </a:ext>
            </a:extLst>
          </p:cNvPr>
          <p:cNvSpPr/>
          <p:nvPr/>
        </p:nvSpPr>
        <p:spPr>
          <a:xfrm>
            <a:off x="1752600" y="7010400"/>
            <a:ext cx="7772400" cy="323165"/>
          </a:xfrm>
          <a:prstGeom prst="rect">
            <a:avLst/>
          </a:prstGeom>
        </p:spPr>
        <p:txBody>
          <a:bodyPr wrap="square" tIns="0">
            <a:spAutoFit/>
          </a:bodyPr>
          <a:lstStyle/>
          <a:p>
            <a:pPr algn="r">
              <a:lnSpc>
                <a:spcPct val="90000"/>
              </a:lnSpc>
              <a:spcBef>
                <a:spcPts val="1000"/>
              </a:spcBef>
            </a:pPr>
            <a:r>
              <a:rPr lang="en-US" sz="2000" dirty="0">
                <a:solidFill>
                  <a:srgbClr val="008C84"/>
                </a:solidFill>
                <a:latin typeface="Century Gothic" panose="020B0502020202020204" pitchFamily="34" charset="0"/>
              </a:rPr>
              <a:t>OVC_SERV is reported in DATIM semi-annually.</a:t>
            </a:r>
          </a:p>
        </p:txBody>
      </p:sp>
      <p:sp>
        <p:nvSpPr>
          <p:cNvPr id="2" name="Slide Number Placeholder 1">
            <a:extLst>
              <a:ext uri="{FF2B5EF4-FFF2-40B4-BE49-F238E27FC236}">
                <a16:creationId xmlns="" xmlns:a16="http://schemas.microsoft.com/office/drawing/2014/main" id="{7E70AE6C-04F0-40D5-9A34-29C007100697}"/>
              </a:ext>
            </a:extLst>
          </p:cNvPr>
          <p:cNvSpPr>
            <a:spLocks noGrp="1"/>
          </p:cNvSpPr>
          <p:nvPr>
            <p:ph type="sldNum" sz="quarter" idx="12"/>
          </p:nvPr>
        </p:nvSpPr>
        <p:spPr/>
        <p:txBody>
          <a:bodyPr/>
          <a:lstStyle/>
          <a:p>
            <a:fld id="{7EDEFB67-AFA1-446B-9C78-EEFF5F2E2A45}" type="slidenum">
              <a:rPr lang="en-US" smtClean="0"/>
              <a:t>8</a:t>
            </a:fld>
            <a:endParaRPr lang="en-US"/>
          </a:p>
        </p:txBody>
      </p:sp>
      <p:pic>
        <p:nvPicPr>
          <p:cNvPr id="9" name="Graphic 2" descr="Stars">
            <a:extLst>
              <a:ext uri="{FF2B5EF4-FFF2-40B4-BE49-F238E27FC236}">
                <a16:creationId xmlns="" xmlns:a16="http://schemas.microsoft.com/office/drawing/2014/main" id="{57DC97B4-4C5E-4111-AEEB-D5F269CF6C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895600" y="6553200"/>
            <a:ext cx="914400" cy="914400"/>
          </a:xfrm>
          <a:prstGeom prst="rect">
            <a:avLst/>
          </a:prstGeom>
        </p:spPr>
      </p:pic>
    </p:spTree>
    <p:extLst>
      <p:ext uri="{BB962C8B-B14F-4D97-AF65-F5344CB8AC3E}">
        <p14:creationId xmlns:p14="http://schemas.microsoft.com/office/powerpoint/2010/main" val="2030451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elements</a:t>
            </a:r>
          </a:p>
        </p:txBody>
      </p:sp>
      <p:sp>
        <p:nvSpPr>
          <p:cNvPr id="6" name="Text Placeholder 5"/>
          <p:cNvSpPr>
            <a:spLocks noGrp="1"/>
          </p:cNvSpPr>
          <p:nvPr>
            <p:ph type="body" sz="quarter" idx="10"/>
          </p:nvPr>
        </p:nvSpPr>
        <p:spPr>
          <a:xfrm>
            <a:off x="561845" y="2702610"/>
            <a:ext cx="8124955" cy="4612590"/>
          </a:xfrm>
        </p:spPr>
        <p:txBody>
          <a:bodyPr/>
          <a:lstStyle/>
          <a:p>
            <a:pPr lvl="1">
              <a:spcAft>
                <a:spcPts val="1200"/>
              </a:spcAft>
            </a:pPr>
            <a:endParaRPr lang="en-US" dirty="0"/>
          </a:p>
          <a:p>
            <a:pPr marL="800100" lvl="1" indent="-342900">
              <a:spcAft>
                <a:spcPts val="1200"/>
              </a:spcAft>
              <a:buFont typeface="Arial" charset="0"/>
              <a:buChar char="•"/>
            </a:pPr>
            <a:endParaRPr lang="en-US" dirty="0"/>
          </a:p>
        </p:txBody>
      </p:sp>
      <p:sp>
        <p:nvSpPr>
          <p:cNvPr id="8" name="Text Placeholder 5">
            <a:extLst>
              <a:ext uri="{FF2B5EF4-FFF2-40B4-BE49-F238E27FC236}">
                <a16:creationId xmlns="" xmlns:a16="http://schemas.microsoft.com/office/drawing/2014/main" id="{8FDDF557-8E93-48AB-BEA1-A72D497BAB37}"/>
              </a:ext>
            </a:extLst>
          </p:cNvPr>
          <p:cNvSpPr txBox="1">
            <a:spLocks/>
          </p:cNvSpPr>
          <p:nvPr/>
        </p:nvSpPr>
        <p:spPr>
          <a:xfrm>
            <a:off x="557784" y="1828800"/>
            <a:ext cx="8686800" cy="5486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spcAft>
                <a:spcPts val="1200"/>
              </a:spcAft>
            </a:pPr>
            <a:r>
              <a:rPr lang="en-US" sz="2400" dirty="0"/>
              <a:t>Beneficiaries</a:t>
            </a:r>
          </a:p>
          <a:p>
            <a:pPr marL="0" lvl="2">
              <a:spcAft>
                <a:spcPts val="1200"/>
              </a:spcAft>
            </a:pPr>
            <a:r>
              <a:rPr lang="en-US" sz="2400" kern="0" dirty="0"/>
              <a:t>	Active beneficiaries</a:t>
            </a:r>
          </a:p>
          <a:p>
            <a:pPr marL="0" lvl="2">
              <a:spcAft>
                <a:spcPts val="1200"/>
              </a:spcAft>
            </a:pPr>
            <a:r>
              <a:rPr lang="en-US" sz="2400" kern="0" dirty="0"/>
              <a:t>	Graduated beneficiaries</a:t>
            </a:r>
          </a:p>
          <a:p>
            <a:pPr marL="0" lvl="2">
              <a:spcAft>
                <a:spcPts val="1200"/>
              </a:spcAft>
            </a:pPr>
            <a:r>
              <a:rPr lang="en-US" sz="2400" kern="0" dirty="0"/>
              <a:t>Disaggregates</a:t>
            </a:r>
          </a:p>
          <a:p>
            <a:pPr marL="0" lvl="2">
              <a:spcAft>
                <a:spcPts val="1200"/>
              </a:spcAft>
            </a:pPr>
            <a:r>
              <a:rPr lang="en-US" sz="2400" kern="0" dirty="0"/>
              <a:t>	Age</a:t>
            </a:r>
          </a:p>
          <a:p>
            <a:pPr marL="0" lvl="2">
              <a:spcAft>
                <a:spcPts val="1200"/>
              </a:spcAft>
            </a:pPr>
            <a:r>
              <a:rPr lang="en-US" sz="2400" kern="0" dirty="0"/>
              <a:t>	Sex</a:t>
            </a:r>
          </a:p>
          <a:p>
            <a:pPr marL="0" lvl="2">
              <a:spcBef>
                <a:spcPts val="1200"/>
              </a:spcBef>
              <a:spcAft>
                <a:spcPts val="1200"/>
              </a:spcAft>
            </a:pPr>
            <a:r>
              <a:rPr lang="en-US" sz="2400" kern="0" dirty="0"/>
              <a:t>Exited or transferred beneficiaries</a:t>
            </a:r>
          </a:p>
          <a:p>
            <a:pPr marL="0" lvl="2">
              <a:spcAft>
                <a:spcPts val="1200"/>
              </a:spcAft>
            </a:pPr>
            <a:r>
              <a:rPr lang="en-US" sz="2400" kern="0" dirty="0"/>
              <a:t>	Transferred out to a PEPFAR-supported partner</a:t>
            </a:r>
          </a:p>
          <a:p>
            <a:pPr marL="0" lvl="2">
              <a:spcAft>
                <a:spcPts val="1200"/>
              </a:spcAft>
            </a:pPr>
            <a:r>
              <a:rPr lang="en-US" sz="2400" kern="0" dirty="0"/>
              <a:t>	Transferred out to a non-PEPFAR-supported partner</a:t>
            </a:r>
          </a:p>
          <a:p>
            <a:pPr marL="0" lvl="2">
              <a:spcAft>
                <a:spcPts val="1200"/>
              </a:spcAft>
            </a:pPr>
            <a:r>
              <a:rPr lang="en-US" sz="2400" kern="0" dirty="0"/>
              <a:t>	Exited without graduation</a:t>
            </a:r>
          </a:p>
          <a:p>
            <a:pPr marL="0" lvl="2">
              <a:spcAft>
                <a:spcPts val="1200"/>
              </a:spcAft>
            </a:pPr>
            <a:r>
              <a:rPr lang="en-US" sz="2400" kern="0" dirty="0"/>
              <a:t>	</a:t>
            </a:r>
          </a:p>
        </p:txBody>
      </p:sp>
      <p:sp>
        <p:nvSpPr>
          <p:cNvPr id="2" name="Slide Number Placeholder 1">
            <a:extLst>
              <a:ext uri="{FF2B5EF4-FFF2-40B4-BE49-F238E27FC236}">
                <a16:creationId xmlns="" xmlns:a16="http://schemas.microsoft.com/office/drawing/2014/main" id="{8EE56348-9D94-4450-80A7-48C66CB2EE47}"/>
              </a:ext>
            </a:extLst>
          </p:cNvPr>
          <p:cNvSpPr>
            <a:spLocks noGrp="1"/>
          </p:cNvSpPr>
          <p:nvPr>
            <p:ph type="sldNum" sz="quarter" idx="12"/>
          </p:nvPr>
        </p:nvSpPr>
        <p:spPr/>
        <p:txBody>
          <a:bodyPr/>
          <a:lstStyle/>
          <a:p>
            <a:fld id="{7EDEFB67-AFA1-446B-9C78-EEFF5F2E2A45}" type="slidenum">
              <a:rPr lang="en-US" smtClean="0"/>
              <a:t>9</a:t>
            </a:fld>
            <a:endParaRPr lang="en-US"/>
          </a:p>
        </p:txBody>
      </p:sp>
    </p:spTree>
    <p:extLst>
      <p:ext uri="{BB962C8B-B14F-4D97-AF65-F5344CB8AC3E}">
        <p14:creationId xmlns:p14="http://schemas.microsoft.com/office/powerpoint/2010/main" val="67844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048E68-115E-4EEB-AE32-34075EC8E989}">
  <ds:schemaRefs>
    <ds:schemaRef ds:uri="http://schemas.microsoft.com/office/infopath/2007/PartnerControls"/>
    <ds:schemaRef ds:uri="d8573787-17db-43b5-9af3-2a45e79ab039"/>
    <ds:schemaRef ds:uri="13922b43-4eea-40f2-b18b-c20327cdf16c"/>
    <ds:schemaRef ds:uri="http://purl.org/dc/elements/1.1/"/>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3.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20450</TotalTime>
  <Words>5937</Words>
  <Application>Microsoft Macintosh PowerPoint</Application>
  <PresentationFormat>Custom</PresentationFormat>
  <Paragraphs>859</Paragraphs>
  <Slides>78</Slides>
  <Notes>41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78</vt:i4>
      </vt:variant>
    </vt:vector>
  </HeadingPairs>
  <TitlesOfParts>
    <vt:vector size="88" baseType="lpstr">
      <vt:lpstr>Calibri</vt:lpstr>
      <vt:lpstr>Calibri Light</vt:lpstr>
      <vt:lpstr>Century Gothic</vt:lpstr>
      <vt:lpstr>Futura Lt BT</vt:lpstr>
      <vt:lpstr>Futura LT Pro Book</vt:lpstr>
      <vt:lpstr>Gill Sans MT</vt:lpstr>
      <vt:lpstr>Wingdings</vt:lpstr>
      <vt:lpstr>Arial</vt:lpstr>
      <vt:lpstr>Office Theme</vt:lpstr>
      <vt:lpstr>Custom Design</vt:lpstr>
      <vt:lpstr>PowerPoint Presentation</vt:lpstr>
      <vt:lpstr>Overview </vt:lpstr>
      <vt:lpstr>PowerPoint Presentation</vt:lpstr>
      <vt:lpstr>Introduction </vt:lpstr>
      <vt:lpstr>Introduction </vt:lpstr>
      <vt:lpstr>Introduction</vt:lpstr>
      <vt:lpstr>PowerPoint Presentation</vt:lpstr>
      <vt:lpstr>Data definitions</vt:lpstr>
      <vt:lpstr>Data elements</vt:lpstr>
      <vt:lpstr>Data elements</vt:lpstr>
      <vt:lpstr>Data elements</vt:lpstr>
      <vt:lpstr>Data definitions</vt:lpstr>
      <vt:lpstr>Data definitions</vt:lpstr>
      <vt:lpstr>Data definitions</vt:lpstr>
      <vt:lpstr>Data definitions</vt:lpstr>
      <vt:lpstr>Data definitions</vt:lpstr>
      <vt:lpstr>Data definitions</vt:lpstr>
      <vt:lpstr>Data definitions</vt:lpstr>
      <vt:lpstr>Data definitions</vt:lpstr>
      <vt:lpstr>Data definitions</vt:lpstr>
      <vt:lpstr>Data definitions</vt:lpstr>
      <vt:lpstr>Exited vs. not reported in DATIM</vt:lpstr>
      <vt:lpstr>PowerPoint Presentation</vt:lpstr>
      <vt:lpstr>SAPR reporting</vt:lpstr>
      <vt:lpstr>APR reporting</vt:lpstr>
      <vt:lpstr>APR reporting</vt:lpstr>
      <vt:lpstr>PowerPoint Presentation</vt:lpstr>
      <vt:lpstr>Eligible OVC services</vt:lpstr>
      <vt:lpstr>Eligible OVC services</vt:lpstr>
      <vt:lpstr>Eligible OVC services</vt:lpstr>
      <vt:lpstr>Eligible OVC services</vt:lpstr>
      <vt:lpstr>Eligible OVC services</vt:lpstr>
      <vt:lpstr>Eligible OVC services</vt:lpstr>
      <vt:lpstr>Eligible OVC services</vt:lpstr>
      <vt:lpstr>Eligible OVC services</vt:lpstr>
      <vt:lpstr>Eligible OVC services</vt:lpstr>
      <vt:lpstr>Eligible OVC services</vt:lpstr>
      <vt:lpstr>PowerPoint Presentation</vt:lpstr>
      <vt:lpstr>Other activities</vt:lpstr>
      <vt:lpstr>Other activities</vt:lpstr>
      <vt:lpstr>Other activities</vt:lpstr>
      <vt:lpstr>PowerPoint Presentation</vt:lpstr>
      <vt:lpstr>PowerPoint Presentation</vt:lpstr>
      <vt:lpstr>SAPR reporting</vt:lpstr>
      <vt:lpstr>SAPR reporting</vt:lpstr>
      <vt:lpstr>SAPR reporting</vt:lpstr>
      <vt:lpstr>SAPR reporting</vt:lpstr>
      <vt:lpstr>PowerPoint Presentation</vt:lpstr>
      <vt:lpstr>APR reporting</vt:lpstr>
      <vt:lpstr>APR reporting</vt:lpstr>
      <vt:lpstr>APR reporting</vt:lpstr>
      <vt:lpstr>APR reporting</vt:lpstr>
      <vt:lpstr>PowerPoint Presentation</vt:lpstr>
      <vt:lpstr>Transitions</vt:lpstr>
      <vt:lpstr>Transitions</vt:lpstr>
      <vt:lpstr>Transitions</vt:lpstr>
      <vt:lpstr>PowerPoint Presentation</vt:lpstr>
      <vt:lpstr>“Caregiver and child” services </vt:lpstr>
      <vt:lpstr>Caregiver-only services</vt:lpstr>
      <vt:lpstr>PowerPoint Presentation</vt:lpstr>
      <vt:lpstr>Active status while waiting </vt:lpstr>
      <vt:lpstr>Active status while waiting </vt:lpstr>
      <vt:lpstr>Active status summary</vt:lpstr>
      <vt:lpstr>Special cases</vt:lpstr>
      <vt:lpstr>Special cases</vt:lpstr>
      <vt:lpstr>Special cases</vt:lpstr>
      <vt:lpstr>PowerPoint Presentation</vt:lpstr>
      <vt:lpstr>DREAMS</vt:lpstr>
      <vt:lpstr>DREAMS </vt:lpstr>
      <vt:lpstr>DREAMS </vt:lpstr>
      <vt:lpstr>DREAMS</vt:lpstr>
      <vt:lpstr>DREAMS</vt:lpstr>
      <vt:lpstr>PowerPoint Presentation</vt:lpstr>
      <vt:lpstr>Avoiding double counting</vt:lpstr>
      <vt:lpstr>Avoiding double counting</vt:lpstr>
      <vt:lpstr>Avoiding double counting</vt:lpstr>
      <vt:lpstr>Avoid double counting</vt:lpstr>
      <vt:lpstr>PowerPoint Presentation</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421</cp:revision>
  <dcterms:created xsi:type="dcterms:W3CDTF">2018-05-05T20:37:30Z</dcterms:created>
  <dcterms:modified xsi:type="dcterms:W3CDTF">2018-12-13T14:54:54Z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