
<file path=[Content_Types].xml><?xml version="1.0" encoding="utf-8"?>
<Types xmlns="http://schemas.openxmlformats.org/package/2006/content-types">
  <Default Extension="xml" ContentType="application/xml"/>
  <Default Extension="jpeg" ContentType="image/jpeg"/>
  <Default Extension="xlsx" ContentType="application/vnd.openxmlformats-officedocument.spreadsheetml.sheet"/>
  <Default Extension="png" ContentType="image/png"/>
  <Default Extension="rels" ContentType="application/vnd.openxmlformats-package.relationships+xml"/>
  <Default Extension="tiff" ContentType="image/tif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23"/>
  </p:notesMasterIdLst>
  <p:handoutMasterIdLst>
    <p:handoutMasterId r:id="rId24"/>
  </p:handoutMasterIdLst>
  <p:sldIdLst>
    <p:sldId id="274" r:id="rId5"/>
    <p:sldId id="280" r:id="rId6"/>
    <p:sldId id="292" r:id="rId7"/>
    <p:sldId id="454" r:id="rId8"/>
    <p:sldId id="282" r:id="rId9"/>
    <p:sldId id="294" r:id="rId10"/>
    <p:sldId id="295" r:id="rId11"/>
    <p:sldId id="456" r:id="rId12"/>
    <p:sldId id="288" r:id="rId13"/>
    <p:sldId id="301" r:id="rId14"/>
    <p:sldId id="297" r:id="rId15"/>
    <p:sldId id="285" r:id="rId16"/>
    <p:sldId id="302" r:id="rId17"/>
    <p:sldId id="306" r:id="rId18"/>
    <p:sldId id="307" r:id="rId19"/>
    <p:sldId id="303" r:id="rId20"/>
    <p:sldId id="455" r:id="rId21"/>
    <p:sldId id="275" r:id="rId22"/>
  </p:sldIdLst>
  <p:sldSz cx="10058400" cy="7772400"/>
  <p:notesSz cx="9236075" cy="6950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48" userDrawn="1">
          <p15:clr>
            <a:srgbClr val="A4A3A4"/>
          </p15:clr>
        </p15:guide>
        <p15:guide id="2" pos="3168"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McGill, Deborah" initials="MD" lastIdx="3" clrIdx="6">
    <p:extLst/>
  </p:cmAuthor>
  <p:cmAuthor id="1" name="Mwanza, Jenny" initials="MJ" lastIdx="9" clrIdx="0">
    <p:extLst/>
  </p:cmAuthor>
  <p:cmAuthor id="2" name="Windows User" initials="WU" lastIdx="7" clrIdx="1">
    <p:extLst/>
  </p:cmAuthor>
  <p:cmAuthor id="3" name="Allison Ruark" initials="AR" lastIdx="6" clrIdx="2">
    <p:extLst/>
  </p:cmAuthor>
  <p:cmAuthor id="4" name="Allison Ruark" initials="AR [2]" lastIdx="1" clrIdx="3">
    <p:extLst/>
  </p:cmAuthor>
  <p:cmAuthor id="5" name="Allison Ruark" initials="AR [3]" lastIdx="1" clrIdx="4">
    <p:extLst/>
  </p:cmAuthor>
  <p:cmAuthor id="6" name="Allison Ruark" initials="AR [3] [2]" lastIdx="1" clrIdx="5">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DCF6B"/>
    <a:srgbClr val="AA2573"/>
    <a:srgbClr val="ECCE18"/>
    <a:srgbClr val="EC8C50"/>
    <a:srgbClr val="BF5C96"/>
    <a:srgbClr val="D592B9"/>
    <a:srgbClr val="40A9A3"/>
    <a:srgbClr val="4A5C8F"/>
    <a:srgbClr val="008C84"/>
    <a:srgbClr val="0E256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47574" autoAdjust="0"/>
    <p:restoredTop sz="76809" autoAdjust="0"/>
  </p:normalViewPr>
  <p:slideViewPr>
    <p:cSldViewPr>
      <p:cViewPr varScale="1">
        <p:scale>
          <a:sx n="61" d="100"/>
          <a:sy n="61" d="100"/>
        </p:scale>
        <p:origin x="312" y="192"/>
      </p:cViewPr>
      <p:guideLst>
        <p:guide orient="horz" pos="2448"/>
        <p:guide pos="316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81" d="100"/>
        <a:sy n="81" d="100"/>
      </p:scale>
      <p:origin x="0" y="0"/>
    </p:cViewPr>
  </p:sorterViewPr>
  <p:notesViewPr>
    <p:cSldViewPr>
      <p:cViewPr varScale="1">
        <p:scale>
          <a:sx n="73" d="100"/>
          <a:sy n="73" d="100"/>
        </p:scale>
        <p:origin x="2261" y="43"/>
      </p:cViewPr>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notesMaster" Target="notesMasters/notesMaster1.xml"/><Relationship Id="rId24" Type="http://schemas.openxmlformats.org/officeDocument/2006/relationships/handoutMaster" Target="handoutMasters/handoutMaster1.xml"/><Relationship Id="rId25" Type="http://schemas.openxmlformats.org/officeDocument/2006/relationships/commentAuthors" Target="commentAuthors.xml"/><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charts/_rels/chart1.xml.rels><?xml version="1.0" encoding="UTF-8" standalone="yes"?>
<Relationships xmlns="http://schemas.openxmlformats.org/package/2006/relationships"><Relationship Id="rId1" Type="http://schemas.microsoft.com/office/2011/relationships/chartStyle" Target="style1.xml"/><Relationship Id="rId2" Type="http://schemas.microsoft.com/office/2011/relationships/chartColorStyle" Target="colors1.xml"/><Relationship Id="rId3"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microsoft.com/office/2011/relationships/chartStyle" Target="style2.xml"/><Relationship Id="rId2" Type="http://schemas.microsoft.com/office/2011/relationships/chartColorStyle" Target="colors2.xml"/><Relationship Id="rId3"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spPr>
            <a:solidFill>
              <a:schemeClr val="accent1"/>
            </a:solidFill>
            <a:ln>
              <a:noFill/>
            </a:ln>
            <a:effectLst/>
          </c:spPr>
          <c:invertIfNegative val="0"/>
          <c:dPt>
            <c:idx val="0"/>
            <c:invertIfNegative val="0"/>
            <c:bubble3D val="0"/>
            <c:spPr>
              <a:solidFill>
                <a:srgbClr val="BDCF6B"/>
              </a:solidFill>
              <a:ln>
                <a:noFill/>
              </a:ln>
              <a:effectLst/>
            </c:spPr>
            <c:extLst xmlns:c16r2="http://schemas.microsoft.com/office/drawing/2015/06/chart">
              <c:ext xmlns:c16="http://schemas.microsoft.com/office/drawing/2014/chart" uri="{C3380CC4-5D6E-409C-BE32-E72D297353CC}">
                <c16:uniqueId val="{00000001-06C0-4C2B-9332-9D323FC4DD03}"/>
              </c:ext>
            </c:extLst>
          </c:dPt>
          <c:dPt>
            <c:idx val="1"/>
            <c:invertIfNegative val="0"/>
            <c:bubble3D val="0"/>
            <c:spPr>
              <a:solidFill>
                <a:srgbClr val="4A5C8F"/>
              </a:solidFill>
              <a:ln>
                <a:noFill/>
              </a:ln>
              <a:effectLst/>
            </c:spPr>
            <c:extLst xmlns:c16r2="http://schemas.microsoft.com/office/drawing/2015/06/chart">
              <c:ext xmlns:c16="http://schemas.microsoft.com/office/drawing/2014/chart" uri="{C3380CC4-5D6E-409C-BE32-E72D297353CC}">
                <c16:uniqueId val="{00000003-06C0-4C2B-9332-9D323FC4DD03}"/>
              </c:ext>
            </c:extLst>
          </c:dPt>
          <c:dPt>
            <c:idx val="2"/>
            <c:invertIfNegative val="0"/>
            <c:bubble3D val="0"/>
            <c:spPr>
              <a:solidFill>
                <a:srgbClr val="40A9A3"/>
              </a:solidFill>
              <a:ln>
                <a:noFill/>
              </a:ln>
              <a:effectLst/>
            </c:spPr>
            <c:extLst xmlns:c16r2="http://schemas.microsoft.com/office/drawing/2015/06/chart">
              <c:ext xmlns:c16="http://schemas.microsoft.com/office/drawing/2014/chart" uri="{C3380CC4-5D6E-409C-BE32-E72D297353CC}">
                <c16:uniqueId val="{00000005-06C0-4C2B-9332-9D323FC4DD03}"/>
              </c:ext>
            </c:extLst>
          </c:dPt>
          <c:dPt>
            <c:idx val="3"/>
            <c:invertIfNegative val="0"/>
            <c:bubble3D val="0"/>
            <c:spPr>
              <a:solidFill>
                <a:srgbClr val="ECCE18"/>
              </a:solidFill>
              <a:ln>
                <a:noFill/>
              </a:ln>
              <a:effectLst/>
            </c:spPr>
            <c:extLst xmlns:c16r2="http://schemas.microsoft.com/office/drawing/2015/06/chart">
              <c:ext xmlns:c16="http://schemas.microsoft.com/office/drawing/2014/chart" uri="{C3380CC4-5D6E-409C-BE32-E72D297353CC}">
                <c16:uniqueId val="{00000007-06C0-4C2B-9332-9D323FC4DD03}"/>
              </c:ext>
            </c:extLst>
          </c:dPt>
          <c:dPt>
            <c:idx val="4"/>
            <c:invertIfNegative val="0"/>
            <c:bubble3D val="0"/>
            <c:spPr>
              <a:solidFill>
                <a:srgbClr val="AA2573"/>
              </a:solidFill>
              <a:ln>
                <a:noFill/>
              </a:ln>
              <a:effectLst/>
            </c:spPr>
            <c:extLst xmlns:c16r2="http://schemas.microsoft.com/office/drawing/2015/06/chart">
              <c:ext xmlns:c16="http://schemas.microsoft.com/office/drawing/2014/chart" uri="{C3380CC4-5D6E-409C-BE32-E72D297353CC}">
                <c16:uniqueId val="{00000009-06C0-4C2B-9332-9D323FC4DD03}"/>
              </c:ext>
            </c:extLst>
          </c:dPt>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2017                    PLHIV         in SSA</c:v>
                </c:pt>
                <c:pt idx="1">
                  <c:v>2017    HIV+          adolescent girls              in SSA</c:v>
                </c:pt>
                <c:pt idx="2">
                  <c:v>2017    youth          in Malawi,             Zambia &amp; Zimbabwe</c:v>
                </c:pt>
                <c:pt idx="3">
                  <c:v>2020                    UNAIDS target</c:v>
                </c:pt>
                <c:pt idx="4">
                  <c:v>2030                    UNAIDS target</c:v>
                </c:pt>
              </c:strCache>
            </c:strRef>
          </c:cat>
          <c:val>
            <c:numRef>
              <c:f>Sheet1!$B$2:$B$6</c:f>
              <c:numCache>
                <c:formatCode>0%</c:formatCode>
                <c:ptCount val="5"/>
                <c:pt idx="0">
                  <c:v>0.54</c:v>
                </c:pt>
                <c:pt idx="1">
                  <c:v>0.2</c:v>
                </c:pt>
                <c:pt idx="2">
                  <c:v>0.46</c:v>
                </c:pt>
                <c:pt idx="3">
                  <c:v>0.9</c:v>
                </c:pt>
                <c:pt idx="4">
                  <c:v>0.95</c:v>
                </c:pt>
              </c:numCache>
            </c:numRef>
          </c:val>
          <c:extLst xmlns:c16r2="http://schemas.microsoft.com/office/drawing/2015/06/chart">
            <c:ext xmlns:c16="http://schemas.microsoft.com/office/drawing/2014/chart" uri="{C3380CC4-5D6E-409C-BE32-E72D297353CC}">
              <c16:uniqueId val="{0000000A-06C0-4C2B-9332-9D323FC4DD03}"/>
            </c:ext>
          </c:extLst>
        </c:ser>
        <c:dLbls>
          <c:showLegendKey val="0"/>
          <c:showVal val="0"/>
          <c:showCatName val="0"/>
          <c:showSerName val="0"/>
          <c:showPercent val="0"/>
          <c:showBubbleSize val="0"/>
        </c:dLbls>
        <c:gapWidth val="219"/>
        <c:overlap val="-27"/>
        <c:axId val="1082056896"/>
        <c:axId val="1210931568"/>
      </c:barChart>
      <c:catAx>
        <c:axId val="10820568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210931568"/>
        <c:crosses val="autoZero"/>
        <c:auto val="1"/>
        <c:lblAlgn val="ctr"/>
        <c:lblOffset val="100"/>
        <c:noMultiLvlLbl val="0"/>
      </c:catAx>
      <c:valAx>
        <c:axId val="1210931568"/>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one"/>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082056896"/>
        <c:crosses val="autoZero"/>
        <c:crossBetween val="between"/>
        <c:majorUnit val="1.0"/>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spPr>
            <a:solidFill>
              <a:schemeClr val="accent1"/>
            </a:solidFill>
            <a:ln>
              <a:noFill/>
            </a:ln>
            <a:effectLst/>
          </c:spPr>
          <c:invertIfNegative val="0"/>
          <c:dPt>
            <c:idx val="0"/>
            <c:invertIfNegative val="0"/>
            <c:bubble3D val="0"/>
            <c:spPr>
              <a:solidFill>
                <a:srgbClr val="EC8C50"/>
              </a:solidFill>
              <a:ln>
                <a:noFill/>
              </a:ln>
              <a:effectLst/>
            </c:spPr>
            <c:extLst xmlns:c16r2="http://schemas.microsoft.com/office/drawing/2015/06/chart">
              <c:ext xmlns:c16="http://schemas.microsoft.com/office/drawing/2014/chart" uri="{C3380CC4-5D6E-409C-BE32-E72D297353CC}">
                <c16:uniqueId val="{00000001-5EDC-42CE-80EB-D5DC79B60C24}"/>
              </c:ext>
            </c:extLst>
          </c:dPt>
          <c:dPt>
            <c:idx val="1"/>
            <c:invertIfNegative val="0"/>
            <c:bubble3D val="0"/>
            <c:spPr>
              <a:solidFill>
                <a:srgbClr val="ECCE18"/>
              </a:solidFill>
              <a:ln>
                <a:noFill/>
              </a:ln>
              <a:effectLst/>
            </c:spPr>
            <c:extLst xmlns:c16r2="http://schemas.microsoft.com/office/drawing/2015/06/chart">
              <c:ext xmlns:c16="http://schemas.microsoft.com/office/drawing/2014/chart" uri="{C3380CC4-5D6E-409C-BE32-E72D297353CC}">
                <c16:uniqueId val="{00000003-5EDC-42CE-80EB-D5DC79B60C24}"/>
              </c:ext>
            </c:extLst>
          </c:dPt>
          <c:dPt>
            <c:idx val="2"/>
            <c:invertIfNegative val="0"/>
            <c:bubble3D val="0"/>
            <c:spPr>
              <a:solidFill>
                <a:srgbClr val="AA2573"/>
              </a:solidFill>
              <a:ln>
                <a:noFill/>
              </a:ln>
              <a:effectLst/>
            </c:spPr>
            <c:extLst xmlns:c16r2="http://schemas.microsoft.com/office/drawing/2015/06/chart">
              <c:ext xmlns:c16="http://schemas.microsoft.com/office/drawing/2014/chart" uri="{C3380CC4-5D6E-409C-BE32-E72D297353CC}">
                <c16:uniqueId val="{00000005-5EDC-42CE-80EB-D5DC79B60C24}"/>
              </c:ext>
            </c:extLst>
          </c:dPt>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2018            UNAIDS report</c:v>
                </c:pt>
                <c:pt idx="1">
                  <c:v>2020                    UNAIDS target</c:v>
                </c:pt>
                <c:pt idx="2">
                  <c:v>2030                    UNAIDS target</c:v>
                </c:pt>
              </c:strCache>
            </c:strRef>
          </c:cat>
          <c:val>
            <c:numRef>
              <c:f>Sheet1!$B$2:$B$4</c:f>
              <c:numCache>
                <c:formatCode>0%</c:formatCode>
                <c:ptCount val="3"/>
                <c:pt idx="0">
                  <c:v>0.52</c:v>
                </c:pt>
                <c:pt idx="1">
                  <c:v>0.9</c:v>
                </c:pt>
                <c:pt idx="2">
                  <c:v>0.95</c:v>
                </c:pt>
              </c:numCache>
            </c:numRef>
          </c:val>
          <c:extLst xmlns:c16r2="http://schemas.microsoft.com/office/drawing/2015/06/chart">
            <c:ext xmlns:c16="http://schemas.microsoft.com/office/drawing/2014/chart" uri="{C3380CC4-5D6E-409C-BE32-E72D297353CC}">
              <c16:uniqueId val="{00000006-5EDC-42CE-80EB-D5DC79B60C24}"/>
            </c:ext>
          </c:extLst>
        </c:ser>
        <c:dLbls>
          <c:showLegendKey val="0"/>
          <c:showVal val="0"/>
          <c:showCatName val="0"/>
          <c:showSerName val="0"/>
          <c:showPercent val="0"/>
          <c:showBubbleSize val="0"/>
        </c:dLbls>
        <c:gapWidth val="219"/>
        <c:overlap val="-27"/>
        <c:axId val="1078898544"/>
        <c:axId val="1078900864"/>
      </c:barChart>
      <c:catAx>
        <c:axId val="10788985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078900864"/>
        <c:crosses val="autoZero"/>
        <c:auto val="1"/>
        <c:lblAlgn val="ctr"/>
        <c:lblOffset val="100"/>
        <c:noMultiLvlLbl val="0"/>
      </c:catAx>
      <c:valAx>
        <c:axId val="1078900864"/>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one"/>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078898544"/>
        <c:crosses val="autoZero"/>
        <c:crossBetween val="between"/>
        <c:majorUnit val="1.0"/>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002882" cy="347788"/>
          </a:xfrm>
          <a:prstGeom prst="rect">
            <a:avLst/>
          </a:prstGeom>
        </p:spPr>
        <p:txBody>
          <a:bodyPr vert="horz" lIns="83000" tIns="41500" rIns="83000" bIns="41500" rtlCol="0"/>
          <a:lstStyle>
            <a:lvl1pPr algn="l">
              <a:defRPr sz="1100"/>
            </a:lvl1pPr>
          </a:lstStyle>
          <a:p>
            <a:endParaRPr lang="en-US"/>
          </a:p>
        </p:txBody>
      </p:sp>
      <p:sp>
        <p:nvSpPr>
          <p:cNvPr id="3" name="Date Placeholder 2"/>
          <p:cNvSpPr>
            <a:spLocks noGrp="1"/>
          </p:cNvSpPr>
          <p:nvPr>
            <p:ph type="dt" sz="quarter" idx="1"/>
          </p:nvPr>
        </p:nvSpPr>
        <p:spPr>
          <a:xfrm>
            <a:off x="5231736" y="0"/>
            <a:ext cx="4002882" cy="347788"/>
          </a:xfrm>
          <a:prstGeom prst="rect">
            <a:avLst/>
          </a:prstGeom>
        </p:spPr>
        <p:txBody>
          <a:bodyPr vert="horz" lIns="83000" tIns="41500" rIns="83000" bIns="41500" rtlCol="0"/>
          <a:lstStyle>
            <a:lvl1pPr algn="r">
              <a:defRPr sz="1100"/>
            </a:lvl1pPr>
          </a:lstStyle>
          <a:p>
            <a:fld id="{638342C8-1770-4004-A9F5-C37FDF397545}" type="datetimeFigureOut">
              <a:rPr lang="en-US" smtClean="0"/>
              <a:t>12/13/18</a:t>
            </a:fld>
            <a:endParaRPr lang="en-US"/>
          </a:p>
        </p:txBody>
      </p:sp>
      <p:sp>
        <p:nvSpPr>
          <p:cNvPr id="4" name="Footer Placeholder 3"/>
          <p:cNvSpPr>
            <a:spLocks noGrp="1"/>
          </p:cNvSpPr>
          <p:nvPr>
            <p:ph type="ftr" sz="quarter" idx="2"/>
          </p:nvPr>
        </p:nvSpPr>
        <p:spPr>
          <a:xfrm>
            <a:off x="1" y="6602288"/>
            <a:ext cx="4002882" cy="347787"/>
          </a:xfrm>
          <a:prstGeom prst="rect">
            <a:avLst/>
          </a:prstGeom>
        </p:spPr>
        <p:txBody>
          <a:bodyPr vert="horz" lIns="83000" tIns="41500" rIns="83000" bIns="41500" rtlCol="0" anchor="b"/>
          <a:lstStyle>
            <a:lvl1pPr algn="l">
              <a:defRPr sz="1100"/>
            </a:lvl1pPr>
          </a:lstStyle>
          <a:p>
            <a:endParaRPr lang="en-US"/>
          </a:p>
        </p:txBody>
      </p:sp>
      <p:sp>
        <p:nvSpPr>
          <p:cNvPr id="5" name="Slide Number Placeholder 4"/>
          <p:cNvSpPr>
            <a:spLocks noGrp="1"/>
          </p:cNvSpPr>
          <p:nvPr>
            <p:ph type="sldNum" sz="quarter" idx="3"/>
          </p:nvPr>
        </p:nvSpPr>
        <p:spPr>
          <a:xfrm>
            <a:off x="5231736" y="6602288"/>
            <a:ext cx="4002882" cy="347787"/>
          </a:xfrm>
          <a:prstGeom prst="rect">
            <a:avLst/>
          </a:prstGeom>
        </p:spPr>
        <p:txBody>
          <a:bodyPr vert="horz" lIns="83000" tIns="41500" rIns="83000" bIns="41500" rtlCol="0" anchor="b"/>
          <a:lstStyle>
            <a:lvl1pPr algn="r">
              <a:defRPr sz="1100"/>
            </a:lvl1pPr>
          </a:lstStyle>
          <a:p>
            <a:fld id="{F768BC3E-3DFE-4E62-ABA8-A3563E71BD52}" type="slidenum">
              <a:rPr lang="en-US" smtClean="0"/>
              <a:t>‹#›</a:t>
            </a:fld>
            <a:endParaRPr lang="en-US"/>
          </a:p>
        </p:txBody>
      </p:sp>
    </p:spTree>
    <p:extLst>
      <p:ext uri="{BB962C8B-B14F-4D97-AF65-F5344CB8AC3E}">
        <p14:creationId xmlns:p14="http://schemas.microsoft.com/office/powerpoint/2010/main" val="13213208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0652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00388" y="868363"/>
            <a:ext cx="3035300" cy="2346325"/>
          </a:xfrm>
          <a:prstGeom prst="rect">
            <a:avLst/>
          </a:prstGeom>
          <a:noFill/>
          <a:ln w="12700">
            <a:solidFill>
              <a:prstClr val="black"/>
            </a:solidFill>
          </a:ln>
        </p:spPr>
      </p:sp>
      <p:sp>
        <p:nvSpPr>
          <p:cNvPr id="3" name="Notes Placeholder 2"/>
          <p:cNvSpPr>
            <a:spLocks noGrp="1"/>
          </p:cNvSpPr>
          <p:nvPr>
            <p:ph type="body" idx="1"/>
          </p:nvPr>
        </p:nvSpPr>
        <p:spPr>
          <a:xfrm>
            <a:off x="923925" y="3344863"/>
            <a:ext cx="7388225" cy="2736850"/>
          </a:xfrm>
          <a:prstGeom prst="rect">
            <a:avLst/>
          </a:prstGeom>
        </p:spPr>
        <p:txBody>
          <a:bodyPr/>
          <a:lstStyle/>
          <a:p>
            <a:r>
              <a:rPr lang="en-US" sz="1200" kern="1200" dirty="0" smtClean="0">
                <a:solidFill>
                  <a:schemeClr val="tx1"/>
                </a:solidFill>
                <a:effectLst/>
                <a:latin typeface="+mn-lt"/>
                <a:ea typeface="+mn-ea"/>
                <a:cs typeface="+mn-cs"/>
              </a:rPr>
              <a:t>Under PEPFAR, OVC services are grouped into four domains, each with specific objectives and specific eligible services. This slide is an introduction only, and we will discuss specific eligible services in more detail later in the training.</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[Note to facilitator: Read the objectives of each domain from the slide.] </a:t>
            </a:r>
            <a:endParaRPr lang="en-US" dirty="0"/>
          </a:p>
        </p:txBody>
      </p:sp>
    </p:spTree>
    <p:extLst>
      <p:ext uri="{BB962C8B-B14F-4D97-AF65-F5344CB8AC3E}">
        <p14:creationId xmlns:p14="http://schemas.microsoft.com/office/powerpoint/2010/main" val="37606225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00388" y="868363"/>
            <a:ext cx="3035300" cy="2346325"/>
          </a:xfrm>
          <a:prstGeom prst="rect">
            <a:avLst/>
          </a:prstGeom>
          <a:noFill/>
          <a:ln w="12700">
            <a:solidFill>
              <a:prstClr val="black"/>
            </a:solidFill>
          </a:ln>
        </p:spPr>
      </p:sp>
      <p:sp>
        <p:nvSpPr>
          <p:cNvPr id="3" name="Notes Placeholder 2"/>
          <p:cNvSpPr>
            <a:spLocks noGrp="1"/>
          </p:cNvSpPr>
          <p:nvPr>
            <p:ph type="body" idx="1"/>
          </p:nvPr>
        </p:nvSpPr>
        <p:spPr>
          <a:xfrm>
            <a:off x="923925" y="3344863"/>
            <a:ext cx="7388225" cy="2736850"/>
          </a:xfrm>
          <a:prstGeom prst="rect">
            <a:avLst/>
          </a:prstGeom>
        </p:spPr>
        <p:txBody>
          <a:bodyPr/>
          <a:lstStyle/>
          <a:p>
            <a:r>
              <a:rPr lang="en-US" sz="1200" kern="1200" dirty="0" smtClean="0">
                <a:solidFill>
                  <a:schemeClr val="tx1"/>
                </a:solidFill>
                <a:effectLst/>
                <a:latin typeface="+mn-lt"/>
                <a:ea typeface="+mn-ea"/>
                <a:cs typeface="+mn-cs"/>
              </a:rPr>
              <a:t>The bar has been raised since the 90-90-90 goals were set. It is important for OVC programs to evaluate how they are doing against these goals, which goal(s) are most challenging, and how they can work together with health facilities to ensure that these goals are met.</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In particular, we have an important role to play in assessing children for their HIV risk and ensuring that those most at risk are referred for testing. Thus, there is a direct link between the first “95” goal and OVC_HIVSTAT, which we will cover in depth in a later module.</a:t>
            </a:r>
            <a:r>
              <a:rPr lang="en-US" dirty="0" smtClean="0">
                <a:effectLst/>
              </a:rPr>
              <a:t> </a:t>
            </a:r>
            <a:endParaRPr lang="en-US" dirty="0"/>
          </a:p>
        </p:txBody>
      </p:sp>
    </p:spTree>
    <p:extLst>
      <p:ext uri="{BB962C8B-B14F-4D97-AF65-F5344CB8AC3E}">
        <p14:creationId xmlns:p14="http://schemas.microsoft.com/office/powerpoint/2010/main" val="12290018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00388" y="868363"/>
            <a:ext cx="3035300" cy="2344737"/>
          </a:xfrm>
          <a:prstGeom prst="rect">
            <a:avLst/>
          </a:prstGeom>
          <a:noFill/>
          <a:ln w="12700">
            <a:solidFill>
              <a:prstClr val="black"/>
            </a:solidFill>
          </a:ln>
        </p:spPr>
      </p:sp>
      <p:sp>
        <p:nvSpPr>
          <p:cNvPr id="3" name="Notes Placeholder 2"/>
          <p:cNvSpPr>
            <a:spLocks noGrp="1"/>
          </p:cNvSpPr>
          <p:nvPr>
            <p:ph type="body" idx="1"/>
          </p:nvPr>
        </p:nvSpPr>
        <p:spPr>
          <a:xfrm>
            <a:off x="924191" y="3344440"/>
            <a:ext cx="7387694" cy="2736876"/>
          </a:xfrm>
          <a:prstGeom prst="rect">
            <a:avLst/>
          </a:prstGeom>
        </p:spPr>
        <p:txBody>
          <a:bodyPr lIns="83000" tIns="41500" rIns="83000" bIns="41500"/>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Multiple sources of data suggest that we are not meeting the 90-90-90 targets. Meeting the 95-95-95 targets will take even greater effort.</a:t>
            </a:r>
          </a:p>
          <a:p>
            <a:endParaRPr lang="en-US" dirty="0"/>
          </a:p>
        </p:txBody>
      </p:sp>
    </p:spTree>
    <p:extLst>
      <p:ext uri="{BB962C8B-B14F-4D97-AF65-F5344CB8AC3E}">
        <p14:creationId xmlns:p14="http://schemas.microsoft.com/office/powerpoint/2010/main" val="19441271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sz="1200" kern="1200" dirty="0" smtClean="0">
                <a:solidFill>
                  <a:schemeClr val="tx1"/>
                </a:solidFill>
                <a:effectLst/>
                <a:latin typeface="+mn-lt"/>
                <a:ea typeface="+mn-ea"/>
                <a:cs typeface="+mn-cs"/>
              </a:rPr>
              <a:t>PEPFAR-funded OVC programs aim to contribute to the UNAIDS 2030 goals (95-95-95). USAID currently provides funding in 24 countries, and during Quarter 2, Fiscal Year 2018 reached a total of 3,096,285 orphans and vulnerable children under the age of 18. The countries with the highest OVC caseloads (of over 250,000) were Mozambique, Zambia, South Africa, Tanzania, Kenya, and Nigeria. </a:t>
            </a:r>
            <a:endParaRPr lang="en-US" dirty="0"/>
          </a:p>
        </p:txBody>
      </p:sp>
    </p:spTree>
    <p:extLst>
      <p:ext uri="{BB962C8B-B14F-4D97-AF65-F5344CB8AC3E}">
        <p14:creationId xmlns:p14="http://schemas.microsoft.com/office/powerpoint/2010/main" val="7868089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00388" y="868363"/>
            <a:ext cx="3035300" cy="2344737"/>
          </a:xfrm>
          <a:prstGeom prst="rect">
            <a:avLst/>
          </a:prstGeom>
          <a:noFill/>
          <a:ln w="12700">
            <a:solidFill>
              <a:prstClr val="black"/>
            </a:solidFill>
          </a:ln>
        </p:spPr>
      </p:sp>
      <p:sp>
        <p:nvSpPr>
          <p:cNvPr id="3" name="Notes Placeholder 2"/>
          <p:cNvSpPr>
            <a:spLocks noGrp="1"/>
          </p:cNvSpPr>
          <p:nvPr>
            <p:ph type="body" idx="1"/>
          </p:nvPr>
        </p:nvSpPr>
        <p:spPr>
          <a:xfrm>
            <a:off x="924191" y="3344440"/>
            <a:ext cx="7387694" cy="2736876"/>
          </a:xfrm>
          <a:prstGeom prst="rect">
            <a:avLst/>
          </a:prstGeom>
        </p:spPr>
        <p:txBody>
          <a:bodyPr lIns="83000" tIns="41500" rIns="83000" bIns="41500"/>
          <a:lstStyle/>
          <a:p>
            <a:r>
              <a:rPr lang="en-US" sz="1200" kern="1200" dirty="0" smtClean="0">
                <a:solidFill>
                  <a:schemeClr val="tx1"/>
                </a:solidFill>
                <a:effectLst/>
                <a:latin typeface="+mn-lt"/>
                <a:ea typeface="+mn-ea"/>
                <a:cs typeface="+mn-cs"/>
              </a:rPr>
              <a:t>At present, 65 percent of OVC served by USAID know their HIV status or have been risk assessed and determined not to require testing. Meeting the target of 90 percent of children with known HIV status is a particularly important challenge because of the high rate of new infections among this group. By encouraging HIV testing of OVC, we can prevent new HIV infections during this critical period in life. Only five countries have attained the target of 90 percent of children with known HIV status: Haiti, Kenya, Uganda, Malawi, and India.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In many countries, adolescents face barriers such as laws restricting access to testing or requiring parental consent. In addition, there is a particularly strong fear of disclosure among adolescents. Additionally, laws that criminalize HIV transmission or are used to prosecute PLHIV may have a differentially high deterrent effect on adolescents. Addressing the adolescent gap in HIV testing will require increasing community-based approaches, such as approaches which rely on different types of index case finding (e.g., testing all children of an HIV-positive parent, undernourished children, or children with tuberculosis). In addition, increasing access to HIV testing services for adolescents may require revising national legal frameworks surrounding HIV and integrating HIV testing with other health services, such as reproductive health services.</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OVC projects are required to conduct HIV-risk assessments to determine if a referral to HIV testing is appropriate and to accompany referred beneficiaries to the health facility, as needed. This initiative not only generates demand for HIV testing services but also ensures that those resources are used rationally.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In sum, OVC projects play an important role in diagnosing HIV-positive children with unknown HIV status.</a:t>
            </a:r>
            <a:r>
              <a:rPr lang="en-US" dirty="0" smtClean="0">
                <a:effectLst/>
              </a:rPr>
              <a:t> </a:t>
            </a:r>
            <a:endParaRPr lang="en-US" dirty="0"/>
          </a:p>
        </p:txBody>
      </p:sp>
    </p:spTree>
    <p:extLst>
      <p:ext uri="{BB962C8B-B14F-4D97-AF65-F5344CB8AC3E}">
        <p14:creationId xmlns:p14="http://schemas.microsoft.com/office/powerpoint/2010/main" val="17242357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00388" y="868363"/>
            <a:ext cx="3035300" cy="2344737"/>
          </a:xfrm>
          <a:prstGeom prst="rect">
            <a:avLst/>
          </a:prstGeom>
          <a:noFill/>
          <a:ln w="12700">
            <a:solidFill>
              <a:prstClr val="black"/>
            </a:solidFill>
          </a:ln>
        </p:spPr>
      </p:sp>
      <p:sp>
        <p:nvSpPr>
          <p:cNvPr id="3" name="Notes Placeholder 2"/>
          <p:cNvSpPr>
            <a:spLocks noGrp="1"/>
          </p:cNvSpPr>
          <p:nvPr>
            <p:ph type="body" idx="1"/>
          </p:nvPr>
        </p:nvSpPr>
        <p:spPr>
          <a:xfrm>
            <a:off x="924191" y="3344440"/>
            <a:ext cx="7387694" cy="2736876"/>
          </a:xfrm>
          <a:prstGeom prst="rect">
            <a:avLst/>
          </a:prstGeom>
        </p:spPr>
        <p:txBody>
          <a:bodyPr lIns="83000" tIns="41500" rIns="83000" bIns="41500"/>
          <a:lstStyle/>
          <a:p>
            <a:r>
              <a:rPr lang="en-US" sz="1200" kern="1200" dirty="0" smtClean="0">
                <a:solidFill>
                  <a:schemeClr val="tx1"/>
                </a:solidFill>
                <a:effectLst/>
                <a:latin typeface="+mn-lt"/>
                <a:ea typeface="+mn-ea"/>
                <a:cs typeface="+mn-cs"/>
              </a:rPr>
              <a:t>At present, 95 percent of HIV-positive OVC served by USAID self-report that they are currently on antiretroviral therapy (ART). Only seven countries have attained 100 percent of HIV-positive children on ART: Botswana, Burundi, Democratic Republic of the Congo, Kenya, Namibia, South Sudan, and Swaziland.</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Increasing the number of HIV-positive children on ART is a particularly important challenge because HIV-positive children who are not on treatment face high rates of mortality.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OVC projects play an important role in linking HIV-positive children to care and treatment services. By encouraging linkage to HIV treatment and accompanying newly-diagnosed HIV-positive children to the nearest health facility, OVC projects serve a critical role in linking the most vulnerable children to essential care and services. Through regular household visits, caseworkers provide household-level case management services to support sustained treatment and are able to intervene early when treatment default is suspected. </a:t>
            </a:r>
            <a:endParaRPr lang="en-US" dirty="0"/>
          </a:p>
        </p:txBody>
      </p:sp>
    </p:spTree>
    <p:extLst>
      <p:ext uri="{BB962C8B-B14F-4D97-AF65-F5344CB8AC3E}">
        <p14:creationId xmlns:p14="http://schemas.microsoft.com/office/powerpoint/2010/main" val="39592368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00388" y="868363"/>
            <a:ext cx="3035300" cy="2346325"/>
          </a:xfrm>
          <a:prstGeom prst="rect">
            <a:avLst/>
          </a:prstGeom>
          <a:noFill/>
          <a:ln w="12700">
            <a:solidFill>
              <a:prstClr val="black"/>
            </a:solidFill>
          </a:ln>
        </p:spPr>
      </p:sp>
      <p:sp>
        <p:nvSpPr>
          <p:cNvPr id="3" name="Notes Placeholder 2"/>
          <p:cNvSpPr>
            <a:spLocks noGrp="1"/>
          </p:cNvSpPr>
          <p:nvPr>
            <p:ph type="body" idx="1"/>
          </p:nvPr>
        </p:nvSpPr>
        <p:spPr>
          <a:xfrm>
            <a:off x="923925" y="3344863"/>
            <a:ext cx="7388225" cy="2736850"/>
          </a:xfrm>
          <a:prstGeom prst="rect">
            <a:avLst/>
          </a:prstGeom>
        </p:spPr>
        <p:txBody>
          <a:bodyPr/>
          <a:lstStyle/>
          <a:p>
            <a:endParaRPr lang="en-US" dirty="0"/>
          </a:p>
        </p:txBody>
      </p:sp>
    </p:spTree>
    <p:extLst>
      <p:ext uri="{BB962C8B-B14F-4D97-AF65-F5344CB8AC3E}">
        <p14:creationId xmlns:p14="http://schemas.microsoft.com/office/powerpoint/2010/main" val="224397608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jpeg"/><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jpeg"/><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object 3"/>
          <p:cNvSpPr/>
          <p:nvPr userDrawn="1"/>
        </p:nvSpPr>
        <p:spPr>
          <a:xfrm>
            <a:off x="0" y="-1"/>
            <a:ext cx="10058400" cy="1189172"/>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9" name="object 5"/>
          <p:cNvSpPr/>
          <p:nvPr userDrawn="1"/>
        </p:nvSpPr>
        <p:spPr>
          <a:xfrm>
            <a:off x="0" y="1143000"/>
            <a:ext cx="10058400" cy="5442455"/>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A6C038"/>
          </a:solidFill>
        </p:spPr>
        <p:txBody>
          <a:bodyPr wrap="square" lIns="0" tIns="0" rIns="0" bIns="0" rtlCol="0"/>
          <a:lstStyle/>
          <a:p>
            <a:endParaRPr/>
          </a:p>
        </p:txBody>
      </p:sp>
      <p:sp>
        <p:nvSpPr>
          <p:cNvPr id="8" name="Rectangle 1"/>
          <p:cNvSpPr>
            <a:spLocks noChangeArrowheads="1"/>
          </p:cNvSpPr>
          <p:nvPr userDrawn="1"/>
        </p:nvSpPr>
        <p:spPr bwMode="auto">
          <a:xfrm>
            <a:off x="-1087826" y="7290541"/>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50066" y="6781800"/>
            <a:ext cx="726934" cy="701868"/>
          </a:xfrm>
          <a:prstGeom prst="rect">
            <a:avLst/>
          </a:prstGeom>
        </p:spPr>
      </p:pic>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58918" y="6667383"/>
            <a:ext cx="1181793" cy="1010433"/>
          </a:xfrm>
          <a:prstGeom prst="rect">
            <a:avLst/>
          </a:prstGeom>
        </p:spPr>
      </p:pic>
      <p:pic>
        <p:nvPicPr>
          <p:cNvPr id="12" name="Picture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361734" y="6797265"/>
            <a:ext cx="1166299" cy="686403"/>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and Text 1">
    <p:bg>
      <p:bgPr>
        <a:solidFill>
          <a:schemeClr val="bg1"/>
        </a:solidFill>
        <a:effectLst/>
      </p:bgPr>
    </p:bg>
    <p:spTree>
      <p:nvGrpSpPr>
        <p:cNvPr id="1" name=""/>
        <p:cNvGrpSpPr/>
        <p:nvPr/>
      </p:nvGrpSpPr>
      <p:grpSpPr>
        <a:xfrm>
          <a:off x="0" y="0"/>
          <a:ext cx="0" cy="0"/>
          <a:chOff x="0" y="0"/>
          <a:chExt cx="0" cy="0"/>
        </a:xfrm>
      </p:grpSpPr>
      <p:sp>
        <p:nvSpPr>
          <p:cNvPr id="7" name="object 3"/>
          <p:cNvSpPr/>
          <p:nvPr userDrawn="1"/>
        </p:nvSpPr>
        <p:spPr>
          <a:xfrm>
            <a:off x="0" y="-1"/>
            <a:ext cx="10058400" cy="1189172"/>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12" name="Title 11"/>
          <p:cNvSpPr>
            <a:spLocks noGrp="1"/>
          </p:cNvSpPr>
          <p:nvPr>
            <p:ph type="title" hasCustomPrompt="1"/>
          </p:nvPr>
        </p:nvSpPr>
        <p:spPr>
          <a:xfrm>
            <a:off x="561845" y="366812"/>
            <a:ext cx="8724024" cy="1143000"/>
          </a:xfrm>
          <a:prstGeom prst="rect">
            <a:avLst/>
          </a:prstGeom>
        </p:spPr>
        <p:txBody>
          <a:bodyPr/>
          <a:lstStyle>
            <a:lvl1pPr>
              <a:defRPr sz="4800" b="1">
                <a:solidFill>
                  <a:srgbClr val="A29CC0"/>
                </a:solidFill>
                <a:latin typeface="Century Gothic" charset="0"/>
                <a:ea typeface="Century Gothic" charset="0"/>
                <a:cs typeface="Century Gothic" charset="0"/>
              </a:defRPr>
            </a:lvl1pPr>
          </a:lstStyle>
          <a:p>
            <a:r>
              <a:rPr lang="en-US" dirty="0"/>
              <a:t>Title goes here</a:t>
            </a:r>
          </a:p>
        </p:txBody>
      </p:sp>
      <p:sp>
        <p:nvSpPr>
          <p:cNvPr id="23" name="Text Placeholder 22"/>
          <p:cNvSpPr>
            <a:spLocks noGrp="1"/>
          </p:cNvSpPr>
          <p:nvPr>
            <p:ph type="body" sz="quarter" idx="10"/>
          </p:nvPr>
        </p:nvSpPr>
        <p:spPr>
          <a:xfrm>
            <a:off x="561845" y="2702611"/>
            <a:ext cx="8429755" cy="2590800"/>
          </a:xfrm>
          <a:prstGeom prst="rect">
            <a:avLst/>
          </a:prstGeom>
        </p:spPr>
        <p:txBody>
          <a:bodyPr/>
          <a:lstStyle>
            <a:lvl1pPr>
              <a:defRPr sz="2800">
                <a:solidFill>
                  <a:schemeClr val="tx1"/>
                </a:solidFill>
                <a:latin typeface="Century Gothic" charset="0"/>
                <a:ea typeface="Century Gothic" charset="0"/>
                <a:cs typeface="Century Gothic" charset="0"/>
              </a:defRPr>
            </a:lvl1pPr>
            <a:lvl2pPr>
              <a:defRPr sz="2400">
                <a:solidFill>
                  <a:schemeClr val="tx1"/>
                </a:solidFill>
                <a:latin typeface="Century Gothic" charset="0"/>
                <a:ea typeface="Century Gothic" charset="0"/>
                <a:cs typeface="Century Gothic" charset="0"/>
              </a:defRPr>
            </a:lvl2pPr>
            <a:lvl3pPr>
              <a:defRPr sz="2000">
                <a:solidFill>
                  <a:schemeClr val="tx1"/>
                </a:solidFill>
                <a:latin typeface="Century Gothic" charset="0"/>
                <a:ea typeface="Century Gothic" charset="0"/>
                <a:cs typeface="Century Gothic" charset="0"/>
              </a:defRPr>
            </a:lvl3pPr>
            <a:lvl4pPr>
              <a:defRPr>
                <a:solidFill>
                  <a:schemeClr val="tx1"/>
                </a:solidFill>
                <a:latin typeface="Century Gothic" charset="0"/>
                <a:ea typeface="Century Gothic" charset="0"/>
                <a:cs typeface="Century Gothic" charset="0"/>
              </a:defRPr>
            </a:lvl4pPr>
            <a:lvl5pPr>
              <a:defRPr>
                <a:solidFill>
                  <a:schemeClr val="tx1"/>
                </a:solidFill>
                <a:latin typeface="Futura LT Pro Book" panose="020B05020202040203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25" name="Text Placeholder 24"/>
          <p:cNvSpPr>
            <a:spLocks noGrp="1"/>
          </p:cNvSpPr>
          <p:nvPr>
            <p:ph type="body" sz="quarter" idx="11" hasCustomPrompt="1"/>
          </p:nvPr>
        </p:nvSpPr>
        <p:spPr>
          <a:xfrm>
            <a:off x="561845" y="1091205"/>
            <a:ext cx="6629400" cy="837214"/>
          </a:xfrm>
          <a:prstGeom prst="rect">
            <a:avLst/>
          </a:prstGeom>
        </p:spPr>
        <p:txBody>
          <a:bodyPr/>
          <a:lstStyle>
            <a:lvl1pPr>
              <a:defRPr sz="4400">
                <a:solidFill>
                  <a:srgbClr val="1E1860"/>
                </a:solidFill>
                <a:latin typeface="Century Gothic" charset="0"/>
                <a:ea typeface="Century Gothic" charset="0"/>
                <a:cs typeface="Century Gothic" charset="0"/>
              </a:defRPr>
            </a:lvl1pPr>
          </a:lstStyle>
          <a:p>
            <a:pPr lvl="0"/>
            <a:r>
              <a:rPr lang="en-US" dirty="0"/>
              <a:t>Subtitle goes here</a:t>
            </a:r>
          </a:p>
        </p:txBody>
      </p:sp>
      <p:sp>
        <p:nvSpPr>
          <p:cNvPr id="2" name="Slide Number Placeholder 1">
            <a:extLst>
              <a:ext uri="{FF2B5EF4-FFF2-40B4-BE49-F238E27FC236}">
                <a16:creationId xmlns="" xmlns:a16="http://schemas.microsoft.com/office/drawing/2014/main" id="{5247A0B4-2455-4178-AD1E-F7554ED10589}"/>
              </a:ext>
            </a:extLst>
          </p:cNvPr>
          <p:cNvSpPr>
            <a:spLocks noGrp="1"/>
          </p:cNvSpPr>
          <p:nvPr>
            <p:ph type="sldNum" sz="quarter" idx="12"/>
          </p:nvPr>
        </p:nvSpPr>
        <p:spPr/>
        <p:txBody>
          <a:bodyPr/>
          <a:lstStyle/>
          <a:p>
            <a:fld id="{1E3A08D3-AC1A-4FDC-8C0A-674E3B3BDE3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and Text 2">
    <p:bg>
      <p:bgPr>
        <a:solidFill>
          <a:schemeClr val="bg1"/>
        </a:solidFill>
        <a:effectLst/>
      </p:bgPr>
    </p:bg>
    <p:spTree>
      <p:nvGrpSpPr>
        <p:cNvPr id="1" name=""/>
        <p:cNvGrpSpPr/>
        <p:nvPr/>
      </p:nvGrpSpPr>
      <p:grpSpPr>
        <a:xfrm>
          <a:off x="0" y="0"/>
          <a:ext cx="0" cy="0"/>
          <a:chOff x="0" y="0"/>
          <a:chExt cx="0" cy="0"/>
        </a:xfrm>
      </p:grpSpPr>
      <p:sp>
        <p:nvSpPr>
          <p:cNvPr id="7" name="object 3"/>
          <p:cNvSpPr/>
          <p:nvPr userDrawn="1"/>
        </p:nvSpPr>
        <p:spPr>
          <a:xfrm>
            <a:off x="0" y="-1"/>
            <a:ext cx="10058400" cy="1189172"/>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5" name="Text Placeholder 4"/>
          <p:cNvSpPr>
            <a:spLocks noGrp="1"/>
          </p:cNvSpPr>
          <p:nvPr>
            <p:ph type="body" sz="quarter" idx="12" hasCustomPrompt="1"/>
          </p:nvPr>
        </p:nvSpPr>
        <p:spPr>
          <a:xfrm>
            <a:off x="561845" y="2819400"/>
            <a:ext cx="6818809" cy="2857500"/>
          </a:xfrm>
          <a:prstGeom prst="rect">
            <a:avLst/>
          </a:prstGeom>
        </p:spPr>
        <p:txBody>
          <a:bodyPr/>
          <a:lstStyle>
            <a:lvl1pPr>
              <a:defRPr sz="2800">
                <a:solidFill>
                  <a:schemeClr val="tx1"/>
                </a:solidFill>
                <a:latin typeface="Century Gothic" charset="0"/>
                <a:ea typeface="Century Gothic" charset="0"/>
                <a:cs typeface="Century Gothic" charset="0"/>
              </a:defRPr>
            </a:lvl1pPr>
            <a:lvl2pPr marL="800100" indent="-342900">
              <a:buFont typeface="Arial" panose="020B0604020202020204" pitchFamily="34" charset="0"/>
              <a:buChar char="•"/>
              <a:defRPr sz="2400" baseline="0">
                <a:latin typeface="Century Gothic" charset="0"/>
                <a:ea typeface="Century Gothic" charset="0"/>
                <a:cs typeface="Century Gothic" charset="0"/>
              </a:defRPr>
            </a:lvl2pPr>
            <a:lvl3pPr marL="1200150" indent="-285750">
              <a:buFont typeface="Arial" panose="020B0604020202020204" pitchFamily="34" charset="0"/>
              <a:buChar char="•"/>
              <a:defRPr>
                <a:latin typeface="Century Gothic" charset="0"/>
                <a:ea typeface="Century Gothic" charset="0"/>
                <a:cs typeface="Century Gothic" charset="0"/>
              </a:defRPr>
            </a:lvl3pPr>
          </a:lstStyle>
          <a:p>
            <a:pPr lvl="0"/>
            <a:r>
              <a:rPr lang="en-US" dirty="0"/>
              <a:t>Point number 1</a:t>
            </a:r>
          </a:p>
          <a:p>
            <a:pPr lvl="1"/>
            <a:r>
              <a:rPr lang="en-US" dirty="0"/>
              <a:t>Information about point number 1</a:t>
            </a:r>
          </a:p>
          <a:p>
            <a:pPr lvl="2"/>
            <a:r>
              <a:rPr lang="en-US" dirty="0"/>
              <a:t>Information about point number 1</a:t>
            </a:r>
            <a:br>
              <a:rPr lang="en-US" dirty="0"/>
            </a:br>
            <a:endParaRPr lang="en-US" dirty="0"/>
          </a:p>
          <a:p>
            <a:pPr lvl="0"/>
            <a:r>
              <a:rPr lang="en-US" dirty="0"/>
              <a:t>Point number 2</a:t>
            </a:r>
          </a:p>
          <a:p>
            <a:pPr lvl="1"/>
            <a:r>
              <a:rPr lang="en-US" dirty="0"/>
              <a:t>Information about point number 2</a:t>
            </a:r>
          </a:p>
          <a:p>
            <a:pPr lvl="2"/>
            <a:r>
              <a:rPr lang="en-US" dirty="0"/>
              <a:t>Information about point number 2</a:t>
            </a:r>
          </a:p>
          <a:p>
            <a:pPr lvl="2"/>
            <a:endParaRPr lang="en-US" dirty="0"/>
          </a:p>
        </p:txBody>
      </p:sp>
      <p:sp>
        <p:nvSpPr>
          <p:cNvPr id="8" name="Title 11"/>
          <p:cNvSpPr>
            <a:spLocks noGrp="1"/>
          </p:cNvSpPr>
          <p:nvPr>
            <p:ph type="title" hasCustomPrompt="1"/>
          </p:nvPr>
        </p:nvSpPr>
        <p:spPr>
          <a:xfrm>
            <a:off x="561845" y="366812"/>
            <a:ext cx="8724024" cy="1143000"/>
          </a:xfrm>
          <a:prstGeom prst="rect">
            <a:avLst/>
          </a:prstGeom>
        </p:spPr>
        <p:txBody>
          <a:bodyPr/>
          <a:lstStyle>
            <a:lvl1pPr>
              <a:defRPr sz="4800" b="1">
                <a:solidFill>
                  <a:srgbClr val="A29CC0"/>
                </a:solidFill>
                <a:latin typeface="Century Gothic" charset="0"/>
                <a:ea typeface="Century Gothic" charset="0"/>
                <a:cs typeface="Century Gothic" charset="0"/>
              </a:defRPr>
            </a:lvl1pPr>
          </a:lstStyle>
          <a:p>
            <a:r>
              <a:rPr lang="en-US" dirty="0"/>
              <a:t>Title goes here</a:t>
            </a:r>
          </a:p>
        </p:txBody>
      </p:sp>
      <p:sp>
        <p:nvSpPr>
          <p:cNvPr id="10" name="Text Placeholder 24"/>
          <p:cNvSpPr>
            <a:spLocks noGrp="1"/>
          </p:cNvSpPr>
          <p:nvPr>
            <p:ph type="body" sz="quarter" idx="11" hasCustomPrompt="1"/>
          </p:nvPr>
        </p:nvSpPr>
        <p:spPr>
          <a:xfrm>
            <a:off x="561845" y="1091205"/>
            <a:ext cx="6629400" cy="837214"/>
          </a:xfrm>
          <a:prstGeom prst="rect">
            <a:avLst/>
          </a:prstGeom>
        </p:spPr>
        <p:txBody>
          <a:bodyPr/>
          <a:lstStyle>
            <a:lvl1pPr>
              <a:defRPr sz="4400">
                <a:solidFill>
                  <a:srgbClr val="1E1860"/>
                </a:solidFill>
                <a:latin typeface="Century Gothic" charset="0"/>
                <a:ea typeface="Century Gothic" charset="0"/>
                <a:cs typeface="Century Gothic" charset="0"/>
              </a:defRPr>
            </a:lvl1pPr>
          </a:lstStyle>
          <a:p>
            <a:pPr lvl="0"/>
            <a:r>
              <a:rPr lang="en-US" dirty="0"/>
              <a:t>Subtitle goes here</a:t>
            </a:r>
          </a:p>
        </p:txBody>
      </p:sp>
      <p:sp>
        <p:nvSpPr>
          <p:cNvPr id="2" name="Slide Number Placeholder 1">
            <a:extLst>
              <a:ext uri="{FF2B5EF4-FFF2-40B4-BE49-F238E27FC236}">
                <a16:creationId xmlns="" xmlns:a16="http://schemas.microsoft.com/office/drawing/2014/main" id="{52CE9A52-120B-4059-B47E-74DD4C8A57DC}"/>
              </a:ext>
            </a:extLst>
          </p:cNvPr>
          <p:cNvSpPr>
            <a:spLocks noGrp="1"/>
          </p:cNvSpPr>
          <p:nvPr>
            <p:ph type="sldNum" sz="quarter" idx="13"/>
          </p:nvPr>
        </p:nvSpPr>
        <p:spPr/>
        <p:txBody>
          <a:bodyPr/>
          <a:lstStyle/>
          <a:p>
            <a:fld id="{1E3A08D3-AC1A-4FDC-8C0A-674E3B3BDE33}" type="slidenum">
              <a:rPr lang="en-US" smtClean="0"/>
              <a:t>‹#›</a:t>
            </a:fld>
            <a:endParaRPr lang="en-US"/>
          </a:p>
        </p:txBody>
      </p:sp>
    </p:spTree>
    <p:extLst>
      <p:ext uri="{BB962C8B-B14F-4D97-AF65-F5344CB8AC3E}">
        <p14:creationId xmlns:p14="http://schemas.microsoft.com/office/powerpoint/2010/main" val="3806649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and 2 Graphics">
    <p:bg>
      <p:bgPr>
        <a:solidFill>
          <a:schemeClr val="bg1"/>
        </a:solidFill>
        <a:effectLst/>
      </p:bgPr>
    </p:bg>
    <p:spTree>
      <p:nvGrpSpPr>
        <p:cNvPr id="1" name=""/>
        <p:cNvGrpSpPr/>
        <p:nvPr/>
      </p:nvGrpSpPr>
      <p:grpSpPr>
        <a:xfrm>
          <a:off x="0" y="0"/>
          <a:ext cx="0" cy="0"/>
          <a:chOff x="0" y="0"/>
          <a:chExt cx="0" cy="0"/>
        </a:xfrm>
      </p:grpSpPr>
      <p:sp>
        <p:nvSpPr>
          <p:cNvPr id="8" name="object 3"/>
          <p:cNvSpPr/>
          <p:nvPr userDrawn="1"/>
        </p:nvSpPr>
        <p:spPr>
          <a:xfrm>
            <a:off x="0" y="-1"/>
            <a:ext cx="10058400" cy="1189172"/>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4" name="Picture Placeholder 3"/>
          <p:cNvSpPr>
            <a:spLocks noGrp="1"/>
          </p:cNvSpPr>
          <p:nvPr>
            <p:ph type="pic" sz="quarter" idx="12"/>
          </p:nvPr>
        </p:nvSpPr>
        <p:spPr>
          <a:xfrm>
            <a:off x="685800" y="2971800"/>
            <a:ext cx="4038600" cy="3962400"/>
          </a:xfrm>
          <a:prstGeom prst="rect">
            <a:avLst/>
          </a:prstGeom>
        </p:spPr>
        <p:txBody>
          <a:bodyPr/>
          <a:lstStyle/>
          <a:p>
            <a:r>
              <a:rPr lang="en-US"/>
              <a:t>Drag picture to placeholder or click icon to add</a:t>
            </a:r>
          </a:p>
        </p:txBody>
      </p:sp>
      <p:sp>
        <p:nvSpPr>
          <p:cNvPr id="7" name="Picture Placeholder 6"/>
          <p:cNvSpPr>
            <a:spLocks noGrp="1"/>
          </p:cNvSpPr>
          <p:nvPr>
            <p:ph type="pic" sz="quarter" idx="13"/>
          </p:nvPr>
        </p:nvSpPr>
        <p:spPr>
          <a:xfrm>
            <a:off x="5017477" y="2971800"/>
            <a:ext cx="4191000" cy="3962400"/>
          </a:xfrm>
          <a:prstGeom prst="rect">
            <a:avLst/>
          </a:prstGeom>
        </p:spPr>
        <p:txBody>
          <a:bodyPr/>
          <a:lstStyle/>
          <a:p>
            <a:r>
              <a:rPr lang="en-US"/>
              <a:t>Drag picture to placeholder or click icon to add</a:t>
            </a:r>
          </a:p>
        </p:txBody>
      </p:sp>
      <p:sp>
        <p:nvSpPr>
          <p:cNvPr id="10" name="Title 11"/>
          <p:cNvSpPr>
            <a:spLocks noGrp="1"/>
          </p:cNvSpPr>
          <p:nvPr>
            <p:ph type="title" hasCustomPrompt="1"/>
          </p:nvPr>
        </p:nvSpPr>
        <p:spPr>
          <a:xfrm>
            <a:off x="561845" y="366812"/>
            <a:ext cx="8724024" cy="1143000"/>
          </a:xfrm>
          <a:prstGeom prst="rect">
            <a:avLst/>
          </a:prstGeom>
        </p:spPr>
        <p:txBody>
          <a:bodyPr/>
          <a:lstStyle>
            <a:lvl1pPr>
              <a:defRPr sz="4800" b="1">
                <a:solidFill>
                  <a:srgbClr val="A29CC0"/>
                </a:solidFill>
                <a:latin typeface="Century Gothic" charset="0"/>
                <a:ea typeface="Century Gothic" charset="0"/>
                <a:cs typeface="Century Gothic" charset="0"/>
              </a:defRPr>
            </a:lvl1pPr>
          </a:lstStyle>
          <a:p>
            <a:r>
              <a:rPr lang="en-US" dirty="0"/>
              <a:t>Title goes here</a:t>
            </a:r>
          </a:p>
        </p:txBody>
      </p:sp>
      <p:sp>
        <p:nvSpPr>
          <p:cNvPr id="11" name="Text Placeholder 24"/>
          <p:cNvSpPr>
            <a:spLocks noGrp="1"/>
          </p:cNvSpPr>
          <p:nvPr>
            <p:ph type="body" sz="quarter" idx="11" hasCustomPrompt="1"/>
          </p:nvPr>
        </p:nvSpPr>
        <p:spPr>
          <a:xfrm>
            <a:off x="561845" y="1091205"/>
            <a:ext cx="6629400" cy="837214"/>
          </a:xfrm>
          <a:prstGeom prst="rect">
            <a:avLst/>
          </a:prstGeom>
        </p:spPr>
        <p:txBody>
          <a:bodyPr/>
          <a:lstStyle>
            <a:lvl1pPr>
              <a:defRPr sz="4400">
                <a:solidFill>
                  <a:srgbClr val="1E1860"/>
                </a:solidFill>
                <a:latin typeface="Century Gothic" charset="0"/>
                <a:ea typeface="Century Gothic" charset="0"/>
                <a:cs typeface="Century Gothic" charset="0"/>
              </a:defRPr>
            </a:lvl1pPr>
          </a:lstStyle>
          <a:p>
            <a:pPr lvl="0"/>
            <a:r>
              <a:rPr lang="en-US" dirty="0"/>
              <a:t>Subtitle goes here</a:t>
            </a:r>
          </a:p>
        </p:txBody>
      </p:sp>
      <p:sp>
        <p:nvSpPr>
          <p:cNvPr id="2" name="Slide Number Placeholder 1">
            <a:extLst>
              <a:ext uri="{FF2B5EF4-FFF2-40B4-BE49-F238E27FC236}">
                <a16:creationId xmlns="" xmlns:a16="http://schemas.microsoft.com/office/drawing/2014/main" id="{A34811EB-C7AE-4182-84D0-FEA280FC1820}"/>
              </a:ext>
            </a:extLst>
          </p:cNvPr>
          <p:cNvSpPr>
            <a:spLocks noGrp="1"/>
          </p:cNvSpPr>
          <p:nvPr>
            <p:ph type="sldNum" sz="quarter" idx="14"/>
          </p:nvPr>
        </p:nvSpPr>
        <p:spPr/>
        <p:txBody>
          <a:bodyPr/>
          <a:lstStyle/>
          <a:p>
            <a:fld id="{1E3A08D3-AC1A-4FDC-8C0A-674E3B3BDE33}" type="slidenum">
              <a:rPr lang="en-US" smtClean="0"/>
              <a:t>‹#›</a:t>
            </a:fld>
            <a:endParaRPr lang="en-US"/>
          </a:p>
        </p:txBody>
      </p:sp>
    </p:spTree>
    <p:extLst>
      <p:ext uri="{BB962C8B-B14F-4D97-AF65-F5344CB8AC3E}">
        <p14:creationId xmlns:p14="http://schemas.microsoft.com/office/powerpoint/2010/main" val="8218720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ext and Graphic">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3" name="Text Placeholder 2"/>
          <p:cNvSpPr>
            <a:spLocks noGrp="1"/>
          </p:cNvSpPr>
          <p:nvPr>
            <p:ph type="body" sz="quarter" idx="11" hasCustomPrompt="1"/>
          </p:nvPr>
        </p:nvSpPr>
        <p:spPr>
          <a:xfrm>
            <a:off x="533400" y="1143000"/>
            <a:ext cx="6593784" cy="868229"/>
          </a:xfrm>
          <a:prstGeom prst="rect">
            <a:avLst/>
          </a:prstGeom>
        </p:spPr>
        <p:txBody>
          <a:bodyPr/>
          <a:lstStyle>
            <a:lvl1pPr>
              <a:defRPr sz="4400" baseline="0">
                <a:solidFill>
                  <a:srgbClr val="1E1860"/>
                </a:solidFill>
                <a:latin typeface="Century Gothic" charset="0"/>
                <a:ea typeface="Century Gothic" charset="0"/>
                <a:cs typeface="Century Gothic" charset="0"/>
              </a:defRPr>
            </a:lvl1pPr>
          </a:lstStyle>
          <a:p>
            <a:pPr lvl="0"/>
            <a:r>
              <a:rPr lang="en-US" dirty="0"/>
              <a:t>Title for art goes here</a:t>
            </a:r>
          </a:p>
        </p:txBody>
      </p:sp>
      <p:sp>
        <p:nvSpPr>
          <p:cNvPr id="7" name="Picture Placeholder 6"/>
          <p:cNvSpPr>
            <a:spLocks noGrp="1"/>
          </p:cNvSpPr>
          <p:nvPr>
            <p:ph type="pic" sz="quarter" idx="13"/>
          </p:nvPr>
        </p:nvSpPr>
        <p:spPr>
          <a:xfrm>
            <a:off x="5181600" y="2362200"/>
            <a:ext cx="4191000" cy="3962400"/>
          </a:xfrm>
          <a:prstGeom prst="rect">
            <a:avLst/>
          </a:prstGeom>
        </p:spPr>
        <p:txBody>
          <a:bodyPr/>
          <a:lstStyle/>
          <a:p>
            <a:r>
              <a:rPr lang="en-US"/>
              <a:t>Drag picture to placeholder or click icon to add</a:t>
            </a:r>
          </a:p>
        </p:txBody>
      </p:sp>
      <p:sp>
        <p:nvSpPr>
          <p:cNvPr id="5" name="Text Placeholder 4"/>
          <p:cNvSpPr>
            <a:spLocks noGrp="1"/>
          </p:cNvSpPr>
          <p:nvPr>
            <p:ph type="body" sz="quarter" idx="14" hasCustomPrompt="1"/>
          </p:nvPr>
        </p:nvSpPr>
        <p:spPr>
          <a:xfrm>
            <a:off x="533400" y="2362200"/>
            <a:ext cx="4267200" cy="4648200"/>
          </a:xfrm>
          <a:prstGeom prst="rect">
            <a:avLst/>
          </a:prstGeom>
        </p:spPr>
        <p:txBody>
          <a:bodyPr/>
          <a:lstStyle>
            <a:lvl1pPr>
              <a:defRPr sz="2800">
                <a:latin typeface="Century Gothic" charset="0"/>
                <a:ea typeface="Century Gothic" charset="0"/>
                <a:cs typeface="Century Gothic" charset="0"/>
              </a:defRPr>
            </a:lvl1pPr>
            <a:lvl2pPr marL="800100" indent="-342900">
              <a:buFont typeface="Arial" panose="020B0604020202020204" pitchFamily="34" charset="0"/>
              <a:buChar char="•"/>
              <a:defRPr sz="2000">
                <a:latin typeface="Century Gothic" charset="0"/>
                <a:ea typeface="Century Gothic" charset="0"/>
                <a:cs typeface="Century Gothic" charset="0"/>
              </a:defRPr>
            </a:lvl2pPr>
            <a:lvl3pPr marL="1200150" indent="-285750">
              <a:buFont typeface="Arial" panose="020B0604020202020204" pitchFamily="34" charset="0"/>
              <a:buChar char="•"/>
              <a:defRPr>
                <a:latin typeface="Century Gothic" charset="0"/>
                <a:ea typeface="Century Gothic" charset="0"/>
                <a:cs typeface="Century Gothic" charset="0"/>
              </a:defRPr>
            </a:lvl3pPr>
            <a:lvl4pPr marL="1657350" indent="-285750">
              <a:buFont typeface="Arial" panose="020B0604020202020204" pitchFamily="34" charset="0"/>
              <a:buChar char="•"/>
              <a:defRPr>
                <a:latin typeface="Century Gothic" charset="0"/>
                <a:ea typeface="Century Gothic" charset="0"/>
                <a:cs typeface="Century Gothic" charset="0"/>
              </a:defRPr>
            </a:lvl4pPr>
            <a:lvl5pPr marL="2114550" indent="-285750">
              <a:buFont typeface="Arial" panose="020B0604020202020204" pitchFamily="34" charset="0"/>
              <a:buChar char="•"/>
              <a:defRPr>
                <a:latin typeface="Century Gothic" charset="0"/>
                <a:ea typeface="Century Gothic" charset="0"/>
                <a:cs typeface="Century Gothic" charset="0"/>
              </a:defRPr>
            </a:lvl5pPr>
          </a:lstStyle>
          <a:p>
            <a:pPr lvl="0"/>
            <a:r>
              <a:rPr lang="en-US" dirty="0"/>
              <a:t>Type text here</a:t>
            </a:r>
          </a:p>
          <a:p>
            <a:pPr lvl="1"/>
            <a:r>
              <a:rPr lang="en-US" dirty="0"/>
              <a:t>Type text here</a:t>
            </a:r>
          </a:p>
          <a:p>
            <a:pPr lvl="2"/>
            <a:r>
              <a:rPr lang="en-US" dirty="0"/>
              <a:t>Third level</a:t>
            </a:r>
          </a:p>
          <a:p>
            <a:pPr lvl="3"/>
            <a:r>
              <a:rPr lang="en-US" dirty="0"/>
              <a:t>Fourth level</a:t>
            </a:r>
          </a:p>
          <a:p>
            <a:pPr lvl="4"/>
            <a:r>
              <a:rPr lang="en-US" dirty="0"/>
              <a:t>Fifth level</a:t>
            </a:r>
          </a:p>
        </p:txBody>
      </p:sp>
      <p:sp>
        <p:nvSpPr>
          <p:cNvPr id="8" name="object 3"/>
          <p:cNvSpPr/>
          <p:nvPr userDrawn="1"/>
        </p:nvSpPr>
        <p:spPr>
          <a:xfrm>
            <a:off x="0" y="-1"/>
            <a:ext cx="10058400" cy="1189172"/>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2" name="Slide Number Placeholder 1">
            <a:extLst>
              <a:ext uri="{FF2B5EF4-FFF2-40B4-BE49-F238E27FC236}">
                <a16:creationId xmlns="" xmlns:a16="http://schemas.microsoft.com/office/drawing/2014/main" id="{CCE4CB23-7343-4BA6-B7FC-26BBF6C112D3}"/>
              </a:ext>
            </a:extLst>
          </p:cNvPr>
          <p:cNvSpPr>
            <a:spLocks noGrp="1"/>
          </p:cNvSpPr>
          <p:nvPr>
            <p:ph type="sldNum" sz="quarter" idx="15"/>
          </p:nvPr>
        </p:nvSpPr>
        <p:spPr/>
        <p:txBody>
          <a:bodyPr/>
          <a:lstStyle/>
          <a:p>
            <a:fld id="{1E3A08D3-AC1A-4FDC-8C0A-674E3B3BDE33}" type="slidenum">
              <a:rPr lang="en-US" smtClean="0"/>
              <a:t>‹#›</a:t>
            </a:fld>
            <a:endParaRPr lang="en-US"/>
          </a:p>
        </p:txBody>
      </p:sp>
    </p:spTree>
    <p:extLst>
      <p:ext uri="{BB962C8B-B14F-4D97-AF65-F5344CB8AC3E}">
        <p14:creationId xmlns:p14="http://schemas.microsoft.com/office/powerpoint/2010/main" val="20214447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Large Graphic">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3" name="Text Placeholder 2"/>
          <p:cNvSpPr>
            <a:spLocks noGrp="1"/>
          </p:cNvSpPr>
          <p:nvPr>
            <p:ph type="body" sz="quarter" idx="11" hasCustomPrompt="1"/>
          </p:nvPr>
        </p:nvSpPr>
        <p:spPr>
          <a:xfrm>
            <a:off x="533400" y="1189171"/>
            <a:ext cx="6629400" cy="868229"/>
          </a:xfrm>
          <a:prstGeom prst="rect">
            <a:avLst/>
          </a:prstGeom>
        </p:spPr>
        <p:txBody>
          <a:bodyPr/>
          <a:lstStyle>
            <a:lvl1pPr>
              <a:defRPr sz="4400" baseline="0">
                <a:solidFill>
                  <a:srgbClr val="1E1860"/>
                </a:solidFill>
                <a:latin typeface="Century Gothic" charset="0"/>
                <a:ea typeface="Century Gothic" charset="0"/>
                <a:cs typeface="Century Gothic" charset="0"/>
              </a:defRPr>
            </a:lvl1pPr>
          </a:lstStyle>
          <a:p>
            <a:pPr lvl="0"/>
            <a:r>
              <a:rPr lang="en-US" dirty="0"/>
              <a:t>Title for chart goes here</a:t>
            </a:r>
          </a:p>
        </p:txBody>
      </p:sp>
      <p:sp>
        <p:nvSpPr>
          <p:cNvPr id="5" name="Picture Placeholder 4"/>
          <p:cNvSpPr>
            <a:spLocks noGrp="1"/>
          </p:cNvSpPr>
          <p:nvPr>
            <p:ph type="pic" sz="quarter" idx="12"/>
          </p:nvPr>
        </p:nvSpPr>
        <p:spPr>
          <a:xfrm>
            <a:off x="543732" y="2354394"/>
            <a:ext cx="8991600" cy="4800600"/>
          </a:xfrm>
          <a:prstGeom prst="rect">
            <a:avLst/>
          </a:prstGeom>
        </p:spPr>
        <p:txBody>
          <a:bodyPr/>
          <a:lstStyle/>
          <a:p>
            <a:r>
              <a:rPr lang="en-US"/>
              <a:t>Drag picture to placeholder or click icon to add</a:t>
            </a:r>
          </a:p>
        </p:txBody>
      </p:sp>
      <p:sp>
        <p:nvSpPr>
          <p:cNvPr id="6" name="object 3"/>
          <p:cNvSpPr/>
          <p:nvPr userDrawn="1"/>
        </p:nvSpPr>
        <p:spPr>
          <a:xfrm>
            <a:off x="0" y="-1"/>
            <a:ext cx="10058400" cy="1189172"/>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2" name="Slide Number Placeholder 1">
            <a:extLst>
              <a:ext uri="{FF2B5EF4-FFF2-40B4-BE49-F238E27FC236}">
                <a16:creationId xmlns="" xmlns:a16="http://schemas.microsoft.com/office/drawing/2014/main" id="{178690C7-BE26-46D4-9E52-B1E0B361C2C5}"/>
              </a:ext>
            </a:extLst>
          </p:cNvPr>
          <p:cNvSpPr>
            <a:spLocks noGrp="1"/>
          </p:cNvSpPr>
          <p:nvPr>
            <p:ph type="sldNum" sz="quarter" idx="13"/>
          </p:nvPr>
        </p:nvSpPr>
        <p:spPr/>
        <p:txBody>
          <a:bodyPr/>
          <a:lstStyle/>
          <a:p>
            <a:fld id="{1E3A08D3-AC1A-4FDC-8C0A-674E3B3BDE33}" type="slidenum">
              <a:rPr lang="en-US" smtClean="0"/>
              <a:t>‹#›</a:t>
            </a:fld>
            <a:endParaRPr lang="en-US"/>
          </a:p>
        </p:txBody>
      </p:sp>
    </p:spTree>
    <p:extLst>
      <p:ext uri="{BB962C8B-B14F-4D97-AF65-F5344CB8AC3E}">
        <p14:creationId xmlns:p14="http://schemas.microsoft.com/office/powerpoint/2010/main" val="40694773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obj" preserve="1">
  <p:cSld name="Final Slide">
    <p:bg>
      <p:bgPr>
        <a:solidFill>
          <a:schemeClr val="bg1"/>
        </a:solidFill>
        <a:effectLst/>
      </p:bgPr>
    </p:bg>
    <p:spTree>
      <p:nvGrpSpPr>
        <p:cNvPr id="1" name=""/>
        <p:cNvGrpSpPr/>
        <p:nvPr/>
      </p:nvGrpSpPr>
      <p:grpSpPr>
        <a:xfrm>
          <a:off x="0" y="0"/>
          <a:ext cx="0" cy="0"/>
          <a:chOff x="0" y="0"/>
          <a:chExt cx="0" cy="0"/>
        </a:xfrm>
      </p:grpSpPr>
      <p:sp>
        <p:nvSpPr>
          <p:cNvPr id="17" name="bk object 17"/>
          <p:cNvSpPr/>
          <p:nvPr/>
        </p:nvSpPr>
        <p:spPr>
          <a:xfrm>
            <a:off x="1523" y="0"/>
            <a:ext cx="0" cy="1386840"/>
          </a:xfrm>
          <a:custGeom>
            <a:avLst/>
            <a:gdLst/>
            <a:ahLst/>
            <a:cxnLst/>
            <a:rect l="l" t="t" r="r" b="b"/>
            <a:pathLst>
              <a:path h="1386840">
                <a:moveTo>
                  <a:pt x="0" y="0"/>
                </a:moveTo>
                <a:lnTo>
                  <a:pt x="0" y="1386839"/>
                </a:lnTo>
              </a:path>
            </a:pathLst>
          </a:custGeom>
          <a:ln w="4318">
            <a:solidFill>
              <a:srgbClr val="1E185F"/>
            </a:solidFill>
          </a:ln>
        </p:spPr>
        <p:txBody>
          <a:bodyPr wrap="square" lIns="0" tIns="0" rIns="0" bIns="0" rtlCol="0"/>
          <a:lstStyle/>
          <a:p>
            <a:endParaRPr/>
          </a:p>
        </p:txBody>
      </p:sp>
      <p:sp>
        <p:nvSpPr>
          <p:cNvPr id="10" name="object 5"/>
          <p:cNvSpPr/>
          <p:nvPr userDrawn="1"/>
        </p:nvSpPr>
        <p:spPr>
          <a:xfrm>
            <a:off x="0" y="0"/>
            <a:ext cx="10058400" cy="6550286"/>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A6C038"/>
          </a:solidFill>
        </p:spPr>
        <p:txBody>
          <a:bodyPr wrap="square" lIns="0" tIns="0" rIns="0" bIns="0" rtlCol="0"/>
          <a:lstStyle/>
          <a:p>
            <a:endParaRPr>
              <a:solidFill>
                <a:srgbClr val="A7BF39"/>
              </a:solidFill>
            </a:endParaRPr>
          </a:p>
        </p:txBody>
      </p:sp>
      <p:sp>
        <p:nvSpPr>
          <p:cNvPr id="5" name="Rectangle 4"/>
          <p:cNvSpPr/>
          <p:nvPr userDrawn="1"/>
        </p:nvSpPr>
        <p:spPr>
          <a:xfrm>
            <a:off x="685800" y="3124200"/>
            <a:ext cx="8077200" cy="2975173"/>
          </a:xfrm>
          <a:prstGeom prst="rect">
            <a:avLst/>
          </a:prstGeom>
        </p:spPr>
        <p:txBody>
          <a:bodyPr wrap="square">
            <a:spAutoFit/>
          </a:bodyPr>
          <a:lstStyle/>
          <a:p>
            <a:r>
              <a:rPr lang="en-US" sz="1800" kern="1200" dirty="0">
                <a:solidFill>
                  <a:schemeClr val="bg1"/>
                </a:solidFill>
                <a:effectLst/>
                <a:latin typeface="Century Gothic" charset="0"/>
                <a:ea typeface="Century Gothic" charset="0"/>
                <a:cs typeface="Century Gothic" charset="0"/>
              </a:rPr>
              <a:t>This presentation was produced with the support of the United States Agency for International Development (USAID) under the terms of MEASURE Evaluation cooperative agreement AID-OAA-L-14-00004. MEASURE Evaluation is implemented by the Carolina Population Center, University of North Carolina at Chapel Hill in partnership with ICF International; John Snow, Inc.; Management Sciences for Health; Palladium; and Tulane University. Views expressed are not necessarily those of USAID or the United States government. </a:t>
            </a:r>
          </a:p>
          <a:p>
            <a:pPr marL="12700" marR="819150">
              <a:lnSpc>
                <a:spcPts val="5200"/>
              </a:lnSpc>
            </a:pPr>
            <a:r>
              <a:rPr lang="en-US" sz="1800" b="1" dirty="0" err="1">
                <a:solidFill>
                  <a:srgbClr val="1E1860"/>
                </a:solidFill>
                <a:latin typeface="Century Gothic" charset="0"/>
                <a:ea typeface="Century Gothic" charset="0"/>
                <a:cs typeface="Century Gothic" charset="0"/>
              </a:rPr>
              <a:t>www.measureevaluation.org</a:t>
            </a:r>
            <a:endParaRPr lang="en-US" sz="1800" b="1" dirty="0">
              <a:solidFill>
                <a:srgbClr val="1E1860"/>
              </a:solidFill>
              <a:latin typeface="Century Gothic" charset="0"/>
              <a:ea typeface="Century Gothic" charset="0"/>
              <a:cs typeface="Century Gothic" charset="0"/>
            </a:endParaRPr>
          </a:p>
        </p:txBody>
      </p:sp>
      <p:sp>
        <p:nvSpPr>
          <p:cNvPr id="7" name="Rectangle 1"/>
          <p:cNvSpPr>
            <a:spLocks noChangeArrowheads="1"/>
          </p:cNvSpPr>
          <p:nvPr userDrawn="1"/>
        </p:nvSpPr>
        <p:spPr bwMode="auto">
          <a:xfrm>
            <a:off x="-762000" y="7282691"/>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sp>
        <p:nvSpPr>
          <p:cNvPr id="15" name="object 3"/>
          <p:cNvSpPr/>
          <p:nvPr userDrawn="1"/>
        </p:nvSpPr>
        <p:spPr>
          <a:xfrm>
            <a:off x="0" y="-1"/>
            <a:ext cx="10058400" cy="1189172"/>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50066" y="6781800"/>
            <a:ext cx="726934" cy="701868"/>
          </a:xfrm>
          <a:prstGeom prst="rect">
            <a:avLst/>
          </a:prstGeom>
        </p:spPr>
      </p:pic>
      <p:pic>
        <p:nvPicPr>
          <p:cNvPr id="12" name="Picture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58918" y="6667383"/>
            <a:ext cx="1181793" cy="1010433"/>
          </a:xfrm>
          <a:prstGeom prst="rect">
            <a:avLst/>
          </a:prstGeom>
        </p:spPr>
      </p:pic>
      <p:pic>
        <p:nvPicPr>
          <p:cNvPr id="13" name="Picture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361734" y="6797265"/>
            <a:ext cx="1166299" cy="686403"/>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Slide">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FB2DF8D3-ABAF-4ABA-A118-CAE0CF9DE9FC}"/>
              </a:ext>
            </a:extLst>
          </p:cNvPr>
          <p:cNvSpPr>
            <a:spLocks noGrp="1"/>
          </p:cNvSpPr>
          <p:nvPr>
            <p:ph type="sldNum" sz="quarter" idx="10"/>
          </p:nvPr>
        </p:nvSpPr>
        <p:spPr/>
        <p:txBody>
          <a:bodyPr/>
          <a:lstStyle/>
          <a:p>
            <a:fld id="{1E3A08D3-AC1A-4FDC-8C0A-674E3B3BDE33}" type="slidenum">
              <a:rPr lang="en-US" smtClean="0"/>
              <a:t>‹#›</a:t>
            </a:fld>
            <a:endParaRPr lang="en-US"/>
          </a:p>
        </p:txBody>
      </p:sp>
    </p:spTree>
    <p:extLst>
      <p:ext uri="{BB962C8B-B14F-4D97-AF65-F5344CB8AC3E}">
        <p14:creationId xmlns:p14="http://schemas.microsoft.com/office/powerpoint/2010/main" val="769146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Title and Content">
    <p:bg>
      <p:bgPr>
        <a:solidFill>
          <a:schemeClr val="bg1"/>
        </a:solidFill>
        <a:effectLst/>
      </p:bgPr>
    </p:bg>
    <p:spTree>
      <p:nvGrpSpPr>
        <p:cNvPr id="1" name=""/>
        <p:cNvGrpSpPr/>
        <p:nvPr/>
      </p:nvGrpSpPr>
      <p:grpSpPr>
        <a:xfrm>
          <a:off x="0" y="0"/>
          <a:ext cx="0" cy="0"/>
          <a:chOff x="0" y="0"/>
          <a:chExt cx="0" cy="0"/>
        </a:xfrm>
      </p:grpSpPr>
      <p:sp>
        <p:nvSpPr>
          <p:cNvPr id="13" name="object 3"/>
          <p:cNvSpPr/>
          <p:nvPr userDrawn="1"/>
        </p:nvSpPr>
        <p:spPr>
          <a:xfrm>
            <a:off x="0" y="-1"/>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12" name="Title 11"/>
          <p:cNvSpPr>
            <a:spLocks noGrp="1"/>
          </p:cNvSpPr>
          <p:nvPr>
            <p:ph type="title" hasCustomPrompt="1"/>
          </p:nvPr>
        </p:nvSpPr>
        <p:spPr>
          <a:xfrm>
            <a:off x="611769" y="366812"/>
            <a:ext cx="8674100" cy="1143000"/>
          </a:xfrm>
          <a:prstGeom prst="rect">
            <a:avLst/>
          </a:prstGeom>
        </p:spPr>
        <p:txBody>
          <a:bodyPr/>
          <a:lstStyle>
            <a:lvl1pPr>
              <a:defRPr sz="4800" b="1">
                <a:solidFill>
                  <a:srgbClr val="A29CC0"/>
                </a:solidFill>
                <a:latin typeface="Futura LT Pro Book" panose="020B0502020204020303" pitchFamily="34" charset="0"/>
              </a:defRPr>
            </a:lvl1pPr>
          </a:lstStyle>
          <a:p>
            <a:r>
              <a:rPr lang="en-US" dirty="0"/>
              <a:t>Headline goes here</a:t>
            </a:r>
            <a:br>
              <a:rPr lang="en-US" dirty="0"/>
            </a:br>
            <a:endParaRPr lang="en-US" dirty="0"/>
          </a:p>
        </p:txBody>
      </p:sp>
      <p:sp>
        <p:nvSpPr>
          <p:cNvPr id="23" name="Text Placeholder 22"/>
          <p:cNvSpPr>
            <a:spLocks noGrp="1"/>
          </p:cNvSpPr>
          <p:nvPr>
            <p:ph type="body" sz="quarter" idx="10"/>
          </p:nvPr>
        </p:nvSpPr>
        <p:spPr>
          <a:xfrm>
            <a:off x="685800" y="2702611"/>
            <a:ext cx="8305800" cy="2590800"/>
          </a:xfrm>
          <a:prstGeom prst="rect">
            <a:avLst/>
          </a:prstGeom>
        </p:spPr>
        <p:txBody>
          <a:bodyPr/>
          <a:lstStyle>
            <a:lvl1pPr>
              <a:defRPr sz="2800">
                <a:solidFill>
                  <a:schemeClr val="tx1"/>
                </a:solidFill>
                <a:latin typeface="Futura LT Pro Book" panose="020B0502020204020303" pitchFamily="34" charset="0"/>
              </a:defRPr>
            </a:lvl1pPr>
            <a:lvl2pPr>
              <a:defRPr sz="2400">
                <a:solidFill>
                  <a:schemeClr val="tx1"/>
                </a:solidFill>
                <a:latin typeface="Futura LT Pro Book" panose="020B0502020204020303" pitchFamily="34" charset="0"/>
              </a:defRPr>
            </a:lvl2pPr>
            <a:lvl3pPr>
              <a:defRPr sz="2000">
                <a:solidFill>
                  <a:schemeClr val="tx1"/>
                </a:solidFill>
                <a:latin typeface="Futura LT Pro Book" panose="020B0502020204020303" pitchFamily="34" charset="0"/>
              </a:defRPr>
            </a:lvl3pPr>
            <a:lvl4pPr>
              <a:defRPr>
                <a:solidFill>
                  <a:schemeClr val="tx1"/>
                </a:solidFill>
                <a:latin typeface="Futura LT Pro Book" panose="020B0502020204020303" pitchFamily="34" charset="0"/>
              </a:defRPr>
            </a:lvl4pPr>
            <a:lvl5pPr>
              <a:defRPr>
                <a:solidFill>
                  <a:schemeClr val="tx1"/>
                </a:solidFill>
                <a:latin typeface="Futura LT Pro Book" panose="020B0502020204020303" pitchFamily="34" charset="0"/>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25" name="Text Placeholder 24"/>
          <p:cNvSpPr>
            <a:spLocks noGrp="1"/>
          </p:cNvSpPr>
          <p:nvPr>
            <p:ph type="body" sz="quarter" idx="11" hasCustomPrompt="1"/>
          </p:nvPr>
        </p:nvSpPr>
        <p:spPr>
          <a:xfrm>
            <a:off x="561845" y="1024237"/>
            <a:ext cx="6629400" cy="1066800"/>
          </a:xfrm>
          <a:prstGeom prst="rect">
            <a:avLst/>
          </a:prstGeom>
        </p:spPr>
        <p:txBody>
          <a:bodyPr/>
          <a:lstStyle>
            <a:lvl1pPr>
              <a:defRPr sz="4400">
                <a:solidFill>
                  <a:srgbClr val="1E1860"/>
                </a:solidFill>
                <a:latin typeface="Futura LT Pro Book" panose="020B0502020204020303" pitchFamily="34" charset="0"/>
              </a:defRPr>
            </a:lvl1pPr>
          </a:lstStyle>
          <a:p>
            <a:pPr lvl="0"/>
            <a:r>
              <a:rPr lang="en-US" dirty="0"/>
              <a:t>Subtitle goes here</a:t>
            </a:r>
          </a:p>
        </p:txBody>
      </p:sp>
      <p:sp>
        <p:nvSpPr>
          <p:cNvPr id="2" name="Slide Number Placeholder 1">
            <a:extLst>
              <a:ext uri="{FF2B5EF4-FFF2-40B4-BE49-F238E27FC236}">
                <a16:creationId xmlns="" xmlns:a16="http://schemas.microsoft.com/office/drawing/2014/main" id="{D4BDFA0C-E80A-4094-A18A-4AC6DC5C1144}"/>
              </a:ext>
            </a:extLst>
          </p:cNvPr>
          <p:cNvSpPr>
            <a:spLocks noGrp="1"/>
          </p:cNvSpPr>
          <p:nvPr>
            <p:ph type="sldNum" sz="quarter" idx="12"/>
          </p:nvPr>
        </p:nvSpPr>
        <p:spPr/>
        <p:txBody>
          <a:bodyPr/>
          <a:lstStyle/>
          <a:p>
            <a:fld id="{1E3A08D3-AC1A-4FDC-8C0A-674E3B3BDE33}" type="slidenum">
              <a:rPr lang="en-US" smtClean="0"/>
              <a:t>‹#›</a:t>
            </a:fld>
            <a:endParaRPr lang="en-US"/>
          </a:p>
        </p:txBody>
      </p:sp>
    </p:spTree>
    <p:extLst>
      <p:ext uri="{BB962C8B-B14F-4D97-AF65-F5344CB8AC3E}">
        <p14:creationId xmlns:p14="http://schemas.microsoft.com/office/powerpoint/2010/main" val="37429526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3"/>
          <p:cNvSpPr/>
          <p:nvPr userDrawn="1"/>
        </p:nvSpPr>
        <p:spPr>
          <a:xfrm>
            <a:off x="0" y="-1"/>
            <a:ext cx="10058400" cy="1219201"/>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2" name="Slide Number Placeholder 1">
            <a:extLst>
              <a:ext uri="{FF2B5EF4-FFF2-40B4-BE49-F238E27FC236}">
                <a16:creationId xmlns="" xmlns:a16="http://schemas.microsoft.com/office/drawing/2014/main" id="{360B3FEB-ED5B-4CA0-8C95-FEEB216095A2}"/>
              </a:ext>
            </a:extLst>
          </p:cNvPr>
          <p:cNvSpPr>
            <a:spLocks noGrp="1"/>
          </p:cNvSpPr>
          <p:nvPr>
            <p:ph type="sldNum" sz="quarter" idx="4"/>
          </p:nvPr>
        </p:nvSpPr>
        <p:spPr>
          <a:xfrm>
            <a:off x="7543800" y="7239000"/>
            <a:ext cx="2324058" cy="457200"/>
          </a:xfrm>
          <a:prstGeom prst="rect">
            <a:avLst/>
          </a:prstGeom>
        </p:spPr>
        <p:txBody>
          <a:bodyPr vert="horz" lIns="91440" tIns="45720" rIns="91440" bIns="45720" rtlCol="0" anchor="ctr"/>
          <a:lstStyle>
            <a:lvl1pPr algn="r">
              <a:defRPr sz="1200">
                <a:solidFill>
                  <a:schemeClr val="tx1">
                    <a:tint val="75000"/>
                  </a:schemeClr>
                </a:solidFill>
              </a:defRPr>
            </a:lvl1pPr>
          </a:lstStyle>
          <a:p>
            <a:fld id="{1E3A08D3-AC1A-4FDC-8C0A-674E3B3BDE33}"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7" r:id="rId3"/>
    <p:sldLayoutId id="2147483668" r:id="rId4"/>
    <p:sldLayoutId id="2147483669" r:id="rId5"/>
    <p:sldLayoutId id="2147483670" r:id="rId6"/>
    <p:sldLayoutId id="2147483665" r:id="rId7"/>
    <p:sldLayoutId id="2147483683" r:id="rId8"/>
    <p:sldLayoutId id="2147483684" r:id="rId9"/>
  </p:sldLayoutIdLst>
  <p:hf hdr="0" ftr="0" dt="0"/>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5" Type="http://schemas.openxmlformats.org/officeDocument/2006/relationships/image" Target="../media/image16.png"/><Relationship Id="rId6" Type="http://schemas.openxmlformats.org/officeDocument/2006/relationships/image" Target="../media/image17.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8.jpeg"/></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png"/><Relationship Id="rId5" Type="http://schemas.openxmlformats.org/officeDocument/2006/relationships/image" Target="../media/image21.png"/><Relationship Id="rId6" Type="http://schemas.openxmlformats.org/officeDocument/2006/relationships/image" Target="../media/image22.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23.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tiff"/><Relationship Id="rId4" Type="http://schemas.openxmlformats.org/officeDocument/2006/relationships/image" Target="../media/image5.tiff"/><Relationship Id="rId5" Type="http://schemas.openxmlformats.org/officeDocument/2006/relationships/image" Target="../media/image6.tiff"/><Relationship Id="rId6" Type="http://schemas.openxmlformats.org/officeDocument/2006/relationships/image" Target="../media/image7.tiff"/><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3" Type="http://schemas.openxmlformats.org/officeDocument/2006/relationships/hyperlink" Target="https://journals.plos.org/plosone/article?id=10.1371/journal.pone.0186316#pone-0186316-t003" TargetMode="External"/><Relationship Id="rId4" Type="http://schemas.openxmlformats.org/officeDocument/2006/relationships/hyperlink" Target="https://journals.lww.com/aidsonline/Fulltext/2017/07013/Adolescents,_young_people,_and_the_90_90_90_goals_.1.aspx" TargetMode="External"/><Relationship Id="rId5" Type="http://schemas.openxmlformats.org/officeDocument/2006/relationships/chart" Target="../charts/chart1.xml"/><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image" Target="../media/image10.png"/><Relationship Id="rId6" Type="http://schemas.openxmlformats.org/officeDocument/2006/relationships/image" Target="../media/image11.png"/><Relationship Id="rId7"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8"/>
          <p:cNvSpPr txBox="1"/>
          <p:nvPr/>
        </p:nvSpPr>
        <p:spPr>
          <a:xfrm>
            <a:off x="609600" y="228600"/>
            <a:ext cx="7788275" cy="3334246"/>
          </a:xfrm>
          <a:prstGeom prst="rect">
            <a:avLst/>
          </a:prstGeom>
        </p:spPr>
        <p:txBody>
          <a:bodyPr vert="horz" wrap="square" lIns="0" tIns="0" rIns="0" bIns="0" rtlCol="0">
            <a:spAutoFit/>
          </a:bodyPr>
          <a:lstStyle/>
          <a:p>
            <a:pPr marL="12700">
              <a:lnSpc>
                <a:spcPts val="6495"/>
              </a:lnSpc>
            </a:pPr>
            <a:r>
              <a:rPr lang="en-US" sz="5700" b="1" spc="-265" dirty="0">
                <a:solidFill>
                  <a:srgbClr val="A29CC0"/>
                </a:solidFill>
                <a:latin typeface="Century Gothic" charset="0"/>
                <a:ea typeface="Century Gothic" charset="0"/>
                <a:cs typeface="Century Gothic" charset="0"/>
              </a:rPr>
              <a:t>Module 1</a:t>
            </a:r>
          </a:p>
          <a:p>
            <a:pPr marL="12700">
              <a:lnSpc>
                <a:spcPts val="6495"/>
              </a:lnSpc>
            </a:pPr>
            <a:r>
              <a:rPr lang="en-US" sz="5700" b="1" spc="-265" dirty="0">
                <a:solidFill>
                  <a:srgbClr val="1E1860"/>
                </a:solidFill>
                <a:latin typeface="Century Gothic" charset="0"/>
                <a:ea typeface="Century Gothic" charset="0"/>
                <a:cs typeface="Century Gothic" charset="0"/>
              </a:rPr>
              <a:t>Introduction</a:t>
            </a:r>
          </a:p>
          <a:p>
            <a:pPr marL="12700">
              <a:lnSpc>
                <a:spcPts val="6495"/>
              </a:lnSpc>
            </a:pPr>
            <a:endParaRPr lang="en-US" sz="5700" dirty="0">
              <a:solidFill>
                <a:schemeClr val="bg1"/>
              </a:solidFill>
              <a:latin typeface="Futura Lt BT" panose="020B0402020204020303" pitchFamily="34" charset="0"/>
              <a:cs typeface="Gill Sans MT"/>
            </a:endParaRPr>
          </a:p>
          <a:p>
            <a:pPr marL="12700">
              <a:lnSpc>
                <a:spcPts val="6495"/>
              </a:lnSpc>
            </a:pPr>
            <a:endParaRPr lang="en-US" sz="5700" dirty="0">
              <a:solidFill>
                <a:srgbClr val="1E185F"/>
              </a:solidFill>
              <a:latin typeface="Futura Lt BT" panose="020B0402020204020303" pitchFamily="34" charset="0"/>
              <a:cs typeface="Gill Sans MT"/>
            </a:endParaRPr>
          </a:p>
        </p:txBody>
      </p:sp>
      <p:sp>
        <p:nvSpPr>
          <p:cNvPr id="4" name="Rectangle 3">
            <a:extLst>
              <a:ext uri="{FF2B5EF4-FFF2-40B4-BE49-F238E27FC236}">
                <a16:creationId xmlns="" xmlns:a16="http://schemas.microsoft.com/office/drawing/2014/main" id="{2C5E3489-17EA-40AE-9E19-905BAFEB3103}"/>
              </a:ext>
            </a:extLst>
          </p:cNvPr>
          <p:cNvSpPr/>
          <p:nvPr/>
        </p:nvSpPr>
        <p:spPr>
          <a:xfrm>
            <a:off x="3657600" y="5257800"/>
            <a:ext cx="6400800" cy="1272143"/>
          </a:xfrm>
          <a:prstGeom prst="rect">
            <a:avLst/>
          </a:prstGeom>
        </p:spPr>
        <p:txBody>
          <a:bodyPr wrap="square">
            <a:spAutoFit/>
          </a:bodyPr>
          <a:lstStyle/>
          <a:p>
            <a:pPr marL="12700">
              <a:lnSpc>
                <a:spcPts val="2250"/>
              </a:lnSpc>
            </a:pPr>
            <a:r>
              <a:rPr lang="en-US" b="1" dirty="0">
                <a:solidFill>
                  <a:srgbClr val="1E1860"/>
                </a:solidFill>
                <a:latin typeface="Century Gothic" charset="0"/>
                <a:ea typeface="Century Gothic" charset="0"/>
                <a:cs typeface="Century Gothic" charset="0"/>
              </a:rPr>
              <a:t>Orphans and Vulnerable Children </a:t>
            </a:r>
          </a:p>
          <a:p>
            <a:pPr marL="12700">
              <a:lnSpc>
                <a:spcPts val="2250"/>
              </a:lnSpc>
            </a:pPr>
            <a:r>
              <a:rPr lang="en-US" b="1" dirty="0">
                <a:solidFill>
                  <a:srgbClr val="1E1860"/>
                </a:solidFill>
                <a:latin typeface="Century Gothic" charset="0"/>
                <a:ea typeface="Century Gothic" charset="0"/>
                <a:cs typeface="Century Gothic" charset="0"/>
              </a:rPr>
              <a:t>Monitoring, Evaluation, and Reporting (MER) Indicators</a:t>
            </a:r>
          </a:p>
          <a:p>
            <a:pPr marL="12700">
              <a:lnSpc>
                <a:spcPts val="2250"/>
              </a:lnSpc>
            </a:pPr>
            <a:r>
              <a:rPr lang="en-US" dirty="0">
                <a:solidFill>
                  <a:srgbClr val="1E1860"/>
                </a:solidFill>
                <a:latin typeface="Century Gothic" charset="0"/>
                <a:ea typeface="Century Gothic" charset="0"/>
                <a:cs typeface="Century Gothic" charset="0"/>
              </a:rPr>
              <a:t>Implementing Partner Training </a:t>
            </a:r>
          </a:p>
          <a:p>
            <a:pPr marL="12700">
              <a:lnSpc>
                <a:spcPts val="2250"/>
              </a:lnSpc>
            </a:pPr>
            <a:r>
              <a:rPr lang="en-US" dirty="0" smtClean="0">
                <a:solidFill>
                  <a:srgbClr val="1E1860"/>
                </a:solidFill>
                <a:latin typeface="Century Gothic" charset="0"/>
                <a:ea typeface="Century Gothic" charset="0"/>
                <a:cs typeface="Century Gothic" charset="0"/>
              </a:rPr>
              <a:t>December </a:t>
            </a:r>
            <a:r>
              <a:rPr lang="en-US" dirty="0">
                <a:solidFill>
                  <a:srgbClr val="1E1860"/>
                </a:solidFill>
                <a:latin typeface="Century Gothic" charset="0"/>
                <a:ea typeface="Century Gothic" charset="0"/>
                <a:cs typeface="Century Gothic" charset="0"/>
              </a:rPr>
              <a:t>2018</a:t>
            </a:r>
            <a:r>
              <a:rPr lang="en-US" dirty="0">
                <a:solidFill>
                  <a:srgbClr val="FF0000"/>
                </a:solidFill>
                <a:latin typeface="Century Gothic" charset="0"/>
                <a:ea typeface="Century Gothic" charset="0"/>
                <a:cs typeface="Century Gothic" charset="0"/>
              </a:rPr>
              <a:t> </a:t>
            </a:r>
            <a:endParaRPr lang="en-US" dirty="0">
              <a:solidFill>
                <a:srgbClr val="1E1860"/>
              </a:solidFill>
              <a:latin typeface="Century Gothic" charset="0"/>
              <a:ea typeface="Century Gothic" charset="0"/>
              <a:cs typeface="Century Gothic" charset="0"/>
            </a:endParaRPr>
          </a:p>
        </p:txBody>
      </p:sp>
    </p:spTree>
    <p:extLst>
      <p:ext uri="{BB962C8B-B14F-4D97-AF65-F5344CB8AC3E}">
        <p14:creationId xmlns:p14="http://schemas.microsoft.com/office/powerpoint/2010/main" val="115299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963CBCB-F5C6-48B1-ACD1-BFC225B01088}"/>
              </a:ext>
            </a:extLst>
          </p:cNvPr>
          <p:cNvSpPr>
            <a:spLocks noGrp="1"/>
          </p:cNvSpPr>
          <p:nvPr>
            <p:ph type="title"/>
          </p:nvPr>
        </p:nvSpPr>
        <p:spPr>
          <a:xfrm>
            <a:off x="274320" y="304800"/>
            <a:ext cx="10515600" cy="1143000"/>
          </a:xfrm>
        </p:spPr>
        <p:txBody>
          <a:bodyPr/>
          <a:lstStyle/>
          <a:p>
            <a:r>
              <a:rPr lang="en-US" sz="4400" dirty="0"/>
              <a:t>65% of OVC with known HIV status</a:t>
            </a:r>
          </a:p>
        </p:txBody>
      </p:sp>
      <p:sp>
        <p:nvSpPr>
          <p:cNvPr id="4" name="Text Placeholder 3">
            <a:extLst>
              <a:ext uri="{FF2B5EF4-FFF2-40B4-BE49-F238E27FC236}">
                <a16:creationId xmlns="" xmlns:a16="http://schemas.microsoft.com/office/drawing/2014/main" id="{458732F1-6673-42E8-821A-8C84A47F53E9}"/>
              </a:ext>
            </a:extLst>
          </p:cNvPr>
          <p:cNvSpPr>
            <a:spLocks noGrp="1"/>
          </p:cNvSpPr>
          <p:nvPr>
            <p:ph type="body" sz="quarter" idx="11"/>
          </p:nvPr>
        </p:nvSpPr>
        <p:spPr>
          <a:xfrm>
            <a:off x="267662" y="1118833"/>
            <a:ext cx="9257338" cy="837214"/>
          </a:xfrm>
        </p:spPr>
        <p:txBody>
          <a:bodyPr/>
          <a:lstStyle/>
          <a:p>
            <a:r>
              <a:rPr lang="en-US" dirty="0"/>
              <a:t>or test not required in FY2018, Q2</a:t>
            </a:r>
          </a:p>
        </p:txBody>
      </p:sp>
      <p:pic>
        <p:nvPicPr>
          <p:cNvPr id="3" name="Picture 2">
            <a:extLst>
              <a:ext uri="{FF2B5EF4-FFF2-40B4-BE49-F238E27FC236}">
                <a16:creationId xmlns="" xmlns:a16="http://schemas.microsoft.com/office/drawing/2014/main" id="{F3BD3EF8-2598-43EB-BCD3-E095E29FB293}"/>
              </a:ext>
            </a:extLst>
          </p:cNvPr>
          <p:cNvPicPr>
            <a:picLocks noChangeAspect="1"/>
          </p:cNvPicPr>
          <p:nvPr/>
        </p:nvPicPr>
        <p:blipFill>
          <a:blip r:embed="rId3"/>
          <a:stretch>
            <a:fillRect/>
          </a:stretch>
        </p:blipFill>
        <p:spPr>
          <a:xfrm>
            <a:off x="731520" y="2286000"/>
            <a:ext cx="6779410" cy="5181600"/>
          </a:xfrm>
          <a:prstGeom prst="rect">
            <a:avLst/>
          </a:prstGeom>
        </p:spPr>
      </p:pic>
      <p:pic>
        <p:nvPicPr>
          <p:cNvPr id="6" name="Picture 5">
            <a:extLst>
              <a:ext uri="{FF2B5EF4-FFF2-40B4-BE49-F238E27FC236}">
                <a16:creationId xmlns="" xmlns:a16="http://schemas.microsoft.com/office/drawing/2014/main" id="{FCBACA02-428D-4C3E-A979-D1925525528E}"/>
              </a:ext>
            </a:extLst>
          </p:cNvPr>
          <p:cNvPicPr>
            <a:picLocks noChangeAspect="1"/>
          </p:cNvPicPr>
          <p:nvPr/>
        </p:nvPicPr>
        <p:blipFill>
          <a:blip r:embed="rId4"/>
          <a:stretch>
            <a:fillRect/>
          </a:stretch>
        </p:blipFill>
        <p:spPr>
          <a:xfrm>
            <a:off x="8090050" y="6024917"/>
            <a:ext cx="1592236" cy="1257300"/>
          </a:xfrm>
          <a:prstGeom prst="rect">
            <a:avLst/>
          </a:prstGeom>
        </p:spPr>
      </p:pic>
      <p:pic>
        <p:nvPicPr>
          <p:cNvPr id="7" name="Picture 6">
            <a:extLst>
              <a:ext uri="{FF2B5EF4-FFF2-40B4-BE49-F238E27FC236}">
                <a16:creationId xmlns="" xmlns:a16="http://schemas.microsoft.com/office/drawing/2014/main" id="{34177166-999F-42FA-B85B-56793E8FF7EE}"/>
              </a:ext>
            </a:extLst>
          </p:cNvPr>
          <p:cNvPicPr>
            <a:picLocks noChangeAspect="1"/>
          </p:cNvPicPr>
          <p:nvPr/>
        </p:nvPicPr>
        <p:blipFill>
          <a:blip r:embed="rId5"/>
          <a:stretch>
            <a:fillRect/>
          </a:stretch>
        </p:blipFill>
        <p:spPr>
          <a:xfrm>
            <a:off x="7772400" y="1828799"/>
            <a:ext cx="1924050" cy="1987831"/>
          </a:xfrm>
          <a:prstGeom prst="rect">
            <a:avLst/>
          </a:prstGeom>
        </p:spPr>
      </p:pic>
      <p:pic>
        <p:nvPicPr>
          <p:cNvPr id="8" name="Picture 7">
            <a:extLst>
              <a:ext uri="{FF2B5EF4-FFF2-40B4-BE49-F238E27FC236}">
                <a16:creationId xmlns="" xmlns:a16="http://schemas.microsoft.com/office/drawing/2014/main" id="{E37E6A93-B20D-43B2-BA1B-1D94C93C828A}"/>
              </a:ext>
            </a:extLst>
          </p:cNvPr>
          <p:cNvPicPr>
            <a:picLocks noChangeAspect="1"/>
          </p:cNvPicPr>
          <p:nvPr/>
        </p:nvPicPr>
        <p:blipFill>
          <a:blip r:embed="rId6"/>
          <a:stretch>
            <a:fillRect/>
          </a:stretch>
        </p:blipFill>
        <p:spPr>
          <a:xfrm>
            <a:off x="274320" y="4572000"/>
            <a:ext cx="1418366" cy="809625"/>
          </a:xfrm>
          <a:prstGeom prst="rect">
            <a:avLst/>
          </a:prstGeom>
        </p:spPr>
      </p:pic>
      <p:sp>
        <p:nvSpPr>
          <p:cNvPr id="9" name="Text Placeholder 2">
            <a:extLst>
              <a:ext uri="{FF2B5EF4-FFF2-40B4-BE49-F238E27FC236}">
                <a16:creationId xmlns="" xmlns:a16="http://schemas.microsoft.com/office/drawing/2014/main" id="{6553A35B-39AE-4839-91F4-0F47A5C08940}"/>
              </a:ext>
            </a:extLst>
          </p:cNvPr>
          <p:cNvSpPr txBox="1">
            <a:spLocks/>
          </p:cNvSpPr>
          <p:nvPr/>
        </p:nvSpPr>
        <p:spPr>
          <a:xfrm>
            <a:off x="152400" y="7086600"/>
            <a:ext cx="2362200" cy="5334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US" sz="1400" dirty="0"/>
              <a:t>Source: Cleaned USAID MER data for FY 2018, Q2</a:t>
            </a:r>
            <a:endParaRPr lang="en-US" sz="1400" i="1" dirty="0"/>
          </a:p>
          <a:p>
            <a:r>
              <a:rPr lang="en-US" sz="1400" dirty="0"/>
              <a:t> </a:t>
            </a:r>
            <a:endParaRPr lang="en-US" sz="1800" kern="0" dirty="0"/>
          </a:p>
        </p:txBody>
      </p:sp>
      <p:sp>
        <p:nvSpPr>
          <p:cNvPr id="5" name="Slide Number Placeholder 4">
            <a:extLst>
              <a:ext uri="{FF2B5EF4-FFF2-40B4-BE49-F238E27FC236}">
                <a16:creationId xmlns="" xmlns:a16="http://schemas.microsoft.com/office/drawing/2014/main" id="{FD15CC98-41F0-4E95-8270-386F10CB4C51}"/>
              </a:ext>
            </a:extLst>
          </p:cNvPr>
          <p:cNvSpPr>
            <a:spLocks noGrp="1"/>
          </p:cNvSpPr>
          <p:nvPr>
            <p:ph type="sldNum" sz="quarter" idx="12"/>
          </p:nvPr>
        </p:nvSpPr>
        <p:spPr/>
        <p:txBody>
          <a:bodyPr/>
          <a:lstStyle/>
          <a:p>
            <a:fld id="{1E3A08D3-AC1A-4FDC-8C0A-674E3B3BDE33}" type="slidenum">
              <a:rPr lang="en-US" smtClean="0"/>
              <a:t>10</a:t>
            </a:fld>
            <a:endParaRPr lang="en-US"/>
          </a:p>
        </p:txBody>
      </p:sp>
    </p:spTree>
    <p:extLst>
      <p:ext uri="{BB962C8B-B14F-4D97-AF65-F5344CB8AC3E}">
        <p14:creationId xmlns:p14="http://schemas.microsoft.com/office/powerpoint/2010/main" val="11177504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0" y="1219200"/>
            <a:ext cx="6858000" cy="2590800"/>
          </a:xfrm>
          <a:prstGeom prst="rect">
            <a:avLst/>
          </a:prstGeom>
          <a:solidFill>
            <a:srgbClr val="A6C0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 xmlns:a16="http://schemas.microsoft.com/office/drawing/2014/main" id="{E311743C-CABD-4AF4-994E-96B292880B9D}"/>
              </a:ext>
            </a:extLst>
          </p:cNvPr>
          <p:cNvSpPr>
            <a:spLocks noGrp="1"/>
          </p:cNvSpPr>
          <p:nvPr>
            <p:ph type="body" sz="quarter" idx="11"/>
          </p:nvPr>
        </p:nvSpPr>
        <p:spPr>
          <a:xfrm>
            <a:off x="1752600" y="1524000"/>
            <a:ext cx="6400800" cy="2895600"/>
          </a:xfrm>
        </p:spPr>
        <p:txBody>
          <a:bodyPr/>
          <a:lstStyle/>
          <a:p>
            <a:pPr algn="ctr">
              <a:lnSpc>
                <a:spcPts val="5900"/>
              </a:lnSpc>
            </a:pPr>
            <a:r>
              <a:rPr lang="en-US" sz="5500" b="1" dirty="0">
                <a:latin typeface="Century Gothic" panose="020B0502020202020204" pitchFamily="34" charset="0"/>
              </a:rPr>
              <a:t>Increasing the  proportion of </a:t>
            </a:r>
          </a:p>
          <a:p>
            <a:pPr algn="ctr">
              <a:lnSpc>
                <a:spcPts val="5900"/>
              </a:lnSpc>
            </a:pPr>
            <a:r>
              <a:rPr lang="en-US" sz="5500" b="1" dirty="0">
                <a:latin typeface="Century Gothic" panose="020B0502020202020204" pitchFamily="34" charset="0"/>
              </a:rPr>
              <a:t>HIV+ children </a:t>
            </a:r>
          </a:p>
          <a:p>
            <a:pPr algn="ctr">
              <a:lnSpc>
                <a:spcPts val="5900"/>
              </a:lnSpc>
            </a:pPr>
            <a:r>
              <a:rPr lang="en-US" sz="5500" dirty="0">
                <a:latin typeface="Century Gothic" panose="020B0502020202020204" pitchFamily="34" charset="0"/>
              </a:rPr>
              <a:t>who receive sustained ART</a:t>
            </a: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31697" y="5257800"/>
            <a:ext cx="2595006" cy="2450315"/>
          </a:xfrm>
          <a:prstGeom prst="rect">
            <a:avLst/>
          </a:prstGeom>
        </p:spPr>
      </p:pic>
      <p:sp>
        <p:nvSpPr>
          <p:cNvPr id="6" name="TextBox 5">
            <a:extLst>
              <a:ext uri="{FF2B5EF4-FFF2-40B4-BE49-F238E27FC236}">
                <a16:creationId xmlns="" xmlns:a16="http://schemas.microsoft.com/office/drawing/2014/main" id="{9A563490-934A-454E-A1D4-52AE222C3DD3}"/>
              </a:ext>
            </a:extLst>
          </p:cNvPr>
          <p:cNvSpPr txBox="1"/>
          <p:nvPr/>
        </p:nvSpPr>
        <p:spPr>
          <a:xfrm>
            <a:off x="8897389" y="7329100"/>
            <a:ext cx="990600" cy="276999"/>
          </a:xfrm>
          <a:prstGeom prst="rect">
            <a:avLst/>
          </a:prstGeom>
          <a:noFill/>
        </p:spPr>
        <p:txBody>
          <a:bodyPr wrap="square" rtlCol="0">
            <a:spAutoFit/>
          </a:bodyPr>
          <a:lstStyle/>
          <a:p>
            <a:pPr algn="r"/>
            <a:r>
              <a:rPr lang="en-US" sz="1200" dirty="0"/>
              <a:t>11</a:t>
            </a:r>
          </a:p>
        </p:txBody>
      </p:sp>
    </p:spTree>
    <p:extLst>
      <p:ext uri="{BB962C8B-B14F-4D97-AF65-F5344CB8AC3E}">
        <p14:creationId xmlns:p14="http://schemas.microsoft.com/office/powerpoint/2010/main" val="31717084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963CBCB-F5C6-48B1-ACD1-BFC225B01088}"/>
              </a:ext>
            </a:extLst>
          </p:cNvPr>
          <p:cNvSpPr>
            <a:spLocks noGrp="1"/>
          </p:cNvSpPr>
          <p:nvPr>
            <p:ph type="title"/>
          </p:nvPr>
        </p:nvSpPr>
        <p:spPr>
          <a:xfrm>
            <a:off x="561844" y="366812"/>
            <a:ext cx="10106156" cy="1143000"/>
          </a:xfrm>
        </p:spPr>
        <p:txBody>
          <a:bodyPr/>
          <a:lstStyle/>
          <a:p>
            <a:r>
              <a:rPr lang="en-US" dirty="0"/>
              <a:t>95% of HIV-positive OVC</a:t>
            </a:r>
          </a:p>
        </p:txBody>
      </p:sp>
      <p:sp>
        <p:nvSpPr>
          <p:cNvPr id="4" name="Text Placeholder 3">
            <a:extLst>
              <a:ext uri="{FF2B5EF4-FFF2-40B4-BE49-F238E27FC236}">
                <a16:creationId xmlns="" xmlns:a16="http://schemas.microsoft.com/office/drawing/2014/main" id="{458732F1-6673-42E8-821A-8C84A47F53E9}"/>
              </a:ext>
            </a:extLst>
          </p:cNvPr>
          <p:cNvSpPr>
            <a:spLocks noGrp="1"/>
          </p:cNvSpPr>
          <p:nvPr>
            <p:ph type="body" sz="quarter" idx="11"/>
          </p:nvPr>
        </p:nvSpPr>
        <p:spPr>
          <a:xfrm>
            <a:off x="561844" y="1091205"/>
            <a:ext cx="8810755" cy="837214"/>
          </a:xfrm>
        </p:spPr>
        <p:txBody>
          <a:bodyPr/>
          <a:lstStyle/>
          <a:p>
            <a:r>
              <a:rPr lang="en-US" dirty="0"/>
              <a:t>currently on ART in FY2018, Q2</a:t>
            </a:r>
          </a:p>
        </p:txBody>
      </p:sp>
      <p:pic>
        <p:nvPicPr>
          <p:cNvPr id="9" name="Picture 8">
            <a:extLst>
              <a:ext uri="{FF2B5EF4-FFF2-40B4-BE49-F238E27FC236}">
                <a16:creationId xmlns="" xmlns:a16="http://schemas.microsoft.com/office/drawing/2014/main" id="{9C88CEB8-CF63-43B6-A192-BD2C693BB8C2}"/>
              </a:ext>
            </a:extLst>
          </p:cNvPr>
          <p:cNvPicPr>
            <a:picLocks noChangeAspect="1"/>
          </p:cNvPicPr>
          <p:nvPr/>
        </p:nvPicPr>
        <p:blipFill>
          <a:blip r:embed="rId3"/>
          <a:stretch>
            <a:fillRect/>
          </a:stretch>
        </p:blipFill>
        <p:spPr>
          <a:xfrm>
            <a:off x="762001" y="2286000"/>
            <a:ext cx="6629400" cy="5256872"/>
          </a:xfrm>
          <a:prstGeom prst="rect">
            <a:avLst/>
          </a:prstGeom>
        </p:spPr>
      </p:pic>
      <p:pic>
        <p:nvPicPr>
          <p:cNvPr id="11" name="Picture 10">
            <a:extLst>
              <a:ext uri="{FF2B5EF4-FFF2-40B4-BE49-F238E27FC236}">
                <a16:creationId xmlns="" xmlns:a16="http://schemas.microsoft.com/office/drawing/2014/main" id="{D1408CEE-D204-45DE-96A3-3B91B90577DB}"/>
              </a:ext>
            </a:extLst>
          </p:cNvPr>
          <p:cNvPicPr>
            <a:picLocks noChangeAspect="1"/>
          </p:cNvPicPr>
          <p:nvPr/>
        </p:nvPicPr>
        <p:blipFill>
          <a:blip r:embed="rId4"/>
          <a:stretch>
            <a:fillRect/>
          </a:stretch>
        </p:blipFill>
        <p:spPr>
          <a:xfrm>
            <a:off x="7696200" y="1828801"/>
            <a:ext cx="2019300" cy="2024728"/>
          </a:xfrm>
          <a:prstGeom prst="rect">
            <a:avLst/>
          </a:prstGeom>
        </p:spPr>
      </p:pic>
      <p:pic>
        <p:nvPicPr>
          <p:cNvPr id="13" name="Picture 12">
            <a:extLst>
              <a:ext uri="{FF2B5EF4-FFF2-40B4-BE49-F238E27FC236}">
                <a16:creationId xmlns="" xmlns:a16="http://schemas.microsoft.com/office/drawing/2014/main" id="{2341FF39-6F70-4963-9267-433209426A1E}"/>
              </a:ext>
            </a:extLst>
          </p:cNvPr>
          <p:cNvPicPr>
            <a:picLocks noChangeAspect="1"/>
          </p:cNvPicPr>
          <p:nvPr/>
        </p:nvPicPr>
        <p:blipFill>
          <a:blip r:embed="rId5"/>
          <a:stretch>
            <a:fillRect/>
          </a:stretch>
        </p:blipFill>
        <p:spPr>
          <a:xfrm>
            <a:off x="8158769" y="6065545"/>
            <a:ext cx="1552575" cy="1287755"/>
          </a:xfrm>
          <a:prstGeom prst="rect">
            <a:avLst/>
          </a:prstGeom>
        </p:spPr>
      </p:pic>
      <p:pic>
        <p:nvPicPr>
          <p:cNvPr id="5" name="Picture 4">
            <a:extLst>
              <a:ext uri="{FF2B5EF4-FFF2-40B4-BE49-F238E27FC236}">
                <a16:creationId xmlns="" xmlns:a16="http://schemas.microsoft.com/office/drawing/2014/main" id="{3CE9ADA9-48DF-413A-8D8B-CEE578B2A7DB}"/>
              </a:ext>
            </a:extLst>
          </p:cNvPr>
          <p:cNvPicPr>
            <a:picLocks noChangeAspect="1"/>
          </p:cNvPicPr>
          <p:nvPr/>
        </p:nvPicPr>
        <p:blipFill>
          <a:blip r:embed="rId6"/>
          <a:stretch>
            <a:fillRect/>
          </a:stretch>
        </p:blipFill>
        <p:spPr>
          <a:xfrm>
            <a:off x="274321" y="4572000"/>
            <a:ext cx="1524000" cy="838200"/>
          </a:xfrm>
          <a:prstGeom prst="rect">
            <a:avLst/>
          </a:prstGeom>
        </p:spPr>
      </p:pic>
      <p:sp>
        <p:nvSpPr>
          <p:cNvPr id="8" name="Text Placeholder 2">
            <a:extLst>
              <a:ext uri="{FF2B5EF4-FFF2-40B4-BE49-F238E27FC236}">
                <a16:creationId xmlns="" xmlns:a16="http://schemas.microsoft.com/office/drawing/2014/main" id="{B5FBE09F-DA75-4BB4-93F1-AACB424137B3}"/>
              </a:ext>
            </a:extLst>
          </p:cNvPr>
          <p:cNvSpPr txBox="1">
            <a:spLocks/>
          </p:cNvSpPr>
          <p:nvPr/>
        </p:nvSpPr>
        <p:spPr>
          <a:xfrm>
            <a:off x="152400" y="7086600"/>
            <a:ext cx="2362200" cy="5334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US" sz="1400" dirty="0"/>
              <a:t>Source: Cleaned USAID MER data for FY 2018, Q2</a:t>
            </a:r>
            <a:endParaRPr lang="en-US" sz="1400" i="1" dirty="0"/>
          </a:p>
          <a:p>
            <a:r>
              <a:rPr lang="en-US" sz="1400" dirty="0"/>
              <a:t> </a:t>
            </a:r>
            <a:endParaRPr lang="en-US" sz="1800" kern="0" dirty="0"/>
          </a:p>
        </p:txBody>
      </p:sp>
      <p:sp>
        <p:nvSpPr>
          <p:cNvPr id="3" name="Slide Number Placeholder 2">
            <a:extLst>
              <a:ext uri="{FF2B5EF4-FFF2-40B4-BE49-F238E27FC236}">
                <a16:creationId xmlns="" xmlns:a16="http://schemas.microsoft.com/office/drawing/2014/main" id="{B9239A03-F724-454F-AB11-BDF044C607F9}"/>
              </a:ext>
            </a:extLst>
          </p:cNvPr>
          <p:cNvSpPr>
            <a:spLocks noGrp="1"/>
          </p:cNvSpPr>
          <p:nvPr>
            <p:ph type="sldNum" sz="quarter" idx="12"/>
          </p:nvPr>
        </p:nvSpPr>
        <p:spPr/>
        <p:txBody>
          <a:bodyPr/>
          <a:lstStyle/>
          <a:p>
            <a:fld id="{1E3A08D3-AC1A-4FDC-8C0A-674E3B3BDE33}" type="slidenum">
              <a:rPr lang="en-US" smtClean="0"/>
              <a:t>12</a:t>
            </a:fld>
            <a:endParaRPr lang="en-US"/>
          </a:p>
        </p:txBody>
      </p:sp>
    </p:spTree>
    <p:extLst>
      <p:ext uri="{BB962C8B-B14F-4D97-AF65-F5344CB8AC3E}">
        <p14:creationId xmlns:p14="http://schemas.microsoft.com/office/powerpoint/2010/main" val="1723815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0" y="1219200"/>
            <a:ext cx="6858000" cy="2590800"/>
          </a:xfrm>
          <a:prstGeom prst="rect">
            <a:avLst/>
          </a:prstGeom>
          <a:solidFill>
            <a:srgbClr val="A6C0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 xmlns:a16="http://schemas.microsoft.com/office/drawing/2014/main" id="{E311743C-CABD-4AF4-994E-96B292880B9D}"/>
              </a:ext>
            </a:extLst>
          </p:cNvPr>
          <p:cNvSpPr>
            <a:spLocks noGrp="1"/>
          </p:cNvSpPr>
          <p:nvPr>
            <p:ph type="body" sz="quarter" idx="11"/>
          </p:nvPr>
        </p:nvSpPr>
        <p:spPr>
          <a:xfrm>
            <a:off x="1219200" y="3124200"/>
            <a:ext cx="7467600" cy="2667000"/>
          </a:xfrm>
        </p:spPr>
        <p:txBody>
          <a:bodyPr/>
          <a:lstStyle/>
          <a:p>
            <a:pPr algn="ctr">
              <a:lnSpc>
                <a:spcPts val="5900"/>
              </a:lnSpc>
            </a:pPr>
            <a:r>
              <a:rPr lang="en-US" sz="6000" b="1" dirty="0">
                <a:latin typeface="Century Gothic" panose="020B0502020202020204" pitchFamily="34" charset="0"/>
              </a:rPr>
              <a:t>Overview</a:t>
            </a:r>
          </a:p>
          <a:p>
            <a:pPr algn="ctr">
              <a:lnSpc>
                <a:spcPts val="5900"/>
              </a:lnSpc>
            </a:pPr>
            <a:r>
              <a:rPr lang="en-US" sz="6000" dirty="0">
                <a:latin typeface="Century Gothic" panose="020B0502020202020204" pitchFamily="34" charset="0"/>
              </a:rPr>
              <a:t>OVC MER Training</a:t>
            </a:r>
          </a:p>
        </p:txBody>
      </p:sp>
      <p:pic>
        <p:nvPicPr>
          <p:cNvPr id="6" name="Picture 5"/>
          <p:cNvPicPr>
            <a:picLocks noChangeAspect="1"/>
          </p:cNvPicPr>
          <p:nvPr/>
        </p:nvPicPr>
        <p:blipFill rotWithShape="1">
          <a:blip r:embed="rId2" cstate="print">
            <a:extLst>
              <a:ext uri="{28A0092B-C50C-407E-A947-70E740481C1C}">
                <a14:useLocalDpi xmlns:a14="http://schemas.microsoft.com/office/drawing/2010/main" val="0"/>
              </a:ext>
            </a:extLst>
          </a:blip>
          <a:srcRect l="21012" b="60784"/>
          <a:stretch/>
        </p:blipFill>
        <p:spPr>
          <a:xfrm>
            <a:off x="2933700" y="4690351"/>
            <a:ext cx="4191000" cy="2929649"/>
          </a:xfrm>
          <a:prstGeom prst="rect">
            <a:avLst/>
          </a:prstGeom>
        </p:spPr>
      </p:pic>
      <p:sp>
        <p:nvSpPr>
          <p:cNvPr id="5" name="TextBox 4">
            <a:extLst>
              <a:ext uri="{FF2B5EF4-FFF2-40B4-BE49-F238E27FC236}">
                <a16:creationId xmlns="" xmlns:a16="http://schemas.microsoft.com/office/drawing/2014/main" id="{D10007AA-184A-4B3A-A845-472E92B1E63B}"/>
              </a:ext>
            </a:extLst>
          </p:cNvPr>
          <p:cNvSpPr txBox="1"/>
          <p:nvPr/>
        </p:nvSpPr>
        <p:spPr>
          <a:xfrm>
            <a:off x="8897389" y="7329100"/>
            <a:ext cx="990600" cy="276999"/>
          </a:xfrm>
          <a:prstGeom prst="rect">
            <a:avLst/>
          </a:prstGeom>
          <a:noFill/>
        </p:spPr>
        <p:txBody>
          <a:bodyPr wrap="square" rtlCol="0">
            <a:spAutoFit/>
          </a:bodyPr>
          <a:lstStyle/>
          <a:p>
            <a:pPr algn="r"/>
            <a:r>
              <a:rPr lang="en-US" sz="1200" dirty="0"/>
              <a:t>13</a:t>
            </a:r>
          </a:p>
        </p:txBody>
      </p:sp>
    </p:spTree>
    <p:extLst>
      <p:ext uri="{BB962C8B-B14F-4D97-AF65-F5344CB8AC3E}">
        <p14:creationId xmlns:p14="http://schemas.microsoft.com/office/powerpoint/2010/main" val="23996673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03B4F73-AC7E-46EA-8DD0-6404CC4A6293}"/>
              </a:ext>
            </a:extLst>
          </p:cNvPr>
          <p:cNvSpPr>
            <a:spLocks noGrp="1"/>
          </p:cNvSpPr>
          <p:nvPr>
            <p:ph type="title"/>
          </p:nvPr>
        </p:nvSpPr>
        <p:spPr/>
        <p:txBody>
          <a:bodyPr/>
          <a:lstStyle/>
          <a:p>
            <a:r>
              <a:rPr lang="en-US" dirty="0"/>
              <a:t>General objective</a:t>
            </a:r>
            <a:endParaRPr lang="en-US" dirty="0">
              <a:solidFill>
                <a:srgbClr val="FF0000"/>
              </a:solidFill>
            </a:endParaRPr>
          </a:p>
        </p:txBody>
      </p:sp>
      <p:sp>
        <p:nvSpPr>
          <p:cNvPr id="3" name="Text Placeholder 2">
            <a:extLst>
              <a:ext uri="{FF2B5EF4-FFF2-40B4-BE49-F238E27FC236}">
                <a16:creationId xmlns="" xmlns:a16="http://schemas.microsoft.com/office/drawing/2014/main" id="{78505024-11B9-4754-9CA7-DA312E9BAA17}"/>
              </a:ext>
            </a:extLst>
          </p:cNvPr>
          <p:cNvSpPr>
            <a:spLocks noGrp="1"/>
          </p:cNvSpPr>
          <p:nvPr>
            <p:ph type="body" sz="quarter" idx="10"/>
          </p:nvPr>
        </p:nvSpPr>
        <p:spPr>
          <a:xfrm>
            <a:off x="557784" y="2286000"/>
            <a:ext cx="8429755" cy="3621989"/>
          </a:xfrm>
        </p:spPr>
        <p:txBody>
          <a:bodyPr/>
          <a:lstStyle/>
          <a:p>
            <a:r>
              <a:rPr lang="en-US" dirty="0"/>
              <a:t>By the end of this training, implementing partners will gain an overview of revised M&amp;E processes to collect data starting in FY19 (October 2018) according to new OVC_SERV and OVC_HIVSTAT MER guidance, which will be reported in PEPFAR’s Data for Transparency and Impact (DATIM) system for FY 2019, Q2 in late March, 2019.</a:t>
            </a:r>
          </a:p>
        </p:txBody>
      </p:sp>
      <p:sp>
        <p:nvSpPr>
          <p:cNvPr id="4" name="Slide Number Placeholder 3">
            <a:extLst>
              <a:ext uri="{FF2B5EF4-FFF2-40B4-BE49-F238E27FC236}">
                <a16:creationId xmlns="" xmlns:a16="http://schemas.microsoft.com/office/drawing/2014/main" id="{F926D29E-3DE8-480D-99CE-717BDAC9D51B}"/>
              </a:ext>
            </a:extLst>
          </p:cNvPr>
          <p:cNvSpPr>
            <a:spLocks noGrp="1"/>
          </p:cNvSpPr>
          <p:nvPr>
            <p:ph type="sldNum" sz="quarter" idx="12"/>
          </p:nvPr>
        </p:nvSpPr>
        <p:spPr/>
        <p:txBody>
          <a:bodyPr/>
          <a:lstStyle/>
          <a:p>
            <a:fld id="{1E3A08D3-AC1A-4FDC-8C0A-674E3B3BDE33}" type="slidenum">
              <a:rPr lang="en-US" smtClean="0"/>
              <a:t>14</a:t>
            </a:fld>
            <a:endParaRPr lang="en-US"/>
          </a:p>
        </p:txBody>
      </p:sp>
    </p:spTree>
    <p:extLst>
      <p:ext uri="{BB962C8B-B14F-4D97-AF65-F5344CB8AC3E}">
        <p14:creationId xmlns:p14="http://schemas.microsoft.com/office/powerpoint/2010/main" val="11971173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03B4F73-AC7E-46EA-8DD0-6404CC4A6293}"/>
              </a:ext>
            </a:extLst>
          </p:cNvPr>
          <p:cNvSpPr>
            <a:spLocks noGrp="1"/>
          </p:cNvSpPr>
          <p:nvPr>
            <p:ph type="title"/>
          </p:nvPr>
        </p:nvSpPr>
        <p:spPr/>
        <p:txBody>
          <a:bodyPr/>
          <a:lstStyle/>
          <a:p>
            <a:r>
              <a:rPr lang="en-US" dirty="0"/>
              <a:t>Specific objectives</a:t>
            </a:r>
          </a:p>
        </p:txBody>
      </p:sp>
      <p:sp>
        <p:nvSpPr>
          <p:cNvPr id="3" name="Text Placeholder 2">
            <a:extLst>
              <a:ext uri="{FF2B5EF4-FFF2-40B4-BE49-F238E27FC236}">
                <a16:creationId xmlns="" xmlns:a16="http://schemas.microsoft.com/office/drawing/2014/main" id="{78505024-11B9-4754-9CA7-DA312E9BAA17}"/>
              </a:ext>
            </a:extLst>
          </p:cNvPr>
          <p:cNvSpPr>
            <a:spLocks noGrp="1"/>
          </p:cNvSpPr>
          <p:nvPr>
            <p:ph type="body" sz="quarter" idx="10"/>
          </p:nvPr>
        </p:nvSpPr>
        <p:spPr>
          <a:xfrm>
            <a:off x="557784" y="2286000"/>
            <a:ext cx="8429755" cy="4572000"/>
          </a:xfrm>
        </p:spPr>
        <p:txBody>
          <a:bodyPr/>
          <a:lstStyle/>
          <a:p>
            <a:pPr marL="514350" indent="-514350">
              <a:spcAft>
                <a:spcPts val="1800"/>
              </a:spcAft>
              <a:buFont typeface="+mj-lt"/>
              <a:buAutoNum type="arabicPeriod"/>
            </a:pPr>
            <a:r>
              <a:rPr lang="en-US" dirty="0"/>
              <a:t>Understand newly revised service delivery criteria for reporting OVC_SERV disaggregates </a:t>
            </a:r>
          </a:p>
          <a:p>
            <a:pPr marL="514350" indent="-514350">
              <a:spcAft>
                <a:spcPts val="1800"/>
              </a:spcAft>
              <a:buFont typeface="+mj-lt"/>
              <a:buAutoNum type="arabicPeriod"/>
            </a:pPr>
            <a:r>
              <a:rPr lang="en-US" dirty="0"/>
              <a:t>Be introduced to the global minimum graduation benchmarks</a:t>
            </a:r>
          </a:p>
          <a:p>
            <a:pPr marL="514350" indent="-514350">
              <a:spcAft>
                <a:spcPts val="1800"/>
              </a:spcAft>
              <a:buFont typeface="+mj-lt"/>
              <a:buAutoNum type="arabicPeriod"/>
            </a:pPr>
            <a:r>
              <a:rPr lang="en-US" dirty="0"/>
              <a:t>Receive an overview of the </a:t>
            </a:r>
            <a:r>
              <a:rPr lang="en-US"/>
              <a:t>HIV risk assessment </a:t>
            </a:r>
            <a:r>
              <a:rPr lang="en-US" dirty="0"/>
              <a:t>c</a:t>
            </a:r>
            <a:r>
              <a:rPr lang="en-US"/>
              <a:t>ontinuum </a:t>
            </a:r>
            <a:r>
              <a:rPr lang="en-US" dirty="0"/>
              <a:t>and reporting of OVC_HIVSTAT disaggregates</a:t>
            </a:r>
          </a:p>
        </p:txBody>
      </p:sp>
      <p:sp>
        <p:nvSpPr>
          <p:cNvPr id="4" name="Slide Number Placeholder 3">
            <a:extLst>
              <a:ext uri="{FF2B5EF4-FFF2-40B4-BE49-F238E27FC236}">
                <a16:creationId xmlns="" xmlns:a16="http://schemas.microsoft.com/office/drawing/2014/main" id="{55BB9A37-1E38-477E-904D-C6752D490C2B}"/>
              </a:ext>
            </a:extLst>
          </p:cNvPr>
          <p:cNvSpPr>
            <a:spLocks noGrp="1"/>
          </p:cNvSpPr>
          <p:nvPr>
            <p:ph type="sldNum" sz="quarter" idx="12"/>
          </p:nvPr>
        </p:nvSpPr>
        <p:spPr/>
        <p:txBody>
          <a:bodyPr/>
          <a:lstStyle/>
          <a:p>
            <a:fld id="{1E3A08D3-AC1A-4FDC-8C0A-674E3B3BDE33}" type="slidenum">
              <a:rPr lang="en-US" smtClean="0"/>
              <a:t>15</a:t>
            </a:fld>
            <a:endParaRPr lang="en-US"/>
          </a:p>
        </p:txBody>
      </p:sp>
    </p:spTree>
    <p:extLst>
      <p:ext uri="{BB962C8B-B14F-4D97-AF65-F5344CB8AC3E}">
        <p14:creationId xmlns:p14="http://schemas.microsoft.com/office/powerpoint/2010/main" val="40730047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B25A6DD-846B-44EC-927C-41551523F4B2}"/>
              </a:ext>
            </a:extLst>
          </p:cNvPr>
          <p:cNvSpPr>
            <a:spLocks noGrp="1"/>
          </p:cNvSpPr>
          <p:nvPr>
            <p:ph type="title"/>
          </p:nvPr>
        </p:nvSpPr>
        <p:spPr/>
        <p:txBody>
          <a:bodyPr/>
          <a:lstStyle/>
          <a:p>
            <a:r>
              <a:rPr lang="en-US" dirty="0"/>
              <a:t>Day One</a:t>
            </a:r>
          </a:p>
        </p:txBody>
      </p:sp>
      <p:graphicFrame>
        <p:nvGraphicFramePr>
          <p:cNvPr id="5" name="Table 4"/>
          <p:cNvGraphicFramePr>
            <a:graphicFrameLocks noGrp="1"/>
          </p:cNvGraphicFramePr>
          <p:nvPr>
            <p:extLst>
              <p:ext uri="{D42A27DB-BD31-4B8C-83A1-F6EECF244321}">
                <p14:modId xmlns:p14="http://schemas.microsoft.com/office/powerpoint/2010/main" val="193258901"/>
              </p:ext>
            </p:extLst>
          </p:nvPr>
        </p:nvGraphicFramePr>
        <p:xfrm>
          <a:off x="589918" y="1416034"/>
          <a:ext cx="6953882" cy="6126480"/>
        </p:xfrm>
        <a:graphic>
          <a:graphicData uri="http://schemas.openxmlformats.org/drawingml/2006/table">
            <a:tbl>
              <a:tblPr>
                <a:tableStyleId>{5C22544A-7EE6-4342-B048-85BDC9FD1C3A}</a:tableStyleId>
              </a:tblPr>
              <a:tblGrid>
                <a:gridCol w="873730">
                  <a:extLst>
                    <a:ext uri="{9D8B030D-6E8A-4147-A177-3AD203B41FA5}">
                      <a16:colId xmlns="" xmlns:a16="http://schemas.microsoft.com/office/drawing/2014/main" val="20000"/>
                    </a:ext>
                  </a:extLst>
                </a:gridCol>
                <a:gridCol w="6080152">
                  <a:extLst>
                    <a:ext uri="{9D8B030D-6E8A-4147-A177-3AD203B41FA5}">
                      <a16:colId xmlns="" xmlns:a16="http://schemas.microsoft.com/office/drawing/2014/main" val="20001"/>
                    </a:ext>
                  </a:extLst>
                </a:gridCol>
              </a:tblGrid>
              <a:tr h="457200">
                <a:tc gridSpan="2">
                  <a:txBody>
                    <a:bodyPr/>
                    <a:lstStyle/>
                    <a:p>
                      <a:pPr algn="l" fontAlgn="ctr"/>
                      <a:r>
                        <a:rPr lang="en-US" sz="2000" u="none" strike="noStrike" dirty="0">
                          <a:effectLst/>
                          <a:latin typeface="Century Gothic" panose="020B0502020202020204" pitchFamily="34" charset="0"/>
                          <a:ea typeface="Garamond" charset="0"/>
                          <a:cs typeface="Garamond" charset="0"/>
                        </a:rPr>
                        <a:t> </a:t>
                      </a:r>
                      <a:r>
                        <a:rPr lang="en-US" sz="2000" b="1" u="none" strike="noStrike" dirty="0">
                          <a:solidFill>
                            <a:schemeClr val="bg1"/>
                          </a:solidFill>
                          <a:effectLst/>
                          <a:latin typeface="Century Gothic" panose="020B0502020202020204" pitchFamily="34" charset="0"/>
                          <a:ea typeface="Garamond" charset="0"/>
                          <a:cs typeface="Garamond" charset="0"/>
                        </a:rPr>
                        <a:t>Module 1: Introduction</a:t>
                      </a:r>
                      <a:endParaRPr lang="en-US" sz="2000" b="1" i="0" u="none" strike="noStrike" dirty="0">
                        <a:solidFill>
                          <a:schemeClr val="bg1"/>
                        </a:solidFill>
                        <a:effectLst/>
                        <a:latin typeface="Century Gothic" panose="020B0502020202020204" pitchFamily="34" charset="0"/>
                        <a:ea typeface="Garamond" charset="0"/>
                        <a:cs typeface="Garamond" charset="0"/>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BDCF6B"/>
                    </a:solidFill>
                  </a:tcPr>
                </a:tc>
                <a:tc hMerge="1">
                  <a:txBody>
                    <a:bodyPr/>
                    <a:lstStyle/>
                    <a:p>
                      <a:endParaRPr lang="en-US"/>
                    </a:p>
                  </a:txBody>
                  <a:tcPr/>
                </a:tc>
                <a:extLst>
                  <a:ext uri="{0D108BD9-81ED-4DB2-BD59-A6C34878D82A}">
                    <a16:rowId xmlns="" xmlns:a16="http://schemas.microsoft.com/office/drawing/2014/main" val="10000"/>
                  </a:ext>
                </a:extLst>
              </a:tr>
              <a:tr h="365760">
                <a:tc>
                  <a:txBody>
                    <a:bodyPr/>
                    <a:lstStyle/>
                    <a:p>
                      <a:pPr algn="ctr" fontAlgn="ctr"/>
                      <a:r>
                        <a:rPr lang="ru-RU" sz="2000" u="none" strike="noStrike" dirty="0">
                          <a:effectLst/>
                          <a:latin typeface="Garamond" charset="0"/>
                          <a:ea typeface="Garamond" charset="0"/>
                          <a:cs typeface="Garamond" charset="0"/>
                        </a:rPr>
                        <a:t>8:15</a:t>
                      </a:r>
                      <a:endParaRPr lang="ru-RU" sz="2000" b="0" i="0" u="none" strike="noStrike" dirty="0">
                        <a:solidFill>
                          <a:srgbClr val="000000"/>
                        </a:solidFill>
                        <a:effectLst/>
                        <a:latin typeface="Garamond" charset="0"/>
                        <a:ea typeface="Garamond" charset="0"/>
                        <a:cs typeface="Garamond" charset="0"/>
                      </a:endParaRPr>
                    </a:p>
                  </a:txBody>
                  <a:tcPr marL="12700" marR="12700" marT="12700" marB="0" anchor="ctr">
                    <a:lnL w="12700" cap="flat" cmpd="sng" algn="ctr">
                      <a:solidFill>
                        <a:schemeClr val="tx1"/>
                      </a:solidFill>
                      <a:prstDash val="solid"/>
                      <a:round/>
                      <a:headEnd type="none" w="med" len="med"/>
                      <a:tailEnd type="none" w="med" len="med"/>
                    </a:lnL>
                    <a:solidFill>
                      <a:schemeClr val="bg1"/>
                    </a:solidFill>
                  </a:tcPr>
                </a:tc>
                <a:tc>
                  <a:txBody>
                    <a:bodyPr/>
                    <a:lstStyle/>
                    <a:p>
                      <a:pPr algn="l" fontAlgn="ctr"/>
                      <a:r>
                        <a:rPr lang="en-US" sz="2000" u="none" strike="noStrike" dirty="0">
                          <a:effectLst/>
                          <a:latin typeface="Garamond" charset="0"/>
                          <a:ea typeface="Garamond" charset="0"/>
                          <a:cs typeface="Garamond" charset="0"/>
                        </a:rPr>
                        <a:t>Welcome,</a:t>
                      </a:r>
                      <a:r>
                        <a:rPr lang="en-US" sz="2000" u="none" strike="noStrike" baseline="0" dirty="0">
                          <a:effectLst/>
                          <a:latin typeface="Garamond" charset="0"/>
                          <a:ea typeface="Garamond" charset="0"/>
                          <a:cs typeface="Garamond" charset="0"/>
                        </a:rPr>
                        <a:t> overview, and introduction of participants</a:t>
                      </a:r>
                      <a:endParaRPr lang="en-US" sz="2000" b="0" i="0" u="none" strike="noStrike" dirty="0">
                        <a:solidFill>
                          <a:srgbClr val="000000"/>
                        </a:solidFill>
                        <a:effectLst/>
                        <a:latin typeface="Garamond" charset="0"/>
                        <a:ea typeface="Garamond" charset="0"/>
                        <a:cs typeface="Garamond" charset="0"/>
                      </a:endParaRPr>
                    </a:p>
                  </a:txBody>
                  <a:tcPr marL="76200" marR="12700" marT="12700" marB="0" anchor="ctr">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 xmlns:a16="http://schemas.microsoft.com/office/drawing/2014/main" val="10001"/>
                  </a:ext>
                </a:extLst>
              </a:tr>
              <a:tr h="457200">
                <a:tc gridSpan="2">
                  <a:txBody>
                    <a:bodyPr/>
                    <a:lstStyle/>
                    <a:p>
                      <a:pPr algn="l" fontAlgn="ctr"/>
                      <a:r>
                        <a:rPr lang="en-US" sz="2000" u="none" strike="noStrike" dirty="0">
                          <a:effectLst/>
                          <a:latin typeface="Century Gothic" panose="020B0502020202020204" pitchFamily="34" charset="0"/>
                          <a:ea typeface="Garamond" charset="0"/>
                          <a:cs typeface="Garamond" charset="0"/>
                        </a:rPr>
                        <a:t> </a:t>
                      </a:r>
                      <a:r>
                        <a:rPr lang="en-US" sz="2000" b="1" u="none" strike="noStrike" dirty="0">
                          <a:solidFill>
                            <a:schemeClr val="bg1"/>
                          </a:solidFill>
                          <a:effectLst/>
                          <a:latin typeface="Century Gothic" panose="020B0502020202020204" pitchFamily="34" charset="0"/>
                          <a:ea typeface="Garamond" charset="0"/>
                          <a:cs typeface="Garamond" charset="0"/>
                        </a:rPr>
                        <a:t>Module 2: OVC_SERV</a:t>
                      </a: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BDCF6B"/>
                    </a:solidFill>
                  </a:tcPr>
                </a:tc>
                <a:tc hMerge="1">
                  <a:txBody>
                    <a:bodyPr/>
                    <a:lstStyle/>
                    <a:p>
                      <a:endParaRPr lang="en-US"/>
                    </a:p>
                  </a:txBody>
                  <a:tcPr/>
                </a:tc>
                <a:extLst>
                  <a:ext uri="{0D108BD9-81ED-4DB2-BD59-A6C34878D82A}">
                    <a16:rowId xmlns="" xmlns:a16="http://schemas.microsoft.com/office/drawing/2014/main" val="10002"/>
                  </a:ext>
                </a:extLst>
              </a:tr>
              <a:tr h="365760">
                <a:tc>
                  <a:txBody>
                    <a:bodyPr/>
                    <a:lstStyle/>
                    <a:p>
                      <a:pPr algn="ctr" fontAlgn="ctr"/>
                      <a:r>
                        <a:rPr lang="is-IS" sz="2000" u="none" strike="noStrike" dirty="0">
                          <a:effectLst/>
                          <a:latin typeface="Garamond" charset="0"/>
                          <a:ea typeface="Garamond" charset="0"/>
                          <a:cs typeface="Garamond" charset="0"/>
                        </a:rPr>
                        <a:t>9:00</a:t>
                      </a:r>
                      <a:endParaRPr lang="is-IS" sz="2000" b="0" i="0" u="none" strike="noStrike" dirty="0">
                        <a:solidFill>
                          <a:srgbClr val="000000"/>
                        </a:solidFill>
                        <a:effectLst/>
                        <a:latin typeface="Garamond" charset="0"/>
                        <a:ea typeface="Garamond" charset="0"/>
                        <a:cs typeface="Garamond" charset="0"/>
                      </a:endParaRPr>
                    </a:p>
                  </a:txBody>
                  <a:tcPr marL="12700" marR="12700" marT="12700" marB="0" anchor="ctr">
                    <a:lnL w="12700" cap="flat" cmpd="sng" algn="ctr">
                      <a:solidFill>
                        <a:schemeClr val="tx1"/>
                      </a:solidFill>
                      <a:prstDash val="solid"/>
                      <a:round/>
                      <a:headEnd type="none" w="med" len="med"/>
                      <a:tailEnd type="none" w="med" len="med"/>
                    </a:lnL>
                    <a:solidFill>
                      <a:schemeClr val="bg1"/>
                    </a:solidFill>
                  </a:tcPr>
                </a:tc>
                <a:tc>
                  <a:txBody>
                    <a:bodyPr/>
                    <a:lstStyle/>
                    <a:p>
                      <a:pPr algn="l" fontAlgn="ctr"/>
                      <a:r>
                        <a:rPr lang="en-US" sz="2000" u="none" strike="noStrike" dirty="0">
                          <a:effectLst/>
                          <a:latin typeface="Garamond" charset="0"/>
                          <a:ea typeface="Garamond" charset="0"/>
                          <a:cs typeface="Garamond" charset="0"/>
                        </a:rPr>
                        <a:t>Definitions,</a:t>
                      </a:r>
                      <a:r>
                        <a:rPr lang="en-US" sz="2000" u="none" strike="noStrike" baseline="0" dirty="0">
                          <a:effectLst/>
                          <a:latin typeface="Garamond" charset="0"/>
                          <a:ea typeface="Garamond" charset="0"/>
                          <a:cs typeface="Garamond" charset="0"/>
                        </a:rPr>
                        <a:t> </a:t>
                      </a:r>
                      <a:r>
                        <a:rPr lang="en-US" sz="2000" u="none" strike="noStrike" dirty="0">
                          <a:effectLst/>
                          <a:latin typeface="Garamond" charset="0"/>
                          <a:ea typeface="Garamond" charset="0"/>
                          <a:cs typeface="Garamond" charset="0"/>
                        </a:rPr>
                        <a:t>reporting, eligible services</a:t>
                      </a:r>
                      <a:endParaRPr lang="en-US" sz="2000" b="0" i="0" u="none" strike="noStrike" dirty="0">
                        <a:solidFill>
                          <a:srgbClr val="000000"/>
                        </a:solidFill>
                        <a:effectLst/>
                        <a:latin typeface="Garamond" charset="0"/>
                        <a:ea typeface="Garamond" charset="0"/>
                        <a:cs typeface="Garamond" charset="0"/>
                      </a:endParaRPr>
                    </a:p>
                  </a:txBody>
                  <a:tcPr marL="76200" marR="12700" marT="12700" marB="0" anchor="ctr">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 xmlns:a16="http://schemas.microsoft.com/office/drawing/2014/main" val="10003"/>
                  </a:ext>
                </a:extLst>
              </a:tr>
              <a:tr h="365760">
                <a:tc>
                  <a:txBody>
                    <a:bodyPr/>
                    <a:lstStyle/>
                    <a:p>
                      <a:pPr algn="ctr" fontAlgn="ctr"/>
                      <a:r>
                        <a:rPr lang="is-IS" sz="2000" u="none" strike="noStrike" dirty="0">
                          <a:effectLst/>
                          <a:latin typeface="Garamond" charset="0"/>
                          <a:ea typeface="Garamond" charset="0"/>
                          <a:cs typeface="Garamond" charset="0"/>
                        </a:rPr>
                        <a:t>10:40</a:t>
                      </a:r>
                      <a:endParaRPr lang="is-IS" sz="2000" b="0" i="0" u="none" strike="noStrike" dirty="0">
                        <a:solidFill>
                          <a:srgbClr val="FFFFFF"/>
                        </a:solidFill>
                        <a:effectLst/>
                        <a:latin typeface="Garamond" charset="0"/>
                        <a:ea typeface="Garamond" charset="0"/>
                        <a:cs typeface="Garamond" charset="0"/>
                      </a:endParaRPr>
                    </a:p>
                  </a:txBody>
                  <a:tcPr marL="12700" marR="12700" marT="12700" marB="0" anchor="ctr">
                    <a:lnL w="12700" cap="flat" cmpd="sng" algn="ctr">
                      <a:solidFill>
                        <a:schemeClr val="tx1"/>
                      </a:solidFill>
                      <a:prstDash val="solid"/>
                      <a:round/>
                      <a:headEnd type="none" w="med" len="med"/>
                      <a:tailEnd type="none" w="med" len="med"/>
                    </a:lnL>
                    <a:solidFill>
                      <a:schemeClr val="accent1">
                        <a:lumMod val="60000"/>
                        <a:lumOff val="40000"/>
                      </a:schemeClr>
                    </a:solidFill>
                  </a:tcPr>
                </a:tc>
                <a:tc>
                  <a:txBody>
                    <a:bodyPr/>
                    <a:lstStyle/>
                    <a:p>
                      <a:pPr algn="l" fontAlgn="ctr"/>
                      <a:r>
                        <a:rPr lang="en-US" sz="2000" u="none" strike="noStrike" dirty="0">
                          <a:effectLst/>
                          <a:latin typeface="Garamond" charset="0"/>
                          <a:ea typeface="Garamond" charset="0"/>
                          <a:cs typeface="Garamond" charset="0"/>
                        </a:rPr>
                        <a:t>Break</a:t>
                      </a:r>
                      <a:endParaRPr lang="en-US" sz="2000" b="0" i="0" u="none" strike="noStrike" dirty="0">
                        <a:solidFill>
                          <a:srgbClr val="FFFFFF"/>
                        </a:solidFill>
                        <a:effectLst/>
                        <a:latin typeface="Garamond" charset="0"/>
                        <a:ea typeface="Garamond" charset="0"/>
                        <a:cs typeface="Garamond" charset="0"/>
                      </a:endParaRPr>
                    </a:p>
                  </a:txBody>
                  <a:tcPr marL="12700" marR="12700" marT="12700" marB="0" anchor="ctr">
                    <a:lnR w="12700" cap="flat" cmpd="sng" algn="ctr">
                      <a:solidFill>
                        <a:schemeClr val="tx1"/>
                      </a:solidFill>
                      <a:prstDash val="solid"/>
                      <a:round/>
                      <a:headEnd type="none" w="med" len="med"/>
                      <a:tailEnd type="none" w="med" len="med"/>
                    </a:lnR>
                    <a:solidFill>
                      <a:schemeClr val="accent1">
                        <a:lumMod val="60000"/>
                        <a:lumOff val="40000"/>
                      </a:schemeClr>
                    </a:solidFill>
                  </a:tcPr>
                </a:tc>
                <a:extLst>
                  <a:ext uri="{0D108BD9-81ED-4DB2-BD59-A6C34878D82A}">
                    <a16:rowId xmlns="" xmlns:a16="http://schemas.microsoft.com/office/drawing/2014/main" val="10004"/>
                  </a:ext>
                </a:extLst>
              </a:tr>
              <a:tr h="365760">
                <a:tc>
                  <a:txBody>
                    <a:bodyPr/>
                    <a:lstStyle/>
                    <a:p>
                      <a:pPr algn="ctr" fontAlgn="ctr"/>
                      <a:r>
                        <a:rPr lang="de-DE" sz="2000" u="none" strike="noStrike" dirty="0">
                          <a:effectLst/>
                          <a:latin typeface="Garamond" charset="0"/>
                          <a:ea typeface="Garamond" charset="0"/>
                          <a:cs typeface="Garamond" charset="0"/>
                        </a:rPr>
                        <a:t>10:50</a:t>
                      </a:r>
                      <a:endParaRPr lang="de-DE" sz="2000" b="0" i="0" u="none" strike="noStrike" dirty="0">
                        <a:solidFill>
                          <a:srgbClr val="000000"/>
                        </a:solidFill>
                        <a:effectLst/>
                        <a:latin typeface="Garamond" charset="0"/>
                        <a:ea typeface="Garamond" charset="0"/>
                        <a:cs typeface="Garamond" charset="0"/>
                      </a:endParaRPr>
                    </a:p>
                  </a:txBody>
                  <a:tcPr marL="12700" marR="12700" marT="12700" marB="0" anchor="ctr">
                    <a:lnL w="12700" cap="flat" cmpd="sng" algn="ctr">
                      <a:solidFill>
                        <a:schemeClr val="tx1"/>
                      </a:solidFill>
                      <a:prstDash val="solid"/>
                      <a:round/>
                      <a:headEnd type="none" w="med" len="med"/>
                      <a:tailEnd type="none" w="med" len="med"/>
                    </a:lnL>
                    <a:solidFill>
                      <a:schemeClr val="bg1"/>
                    </a:solidFill>
                  </a:tcPr>
                </a:tc>
                <a:tc>
                  <a:txBody>
                    <a:bodyPr/>
                    <a:lstStyle/>
                    <a:p>
                      <a:pPr algn="l" fontAlgn="ctr"/>
                      <a:r>
                        <a:rPr lang="en-US" sz="2000" u="none" strike="noStrike" dirty="0">
                          <a:effectLst/>
                          <a:latin typeface="Garamond" charset="0"/>
                          <a:ea typeface="Garamond" charset="0"/>
                          <a:cs typeface="Garamond" charset="0"/>
                        </a:rPr>
                        <a:t>Timing and participation status </a:t>
                      </a:r>
                      <a:endParaRPr lang="en-US" sz="2000" b="0" i="0" u="none" strike="noStrike" dirty="0">
                        <a:solidFill>
                          <a:srgbClr val="000000"/>
                        </a:solidFill>
                        <a:effectLst/>
                        <a:latin typeface="Garamond" charset="0"/>
                        <a:ea typeface="Garamond" charset="0"/>
                        <a:cs typeface="Garamond" charset="0"/>
                      </a:endParaRPr>
                    </a:p>
                  </a:txBody>
                  <a:tcPr marL="76200" marR="12700" marT="12700" marB="0" anchor="ctr">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 xmlns:a16="http://schemas.microsoft.com/office/drawing/2014/main" val="10005"/>
                  </a:ext>
                </a:extLst>
              </a:tr>
              <a:tr h="365760">
                <a:tc>
                  <a:txBody>
                    <a:bodyPr/>
                    <a:lstStyle/>
                    <a:p>
                      <a:pPr algn="ctr" fontAlgn="ctr"/>
                      <a:r>
                        <a:rPr lang="sk-SK" sz="2000" u="none" strike="noStrike" dirty="0">
                          <a:effectLst/>
                          <a:latin typeface="Garamond" charset="0"/>
                          <a:ea typeface="Garamond" charset="0"/>
                          <a:cs typeface="Garamond" charset="0"/>
                        </a:rPr>
                        <a:t> </a:t>
                      </a:r>
                      <a:endParaRPr lang="sk-SK" sz="2000" b="0" i="0" u="none" strike="noStrike" dirty="0">
                        <a:solidFill>
                          <a:srgbClr val="000000"/>
                        </a:solidFill>
                        <a:effectLst/>
                        <a:latin typeface="Garamond" charset="0"/>
                        <a:ea typeface="Garamond" charset="0"/>
                        <a:cs typeface="Garamond" charset="0"/>
                      </a:endParaRPr>
                    </a:p>
                  </a:txBody>
                  <a:tcPr marL="12700" marR="12700" marT="12700" marB="0" anchor="ctr">
                    <a:lnL w="12700" cap="flat" cmpd="sng" algn="ctr">
                      <a:solidFill>
                        <a:schemeClr val="tx1"/>
                      </a:solidFill>
                      <a:prstDash val="solid"/>
                      <a:round/>
                      <a:headEnd type="none" w="med" len="med"/>
                      <a:tailEnd type="none" w="med" len="med"/>
                    </a:lnL>
                    <a:solidFill>
                      <a:schemeClr val="bg1"/>
                    </a:solidFill>
                  </a:tcPr>
                </a:tc>
                <a:tc>
                  <a:txBody>
                    <a:bodyPr/>
                    <a:lstStyle/>
                    <a:p>
                      <a:pPr algn="l" fontAlgn="ctr"/>
                      <a:r>
                        <a:rPr lang="en-US" sz="2000" u="none" strike="noStrike" dirty="0">
                          <a:effectLst/>
                          <a:latin typeface="Garamond" charset="0"/>
                          <a:ea typeface="Garamond" charset="0"/>
                          <a:cs typeface="Garamond" charset="0"/>
                        </a:rPr>
                        <a:t>Special cases and DREAMS</a:t>
                      </a:r>
                      <a:endParaRPr lang="en-US" sz="2000" b="0" i="0" u="none" strike="noStrike" dirty="0">
                        <a:solidFill>
                          <a:srgbClr val="000000"/>
                        </a:solidFill>
                        <a:effectLst/>
                        <a:latin typeface="Garamond" charset="0"/>
                        <a:ea typeface="Garamond" charset="0"/>
                        <a:cs typeface="Garamond" charset="0"/>
                      </a:endParaRPr>
                    </a:p>
                  </a:txBody>
                  <a:tcPr marL="76200" marR="12700" marT="12700" marB="0" anchor="ctr">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 xmlns:a16="http://schemas.microsoft.com/office/drawing/2014/main" val="10006"/>
                  </a:ext>
                </a:extLst>
              </a:tr>
              <a:tr h="365760">
                <a:tc>
                  <a:txBody>
                    <a:bodyPr/>
                    <a:lstStyle/>
                    <a:p>
                      <a:pPr algn="ctr" fontAlgn="ctr"/>
                      <a:r>
                        <a:rPr lang="sk-SK" sz="2000" u="none" strike="noStrike" dirty="0">
                          <a:effectLst/>
                          <a:latin typeface="Garamond" charset="0"/>
                          <a:ea typeface="Garamond" charset="0"/>
                          <a:cs typeface="Garamond" charset="0"/>
                        </a:rPr>
                        <a:t> </a:t>
                      </a:r>
                      <a:endParaRPr lang="sk-SK" sz="2000" b="0" i="0" u="none" strike="noStrike" dirty="0">
                        <a:solidFill>
                          <a:srgbClr val="000000"/>
                        </a:solidFill>
                        <a:effectLst/>
                        <a:latin typeface="Garamond" charset="0"/>
                        <a:ea typeface="Garamond" charset="0"/>
                        <a:cs typeface="Garamond" charset="0"/>
                      </a:endParaRPr>
                    </a:p>
                  </a:txBody>
                  <a:tcPr marL="12700" marR="12700" marT="12700" marB="0" anchor="ctr">
                    <a:lnL w="12700" cap="flat" cmpd="sng" algn="ctr">
                      <a:solidFill>
                        <a:schemeClr val="tx1"/>
                      </a:solidFill>
                      <a:prstDash val="solid"/>
                      <a:round/>
                      <a:headEnd type="none" w="med" len="med"/>
                      <a:tailEnd type="none" w="med" len="med"/>
                    </a:lnL>
                    <a:solidFill>
                      <a:schemeClr val="bg1"/>
                    </a:solidFill>
                  </a:tcPr>
                </a:tc>
                <a:tc>
                  <a:txBody>
                    <a:bodyPr/>
                    <a:lstStyle/>
                    <a:p>
                      <a:pPr algn="l" fontAlgn="ctr"/>
                      <a:r>
                        <a:rPr lang="en-US" sz="2000" u="none" strike="noStrike" dirty="0">
                          <a:effectLst/>
                          <a:latin typeface="Garamond" charset="0"/>
                          <a:ea typeface="Garamond" charset="0"/>
                          <a:cs typeface="Garamond" charset="0"/>
                        </a:rPr>
                        <a:t>How to avoid double counting</a:t>
                      </a:r>
                      <a:endParaRPr lang="en-US" sz="2000" b="0" i="0" u="none" strike="noStrike" dirty="0">
                        <a:solidFill>
                          <a:srgbClr val="000000"/>
                        </a:solidFill>
                        <a:effectLst/>
                        <a:latin typeface="Garamond" charset="0"/>
                        <a:ea typeface="Garamond" charset="0"/>
                        <a:cs typeface="Garamond" charset="0"/>
                      </a:endParaRPr>
                    </a:p>
                  </a:txBody>
                  <a:tcPr marL="76200" marR="12700" marT="12700" marB="0" anchor="ctr">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 xmlns:a16="http://schemas.microsoft.com/office/drawing/2014/main" val="10007"/>
                  </a:ext>
                </a:extLst>
              </a:tr>
              <a:tr h="365760">
                <a:tc>
                  <a:txBody>
                    <a:bodyPr/>
                    <a:lstStyle/>
                    <a:p>
                      <a:pPr algn="ctr" fontAlgn="ctr"/>
                      <a:r>
                        <a:rPr lang="sk-SK" sz="2000" u="none" strike="noStrike" dirty="0">
                          <a:effectLst/>
                          <a:latin typeface="Garamond" charset="0"/>
                          <a:ea typeface="Garamond" charset="0"/>
                          <a:cs typeface="Garamond" charset="0"/>
                        </a:rPr>
                        <a:t> </a:t>
                      </a:r>
                      <a:endParaRPr lang="sk-SK" sz="2000" b="0" i="0" u="none" strike="noStrike" dirty="0">
                        <a:solidFill>
                          <a:srgbClr val="000000"/>
                        </a:solidFill>
                        <a:effectLst/>
                        <a:latin typeface="Garamond" charset="0"/>
                        <a:ea typeface="Garamond" charset="0"/>
                        <a:cs typeface="Garamond" charset="0"/>
                      </a:endParaRPr>
                    </a:p>
                  </a:txBody>
                  <a:tcPr marL="12700" marR="12700" marT="12700" marB="0" anchor="ctr">
                    <a:lnL w="12700" cap="flat" cmpd="sng" algn="ctr">
                      <a:solidFill>
                        <a:schemeClr val="tx1"/>
                      </a:solidFill>
                      <a:prstDash val="solid"/>
                      <a:round/>
                      <a:headEnd type="none" w="med" len="med"/>
                      <a:tailEnd type="none" w="med" len="med"/>
                    </a:lnL>
                    <a:solidFill>
                      <a:schemeClr val="bg1"/>
                    </a:solidFill>
                  </a:tcPr>
                </a:tc>
                <a:tc>
                  <a:txBody>
                    <a:bodyPr/>
                    <a:lstStyle/>
                    <a:p>
                      <a:pPr algn="l" fontAlgn="ctr"/>
                      <a:r>
                        <a:rPr lang="en-US" sz="2000" u="none" strike="noStrike" dirty="0">
                          <a:effectLst/>
                          <a:latin typeface="Garamond" charset="0"/>
                          <a:ea typeface="Garamond" charset="0"/>
                          <a:cs typeface="Garamond" charset="0"/>
                        </a:rPr>
                        <a:t>Review of OVC_SERV</a:t>
                      </a:r>
                      <a:endParaRPr lang="en-US" sz="2000" b="0" i="0" u="none" strike="noStrike" dirty="0">
                        <a:solidFill>
                          <a:srgbClr val="000000"/>
                        </a:solidFill>
                        <a:effectLst/>
                        <a:latin typeface="Garamond" charset="0"/>
                        <a:ea typeface="Garamond" charset="0"/>
                        <a:cs typeface="Garamond" charset="0"/>
                      </a:endParaRPr>
                    </a:p>
                  </a:txBody>
                  <a:tcPr marL="76200" marR="12700" marT="12700" marB="0" anchor="ctr">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 xmlns:a16="http://schemas.microsoft.com/office/drawing/2014/main" val="10008"/>
                  </a:ext>
                </a:extLst>
              </a:tr>
              <a:tr h="365760">
                <a:tc>
                  <a:txBody>
                    <a:bodyPr/>
                    <a:lstStyle/>
                    <a:p>
                      <a:pPr algn="ctr" fontAlgn="ctr"/>
                      <a:r>
                        <a:rPr lang="is-IS" sz="2000" u="none" strike="noStrike" dirty="0">
                          <a:effectLst/>
                          <a:latin typeface="Garamond" charset="0"/>
                          <a:ea typeface="Garamond" charset="0"/>
                          <a:cs typeface="Garamond" charset="0"/>
                        </a:rPr>
                        <a:t>1:30</a:t>
                      </a:r>
                      <a:endParaRPr lang="is-IS" sz="2000" b="0" i="0" u="none" strike="noStrike" dirty="0">
                        <a:solidFill>
                          <a:srgbClr val="FFFFFF"/>
                        </a:solidFill>
                        <a:effectLst/>
                        <a:latin typeface="Garamond" charset="0"/>
                        <a:ea typeface="Garamond" charset="0"/>
                        <a:cs typeface="Garamond" charset="0"/>
                      </a:endParaRPr>
                    </a:p>
                  </a:txBody>
                  <a:tcPr marL="12700" marR="12700" marT="12700" marB="0" anchor="ctr">
                    <a:lnL w="12700" cap="flat" cmpd="sng" algn="ctr">
                      <a:solidFill>
                        <a:schemeClr val="tx1"/>
                      </a:solidFill>
                      <a:prstDash val="solid"/>
                      <a:round/>
                      <a:headEnd type="none" w="med" len="med"/>
                      <a:tailEnd type="none" w="med" len="med"/>
                    </a:lnL>
                    <a:solidFill>
                      <a:schemeClr val="accent1">
                        <a:lumMod val="60000"/>
                        <a:lumOff val="40000"/>
                      </a:schemeClr>
                    </a:solidFill>
                  </a:tcPr>
                </a:tc>
                <a:tc>
                  <a:txBody>
                    <a:bodyPr/>
                    <a:lstStyle/>
                    <a:p>
                      <a:pPr algn="l" fontAlgn="ctr"/>
                      <a:r>
                        <a:rPr lang="en-US" sz="2000" u="none" strike="noStrike" dirty="0">
                          <a:effectLst/>
                          <a:latin typeface="Garamond" charset="0"/>
                          <a:ea typeface="Garamond" charset="0"/>
                          <a:cs typeface="Garamond" charset="0"/>
                        </a:rPr>
                        <a:t>Lunch</a:t>
                      </a:r>
                      <a:endParaRPr lang="en-US" sz="2000" b="0" i="0" u="none" strike="noStrike" dirty="0">
                        <a:solidFill>
                          <a:srgbClr val="FFFFFF"/>
                        </a:solidFill>
                        <a:effectLst/>
                        <a:latin typeface="Garamond" charset="0"/>
                        <a:ea typeface="Garamond" charset="0"/>
                        <a:cs typeface="Garamond" charset="0"/>
                      </a:endParaRPr>
                    </a:p>
                  </a:txBody>
                  <a:tcPr marL="12700" marR="12700" marT="12700" marB="0" anchor="ctr">
                    <a:lnR w="12700" cap="flat" cmpd="sng" algn="ctr">
                      <a:solidFill>
                        <a:schemeClr val="tx1"/>
                      </a:solidFill>
                      <a:prstDash val="solid"/>
                      <a:round/>
                      <a:headEnd type="none" w="med" len="med"/>
                      <a:tailEnd type="none" w="med" len="med"/>
                    </a:lnR>
                    <a:solidFill>
                      <a:schemeClr val="accent1">
                        <a:lumMod val="60000"/>
                        <a:lumOff val="40000"/>
                      </a:schemeClr>
                    </a:solidFill>
                  </a:tcPr>
                </a:tc>
                <a:extLst>
                  <a:ext uri="{0D108BD9-81ED-4DB2-BD59-A6C34878D82A}">
                    <a16:rowId xmlns="" xmlns:a16="http://schemas.microsoft.com/office/drawing/2014/main" val="10009"/>
                  </a:ext>
                </a:extLst>
              </a:tr>
              <a:tr h="457200">
                <a:tc gridSpan="2">
                  <a:txBody>
                    <a:bodyPr/>
                    <a:lstStyle/>
                    <a:p>
                      <a:pPr algn="l" fontAlgn="ctr"/>
                      <a:r>
                        <a:rPr lang="en-US" sz="2000" b="1" u="none" strike="noStrike" dirty="0">
                          <a:solidFill>
                            <a:schemeClr val="bg1"/>
                          </a:solidFill>
                          <a:effectLst/>
                          <a:latin typeface="Century Gothic" panose="020B0502020202020204" pitchFamily="34" charset="0"/>
                          <a:ea typeface="Garamond" charset="0"/>
                          <a:cs typeface="Garamond" charset="0"/>
                        </a:rPr>
                        <a:t> Module 3: Graduation</a:t>
                      </a:r>
                      <a:endParaRPr lang="en-US" sz="2000" b="1" i="0" u="none" strike="noStrike" dirty="0">
                        <a:solidFill>
                          <a:schemeClr val="bg1"/>
                        </a:solidFill>
                        <a:effectLst/>
                        <a:latin typeface="Century Gothic" panose="020B0502020202020204" pitchFamily="34" charset="0"/>
                        <a:ea typeface="Garamond" charset="0"/>
                        <a:cs typeface="Garamond" charset="0"/>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BDCF6B"/>
                    </a:solidFill>
                  </a:tcPr>
                </a:tc>
                <a:tc hMerge="1">
                  <a:txBody>
                    <a:bodyPr/>
                    <a:lstStyle/>
                    <a:p>
                      <a:endParaRPr lang="en-US"/>
                    </a:p>
                  </a:txBody>
                  <a:tcPr/>
                </a:tc>
                <a:extLst>
                  <a:ext uri="{0D108BD9-81ED-4DB2-BD59-A6C34878D82A}">
                    <a16:rowId xmlns="" xmlns:a16="http://schemas.microsoft.com/office/drawing/2014/main" val="10010"/>
                  </a:ext>
                </a:extLst>
              </a:tr>
              <a:tr h="365760">
                <a:tc>
                  <a:txBody>
                    <a:bodyPr/>
                    <a:lstStyle/>
                    <a:p>
                      <a:pPr algn="ctr" fontAlgn="ctr"/>
                      <a:r>
                        <a:rPr lang="is-IS" sz="2000" u="none" strike="noStrike" dirty="0">
                          <a:effectLst/>
                          <a:latin typeface="Garamond" charset="0"/>
                          <a:ea typeface="Garamond" charset="0"/>
                          <a:cs typeface="Garamond" charset="0"/>
                        </a:rPr>
                        <a:t>2:30</a:t>
                      </a:r>
                      <a:endParaRPr lang="is-IS" sz="2000" b="0" i="0" u="none" strike="noStrike" dirty="0">
                        <a:solidFill>
                          <a:srgbClr val="000000"/>
                        </a:solidFill>
                        <a:effectLst/>
                        <a:latin typeface="Garamond" charset="0"/>
                        <a:ea typeface="Garamond" charset="0"/>
                        <a:cs typeface="Garamond" charset="0"/>
                      </a:endParaRPr>
                    </a:p>
                  </a:txBody>
                  <a:tcPr marL="12700" marR="12700" marT="12700" marB="0" anchor="ctr">
                    <a:lnL w="12700" cap="flat" cmpd="sng" algn="ctr">
                      <a:solidFill>
                        <a:schemeClr val="tx1"/>
                      </a:solidFill>
                      <a:prstDash val="solid"/>
                      <a:round/>
                      <a:headEnd type="none" w="med" len="med"/>
                      <a:tailEnd type="none" w="med" len="med"/>
                    </a:lnL>
                    <a:solidFill>
                      <a:schemeClr val="bg1"/>
                    </a:solidFill>
                  </a:tcPr>
                </a:tc>
                <a:tc>
                  <a:txBody>
                    <a:bodyPr/>
                    <a:lstStyle/>
                    <a:p>
                      <a:pPr algn="l" fontAlgn="ctr"/>
                      <a:r>
                        <a:rPr lang="en-US" sz="2000" u="none" strike="noStrike" dirty="0">
                          <a:effectLst/>
                          <a:latin typeface="Garamond" charset="0"/>
                          <a:ea typeface="Garamond" charset="0"/>
                          <a:cs typeface="Garamond" charset="0"/>
                        </a:rPr>
                        <a:t>Definitions, household composition </a:t>
                      </a:r>
                      <a:endParaRPr lang="en-US" sz="2000" b="0" i="0" u="none" strike="noStrike" dirty="0">
                        <a:solidFill>
                          <a:srgbClr val="000000"/>
                        </a:solidFill>
                        <a:effectLst/>
                        <a:latin typeface="Garamond" charset="0"/>
                        <a:ea typeface="Garamond" charset="0"/>
                        <a:cs typeface="Garamond" charset="0"/>
                      </a:endParaRPr>
                    </a:p>
                  </a:txBody>
                  <a:tcPr marL="76200" marR="12700" marT="12700" marB="0" anchor="ctr">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 xmlns:a16="http://schemas.microsoft.com/office/drawing/2014/main" val="10011"/>
                  </a:ext>
                </a:extLst>
              </a:tr>
              <a:tr h="365760">
                <a:tc>
                  <a:txBody>
                    <a:bodyPr/>
                    <a:lstStyle/>
                    <a:p>
                      <a:pPr algn="ctr" fontAlgn="ctr"/>
                      <a:r>
                        <a:rPr lang="sk-SK" sz="2000" u="none" strike="noStrike" dirty="0">
                          <a:effectLst/>
                          <a:latin typeface="Garamond" charset="0"/>
                          <a:ea typeface="Garamond" charset="0"/>
                          <a:cs typeface="Garamond" charset="0"/>
                        </a:rPr>
                        <a:t> </a:t>
                      </a:r>
                      <a:endParaRPr lang="sk-SK" sz="2000" b="0" i="0" u="none" strike="noStrike" dirty="0">
                        <a:solidFill>
                          <a:srgbClr val="000000"/>
                        </a:solidFill>
                        <a:effectLst/>
                        <a:latin typeface="Garamond" charset="0"/>
                        <a:ea typeface="Garamond" charset="0"/>
                        <a:cs typeface="Garamond" charset="0"/>
                      </a:endParaRPr>
                    </a:p>
                  </a:txBody>
                  <a:tcPr marL="12700" marR="12700" marT="12700" marB="0" anchor="ctr">
                    <a:lnL w="12700" cap="flat" cmpd="sng" algn="ctr">
                      <a:solidFill>
                        <a:schemeClr val="tx1"/>
                      </a:solidFill>
                      <a:prstDash val="solid"/>
                      <a:round/>
                      <a:headEnd type="none" w="med" len="med"/>
                      <a:tailEnd type="none" w="med" len="med"/>
                    </a:lnL>
                    <a:solidFill>
                      <a:schemeClr val="bg1"/>
                    </a:solidFill>
                  </a:tcPr>
                </a:tc>
                <a:tc>
                  <a:txBody>
                    <a:bodyPr/>
                    <a:lstStyle/>
                    <a:p>
                      <a:pPr algn="l" fontAlgn="ctr"/>
                      <a:r>
                        <a:rPr lang="en-US" sz="2000" u="none" strike="noStrike" dirty="0">
                          <a:effectLst/>
                          <a:latin typeface="Garamond" charset="0"/>
                          <a:ea typeface="Garamond" charset="0"/>
                          <a:cs typeface="Garamond" charset="0"/>
                        </a:rPr>
                        <a:t>Required graduation benchmarks</a:t>
                      </a:r>
                      <a:endParaRPr lang="en-US" sz="2000" b="0" i="0" u="none" strike="noStrike" dirty="0">
                        <a:solidFill>
                          <a:srgbClr val="000000"/>
                        </a:solidFill>
                        <a:effectLst/>
                        <a:latin typeface="Garamond" charset="0"/>
                        <a:ea typeface="Garamond" charset="0"/>
                        <a:cs typeface="Garamond" charset="0"/>
                      </a:endParaRPr>
                    </a:p>
                  </a:txBody>
                  <a:tcPr marL="76200" marR="12700" marT="12700" marB="0" anchor="ctr">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 xmlns:a16="http://schemas.microsoft.com/office/drawing/2014/main" val="10012"/>
                  </a:ext>
                </a:extLst>
              </a:tr>
              <a:tr h="365760">
                <a:tc>
                  <a:txBody>
                    <a:bodyPr/>
                    <a:lstStyle/>
                    <a:p>
                      <a:pPr algn="ctr" fontAlgn="ctr"/>
                      <a:r>
                        <a:rPr lang="sk-SK" sz="2000" u="none" strike="noStrike" dirty="0">
                          <a:effectLst/>
                          <a:latin typeface="Garamond" charset="0"/>
                          <a:ea typeface="Garamond" charset="0"/>
                          <a:cs typeface="Garamond" charset="0"/>
                        </a:rPr>
                        <a:t> </a:t>
                      </a:r>
                      <a:endParaRPr lang="sk-SK" sz="2000" b="0" i="0" u="none" strike="noStrike" dirty="0">
                        <a:solidFill>
                          <a:srgbClr val="000000"/>
                        </a:solidFill>
                        <a:effectLst/>
                        <a:latin typeface="Garamond" charset="0"/>
                        <a:ea typeface="Garamond" charset="0"/>
                        <a:cs typeface="Garamond" charset="0"/>
                      </a:endParaRPr>
                    </a:p>
                  </a:txBody>
                  <a:tcPr marL="12700" marR="12700" marT="12700" marB="0" anchor="ctr">
                    <a:lnL w="12700" cap="flat" cmpd="sng" algn="ctr">
                      <a:solidFill>
                        <a:schemeClr val="tx1"/>
                      </a:solidFill>
                      <a:prstDash val="solid"/>
                      <a:round/>
                      <a:headEnd type="none" w="med" len="med"/>
                      <a:tailEnd type="none" w="med" len="med"/>
                    </a:lnL>
                    <a:solidFill>
                      <a:schemeClr val="bg1"/>
                    </a:solidFill>
                  </a:tcPr>
                </a:tc>
                <a:tc>
                  <a:txBody>
                    <a:bodyPr/>
                    <a:lstStyle/>
                    <a:p>
                      <a:r>
                        <a:rPr lang="en-US" sz="2000" dirty="0">
                          <a:latin typeface="Garamond" charset="0"/>
                          <a:ea typeface="Garamond" charset="0"/>
                          <a:cs typeface="Garamond" charset="0"/>
                        </a:rPr>
                        <a:t>Review of graduation</a:t>
                      </a:r>
                    </a:p>
                  </a:txBody>
                  <a:tcPr marL="76200" marR="12700" marT="12700" marB="0" anchor="ctr">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 xmlns:a16="http://schemas.microsoft.com/office/drawing/2014/main" val="10013"/>
                  </a:ext>
                </a:extLst>
              </a:tr>
              <a:tr h="365760">
                <a:tc>
                  <a:txBody>
                    <a:bodyPr/>
                    <a:lstStyle/>
                    <a:p>
                      <a:pPr algn="ctr" fontAlgn="ctr"/>
                      <a:r>
                        <a:rPr lang="sk-SK" sz="2000" u="none" strike="noStrike" dirty="0">
                          <a:effectLst/>
                          <a:latin typeface="Garamond" charset="0"/>
                          <a:ea typeface="Garamond" charset="0"/>
                          <a:cs typeface="Garamond" charset="0"/>
                        </a:rPr>
                        <a:t> </a:t>
                      </a:r>
                      <a:endParaRPr lang="sk-SK" sz="2000" b="0" i="0" u="none" strike="noStrike" dirty="0">
                        <a:solidFill>
                          <a:srgbClr val="000000"/>
                        </a:solidFill>
                        <a:effectLst/>
                        <a:latin typeface="Garamond" charset="0"/>
                        <a:ea typeface="Garamond" charset="0"/>
                        <a:cs typeface="Garamond" charset="0"/>
                      </a:endParaRPr>
                    </a:p>
                  </a:txBody>
                  <a:tcPr marL="12700" marR="12700" marT="12700" marB="0" anchor="ctr">
                    <a:lnL w="12700" cap="flat" cmpd="sng" algn="ctr">
                      <a:solidFill>
                        <a:schemeClr val="tx1"/>
                      </a:solidFill>
                      <a:prstDash val="solid"/>
                      <a:round/>
                      <a:headEnd type="none" w="med" len="med"/>
                      <a:tailEnd type="none" w="med" len="med"/>
                    </a:lnL>
                    <a:noFill/>
                  </a:tcPr>
                </a:tc>
                <a:tc>
                  <a:txBody>
                    <a:bodyPr/>
                    <a:lstStyle/>
                    <a:p>
                      <a:pPr algn="l" fontAlgn="ctr"/>
                      <a:r>
                        <a:rPr lang="en-US" sz="2000" u="none" strike="noStrike" dirty="0">
                          <a:effectLst/>
                          <a:latin typeface="Garamond" charset="0"/>
                          <a:ea typeface="Garamond" charset="0"/>
                          <a:cs typeface="Garamond" charset="0"/>
                        </a:rPr>
                        <a:t>Quiz 1 and evaluation of Day</a:t>
                      </a:r>
                      <a:r>
                        <a:rPr lang="en-US" sz="2000" u="none" strike="noStrike" baseline="0" dirty="0">
                          <a:effectLst/>
                          <a:latin typeface="Garamond" charset="0"/>
                          <a:ea typeface="Garamond" charset="0"/>
                          <a:cs typeface="Garamond" charset="0"/>
                        </a:rPr>
                        <a:t> 1</a:t>
                      </a:r>
                      <a:endParaRPr lang="en-US" sz="2000" b="0" i="0" u="none" strike="noStrike" dirty="0">
                        <a:solidFill>
                          <a:srgbClr val="000000"/>
                        </a:solidFill>
                        <a:effectLst/>
                        <a:latin typeface="Garamond" charset="0"/>
                        <a:ea typeface="Garamond" charset="0"/>
                        <a:cs typeface="Garamond" charset="0"/>
                      </a:endParaRPr>
                    </a:p>
                  </a:txBody>
                  <a:tcPr marL="76200" marR="12700" marT="12700" marB="0" anchor="ctr">
                    <a:lnR w="12700" cap="flat" cmpd="sng" algn="ctr">
                      <a:solidFill>
                        <a:schemeClr val="tx1"/>
                      </a:solidFill>
                      <a:prstDash val="solid"/>
                      <a:round/>
                      <a:headEnd type="none" w="med" len="med"/>
                      <a:tailEnd type="none" w="med" len="med"/>
                    </a:lnR>
                    <a:noFill/>
                  </a:tcPr>
                </a:tc>
                <a:extLst>
                  <a:ext uri="{0D108BD9-81ED-4DB2-BD59-A6C34878D82A}">
                    <a16:rowId xmlns="" xmlns:a16="http://schemas.microsoft.com/office/drawing/2014/main" val="10014"/>
                  </a:ext>
                </a:extLst>
              </a:tr>
              <a:tr h="365760">
                <a:tc>
                  <a:txBody>
                    <a:bodyPr/>
                    <a:lstStyle/>
                    <a:p>
                      <a:pPr algn="ctr" fontAlgn="ctr"/>
                      <a:r>
                        <a:rPr lang="en-US" sz="2000" b="1" u="none" strike="noStrike" dirty="0">
                          <a:solidFill>
                            <a:schemeClr val="bg1"/>
                          </a:solidFill>
                          <a:effectLst/>
                          <a:latin typeface="Century Gothic" panose="020B0502020202020204" pitchFamily="34" charset="0"/>
                          <a:ea typeface="Garamond" charset="0"/>
                          <a:cs typeface="Garamond" charset="0"/>
                        </a:rPr>
                        <a:t>4:30</a:t>
                      </a:r>
                      <a:endParaRPr lang="en-US" sz="2000" b="1" i="0" u="none" strike="noStrike" dirty="0">
                        <a:solidFill>
                          <a:schemeClr val="bg1"/>
                        </a:solidFill>
                        <a:effectLst/>
                        <a:latin typeface="Century Gothic" panose="020B0502020202020204" pitchFamily="34" charset="0"/>
                        <a:ea typeface="Garamond" charset="0"/>
                        <a:cs typeface="Garamond" charset="0"/>
                      </a:endParaRPr>
                    </a:p>
                  </a:txBody>
                  <a:tcPr marL="12700" marR="12700" marT="12700" marB="0"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l" fontAlgn="ctr"/>
                      <a:r>
                        <a:rPr lang="en-US" sz="2000" b="1" u="none" strike="noStrike" dirty="0">
                          <a:solidFill>
                            <a:schemeClr val="bg1"/>
                          </a:solidFill>
                          <a:effectLst/>
                          <a:latin typeface="Century Gothic" panose="020B0502020202020204" pitchFamily="34" charset="0"/>
                          <a:ea typeface="Garamond" charset="0"/>
                          <a:cs typeface="Garamond" charset="0"/>
                        </a:rPr>
                        <a:t>Closing</a:t>
                      </a:r>
                      <a:endParaRPr lang="en-US" sz="2000" b="1" i="0" u="none" strike="noStrike" dirty="0">
                        <a:solidFill>
                          <a:schemeClr val="bg1"/>
                        </a:solidFill>
                        <a:effectLst/>
                        <a:latin typeface="Century Gothic" panose="020B0502020202020204" pitchFamily="34" charset="0"/>
                        <a:ea typeface="Garamond" charset="0"/>
                        <a:cs typeface="Garamond" charset="0"/>
                      </a:endParaRPr>
                    </a:p>
                  </a:txBody>
                  <a:tcPr marL="12700" marR="12700" marT="12700" marB="0"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accent1">
                        <a:lumMod val="60000"/>
                        <a:lumOff val="40000"/>
                      </a:schemeClr>
                    </a:solidFill>
                  </a:tcPr>
                </a:tc>
                <a:extLst>
                  <a:ext uri="{0D108BD9-81ED-4DB2-BD59-A6C34878D82A}">
                    <a16:rowId xmlns="" xmlns:a16="http://schemas.microsoft.com/office/drawing/2014/main" val="10015"/>
                  </a:ext>
                </a:extLst>
              </a:tr>
            </a:tbl>
          </a:graphicData>
        </a:graphic>
      </p:graphicFrame>
      <p:sp>
        <p:nvSpPr>
          <p:cNvPr id="4" name="Arrow: Left 3">
            <a:extLst>
              <a:ext uri="{FF2B5EF4-FFF2-40B4-BE49-F238E27FC236}">
                <a16:creationId xmlns="" xmlns:a16="http://schemas.microsoft.com/office/drawing/2014/main" id="{6350461F-482B-4624-A5D5-A67163794715}"/>
              </a:ext>
            </a:extLst>
          </p:cNvPr>
          <p:cNvSpPr/>
          <p:nvPr/>
        </p:nvSpPr>
        <p:spPr>
          <a:xfrm>
            <a:off x="7086600" y="4114800"/>
            <a:ext cx="2438400" cy="1295400"/>
          </a:xfrm>
          <a:prstGeom prst="leftArrow">
            <a:avLst/>
          </a:prstGeom>
          <a:solidFill>
            <a:srgbClr val="AA25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Century Gothic" panose="020B0502020202020204" pitchFamily="34" charset="0"/>
              </a:rPr>
              <a:t>Opportunity for review and questions</a:t>
            </a:r>
          </a:p>
        </p:txBody>
      </p:sp>
      <p:sp>
        <p:nvSpPr>
          <p:cNvPr id="6" name="Arrow: Left 3">
            <a:extLst>
              <a:ext uri="{FF2B5EF4-FFF2-40B4-BE49-F238E27FC236}">
                <a16:creationId xmlns="" xmlns:a16="http://schemas.microsoft.com/office/drawing/2014/main" id="{6350461F-482B-4624-A5D5-A67163794715}"/>
              </a:ext>
            </a:extLst>
          </p:cNvPr>
          <p:cNvSpPr/>
          <p:nvPr/>
        </p:nvSpPr>
        <p:spPr>
          <a:xfrm>
            <a:off x="7086600" y="6019800"/>
            <a:ext cx="2438400" cy="1295400"/>
          </a:xfrm>
          <a:prstGeom prst="leftArrow">
            <a:avLst/>
          </a:prstGeom>
          <a:solidFill>
            <a:srgbClr val="AA25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Century Gothic" panose="020B0502020202020204" pitchFamily="34" charset="0"/>
              </a:rPr>
              <a:t>Opportunity for review and questions</a:t>
            </a:r>
          </a:p>
        </p:txBody>
      </p:sp>
      <p:sp>
        <p:nvSpPr>
          <p:cNvPr id="3" name="Slide Number Placeholder 2">
            <a:extLst>
              <a:ext uri="{FF2B5EF4-FFF2-40B4-BE49-F238E27FC236}">
                <a16:creationId xmlns="" xmlns:a16="http://schemas.microsoft.com/office/drawing/2014/main" id="{4564CF6C-FE77-4D28-B3AC-4314B70ACE06}"/>
              </a:ext>
            </a:extLst>
          </p:cNvPr>
          <p:cNvSpPr>
            <a:spLocks noGrp="1"/>
          </p:cNvSpPr>
          <p:nvPr>
            <p:ph type="sldNum" sz="quarter" idx="12"/>
          </p:nvPr>
        </p:nvSpPr>
        <p:spPr/>
        <p:txBody>
          <a:bodyPr/>
          <a:lstStyle/>
          <a:p>
            <a:fld id="{1E3A08D3-AC1A-4FDC-8C0A-674E3B3BDE33}" type="slidenum">
              <a:rPr lang="en-US" smtClean="0"/>
              <a:t>16</a:t>
            </a:fld>
            <a:endParaRPr lang="en-US"/>
          </a:p>
        </p:txBody>
      </p:sp>
    </p:spTree>
    <p:extLst>
      <p:ext uri="{BB962C8B-B14F-4D97-AF65-F5344CB8AC3E}">
        <p14:creationId xmlns:p14="http://schemas.microsoft.com/office/powerpoint/2010/main" val="39257724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B25A6DD-846B-44EC-927C-41551523F4B2}"/>
              </a:ext>
            </a:extLst>
          </p:cNvPr>
          <p:cNvSpPr>
            <a:spLocks noGrp="1"/>
          </p:cNvSpPr>
          <p:nvPr>
            <p:ph type="title"/>
          </p:nvPr>
        </p:nvSpPr>
        <p:spPr/>
        <p:txBody>
          <a:bodyPr/>
          <a:lstStyle/>
          <a:p>
            <a:r>
              <a:rPr lang="en-US"/>
              <a:t>Day Two</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68532046"/>
              </p:ext>
            </p:extLst>
          </p:nvPr>
        </p:nvGraphicFramePr>
        <p:xfrm>
          <a:off x="561845" y="1295400"/>
          <a:ext cx="6953882" cy="6374686"/>
        </p:xfrm>
        <a:graphic>
          <a:graphicData uri="http://schemas.openxmlformats.org/drawingml/2006/table">
            <a:tbl>
              <a:tblPr>
                <a:tableStyleId>{5C22544A-7EE6-4342-B048-85BDC9FD1C3A}</a:tableStyleId>
              </a:tblPr>
              <a:tblGrid>
                <a:gridCol w="873730">
                  <a:extLst>
                    <a:ext uri="{9D8B030D-6E8A-4147-A177-3AD203B41FA5}">
                      <a16:colId xmlns="" xmlns:a16="http://schemas.microsoft.com/office/drawing/2014/main" val="20000"/>
                    </a:ext>
                  </a:extLst>
                </a:gridCol>
                <a:gridCol w="6080152">
                  <a:extLst>
                    <a:ext uri="{9D8B030D-6E8A-4147-A177-3AD203B41FA5}">
                      <a16:colId xmlns="" xmlns:a16="http://schemas.microsoft.com/office/drawing/2014/main" val="20001"/>
                    </a:ext>
                  </a:extLst>
                </a:gridCol>
              </a:tblGrid>
              <a:tr h="363928">
                <a:tc>
                  <a:txBody>
                    <a:bodyPr/>
                    <a:lstStyle/>
                    <a:p>
                      <a:pPr algn="ctr" fontAlgn="ctr"/>
                      <a:r>
                        <a:rPr lang="en-US" sz="2000" b="0" i="0" u="none" strike="noStrike" dirty="0">
                          <a:solidFill>
                            <a:srgbClr val="000000"/>
                          </a:solidFill>
                          <a:effectLst/>
                          <a:latin typeface="Garamond" charset="0"/>
                          <a:ea typeface="Garamond" charset="0"/>
                          <a:cs typeface="Garamond" charset="0"/>
                        </a:rPr>
                        <a:t>8:15</a:t>
                      </a:r>
                      <a:endParaRPr lang="ru-RU" sz="2000" b="0" i="0" u="none" strike="noStrike" dirty="0">
                        <a:solidFill>
                          <a:srgbClr val="000000"/>
                        </a:solidFill>
                        <a:effectLst/>
                        <a:latin typeface="Garamond" charset="0"/>
                        <a:ea typeface="Garamond" charset="0"/>
                        <a:cs typeface="Garamond" charset="0"/>
                      </a:endParaRPr>
                    </a:p>
                  </a:txBody>
                  <a:tcPr marL="12700" marR="12700" marT="12700"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chemeClr val="bg1"/>
                    </a:solidFill>
                  </a:tcPr>
                </a:tc>
                <a:tc>
                  <a:txBody>
                    <a:bodyPr/>
                    <a:lstStyle/>
                    <a:p>
                      <a:pPr algn="l" fontAlgn="ctr"/>
                      <a:r>
                        <a:rPr lang="en-US" sz="2000" b="0" i="0" u="none" strike="noStrike" dirty="0">
                          <a:solidFill>
                            <a:srgbClr val="000000"/>
                          </a:solidFill>
                          <a:effectLst/>
                          <a:latin typeface="Garamond" charset="0"/>
                          <a:ea typeface="Garamond" charset="0"/>
                          <a:cs typeface="Garamond" charset="0"/>
                        </a:rPr>
                        <a:t>Welcome,</a:t>
                      </a:r>
                      <a:r>
                        <a:rPr lang="en-US" sz="2000" b="0" i="0" u="none" strike="noStrike" baseline="0" dirty="0">
                          <a:solidFill>
                            <a:srgbClr val="000000"/>
                          </a:solidFill>
                          <a:effectLst/>
                          <a:latin typeface="Garamond" charset="0"/>
                          <a:ea typeface="Garamond" charset="0"/>
                          <a:cs typeface="Garamond" charset="0"/>
                        </a:rPr>
                        <a:t> discussion of Quiz 1 and evaluation of Day 1</a:t>
                      </a:r>
                      <a:endParaRPr lang="en-US" sz="2000" b="0" i="0" u="none" strike="noStrike" dirty="0">
                        <a:solidFill>
                          <a:srgbClr val="000000"/>
                        </a:solidFill>
                        <a:effectLst/>
                        <a:latin typeface="Garamond" charset="0"/>
                        <a:ea typeface="Garamond" charset="0"/>
                        <a:cs typeface="Garamond" charset="0"/>
                      </a:endParaRPr>
                    </a:p>
                  </a:txBody>
                  <a:tcPr marL="76200" marR="12700" marT="12700"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solidFill>
                  </a:tcPr>
                </a:tc>
                <a:extLst>
                  <a:ext uri="{0D108BD9-81ED-4DB2-BD59-A6C34878D82A}">
                    <a16:rowId xmlns="" xmlns:a16="http://schemas.microsoft.com/office/drawing/2014/main" val="10000"/>
                  </a:ext>
                </a:extLst>
              </a:tr>
              <a:tr h="457200">
                <a:tc gridSpan="2">
                  <a:txBody>
                    <a:bodyPr/>
                    <a:lstStyle/>
                    <a:p>
                      <a:pPr marL="0" marR="0" indent="0" algn="l" defTabSz="914400" eaLnBrk="1" fontAlgn="ctr" latinLnBrk="0" hangingPunct="1">
                        <a:lnSpc>
                          <a:spcPct val="100000"/>
                        </a:lnSpc>
                        <a:spcBef>
                          <a:spcPts val="0"/>
                        </a:spcBef>
                        <a:spcAft>
                          <a:spcPts val="0"/>
                        </a:spcAft>
                        <a:buClrTx/>
                        <a:buSzTx/>
                        <a:buFontTx/>
                        <a:buNone/>
                        <a:tabLst/>
                        <a:defRPr/>
                      </a:pPr>
                      <a:r>
                        <a:rPr lang="en-US" sz="1900" u="none" strike="noStrike" dirty="0">
                          <a:effectLst/>
                          <a:latin typeface="Century Gothic" panose="020B0502020202020204" pitchFamily="34" charset="0"/>
                          <a:ea typeface="Garamond" charset="0"/>
                          <a:cs typeface="Garamond" charset="0"/>
                        </a:rPr>
                        <a:t> </a:t>
                      </a:r>
                      <a:r>
                        <a:rPr lang="en-US" sz="2000" b="1" u="none" strike="noStrike" dirty="0">
                          <a:solidFill>
                            <a:schemeClr val="bg1"/>
                          </a:solidFill>
                          <a:effectLst/>
                          <a:latin typeface="Century Gothic" panose="020B0502020202020204" pitchFamily="34" charset="0"/>
                          <a:ea typeface="Garamond" charset="0"/>
                          <a:cs typeface="Garamond" charset="0"/>
                        </a:rPr>
                        <a:t>Module 4: OVC_HIVSTAT</a:t>
                      </a:r>
                      <a:endParaRPr lang="en-US" sz="2000" b="1" i="0" u="none" strike="noStrike" dirty="0">
                        <a:solidFill>
                          <a:schemeClr val="bg1"/>
                        </a:solidFill>
                        <a:effectLst/>
                        <a:latin typeface="Century Gothic" panose="020B0502020202020204" pitchFamily="34" charset="0"/>
                        <a:ea typeface="Garamond" charset="0"/>
                        <a:cs typeface="Garamond" charset="0"/>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BDCF6B"/>
                    </a:solidFill>
                  </a:tcPr>
                </a:tc>
                <a:tc hMerge="1">
                  <a:txBody>
                    <a:bodyPr/>
                    <a:lstStyle/>
                    <a:p>
                      <a:pPr algn="l" fontAlgn="ctr"/>
                      <a:endParaRPr lang="en-US" sz="2000" b="0" i="0" u="none" strike="noStrike" dirty="0">
                        <a:solidFill>
                          <a:srgbClr val="000000"/>
                        </a:solidFill>
                        <a:effectLst/>
                        <a:latin typeface="Garamond" charset="0"/>
                        <a:ea typeface="Garamond" charset="0"/>
                        <a:cs typeface="Garamond" charset="0"/>
                      </a:endParaRPr>
                    </a:p>
                  </a:txBody>
                  <a:tcPr marL="76200" marR="12700" marT="12700" marB="0" anchor="ctr">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 xmlns:a16="http://schemas.microsoft.com/office/drawing/2014/main" val="10003"/>
                  </a:ext>
                </a:extLst>
              </a:tr>
              <a:tr h="363928">
                <a:tc>
                  <a:txBody>
                    <a:bodyPr/>
                    <a:lstStyle/>
                    <a:p>
                      <a:pPr algn="ctr" fontAlgn="ctr"/>
                      <a:r>
                        <a:rPr lang="ru-RU" sz="2000" u="none" strike="noStrike" dirty="0">
                          <a:effectLst/>
                          <a:latin typeface="Garamond" charset="0"/>
                          <a:ea typeface="Garamond" charset="0"/>
                          <a:cs typeface="Garamond" charset="0"/>
                        </a:rPr>
                        <a:t>8:</a:t>
                      </a:r>
                      <a:r>
                        <a:rPr lang="en-US" sz="2000" u="none" strike="noStrike" dirty="0">
                          <a:effectLst/>
                          <a:latin typeface="Garamond" charset="0"/>
                          <a:ea typeface="Garamond" charset="0"/>
                          <a:cs typeface="Garamond" charset="0"/>
                        </a:rPr>
                        <a:t>50</a:t>
                      </a:r>
                      <a:endParaRPr lang="ru-RU" sz="2000" b="0" i="0" u="none" strike="noStrike" dirty="0">
                        <a:solidFill>
                          <a:srgbClr val="000000"/>
                        </a:solidFill>
                        <a:effectLst/>
                        <a:latin typeface="Garamond" charset="0"/>
                        <a:ea typeface="Garamond" charset="0"/>
                        <a:cs typeface="Garamond" charset="0"/>
                      </a:endParaRPr>
                    </a:p>
                  </a:txBody>
                  <a:tcPr marL="12700" marR="12700" marT="12700" marB="0" anchor="ctr">
                    <a:lnL w="12700" cap="flat" cmpd="sng" algn="ctr">
                      <a:solidFill>
                        <a:schemeClr val="tx1"/>
                      </a:solidFill>
                      <a:prstDash val="solid"/>
                      <a:round/>
                      <a:headEnd type="none" w="med" len="med"/>
                      <a:tailEnd type="none" w="med" len="med"/>
                    </a:lnL>
                    <a:solidFill>
                      <a:schemeClr val="bg1"/>
                    </a:solidFill>
                  </a:tcPr>
                </a:tc>
                <a:tc>
                  <a:txBody>
                    <a:bodyPr/>
                    <a:lstStyle/>
                    <a:p>
                      <a:pPr algn="l" fontAlgn="ctr"/>
                      <a:r>
                        <a:rPr lang="en-US" sz="2000" u="none" strike="noStrike" dirty="0">
                          <a:effectLst/>
                          <a:latin typeface="Garamond" charset="0"/>
                          <a:ea typeface="Garamond" charset="0"/>
                          <a:cs typeface="Garamond" charset="0"/>
                        </a:rPr>
                        <a:t>Definitions, data quality, HIV risk assessment continuum</a:t>
                      </a:r>
                      <a:endParaRPr lang="en-US" sz="2000" b="0" i="0" u="none" strike="noStrike" dirty="0">
                        <a:solidFill>
                          <a:srgbClr val="000000"/>
                        </a:solidFill>
                        <a:effectLst/>
                        <a:latin typeface="Garamond" charset="0"/>
                        <a:ea typeface="Garamond" charset="0"/>
                        <a:cs typeface="Garamond" charset="0"/>
                      </a:endParaRPr>
                    </a:p>
                  </a:txBody>
                  <a:tcPr marL="76200" marR="12700" marT="12700" marB="0" anchor="ctr">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 xmlns:a16="http://schemas.microsoft.com/office/drawing/2014/main" val="10001"/>
                  </a:ext>
                </a:extLst>
              </a:tr>
              <a:tr h="363928">
                <a:tc>
                  <a:txBody>
                    <a:bodyPr/>
                    <a:lstStyle/>
                    <a:p>
                      <a:pPr algn="ctr" fontAlgn="ctr"/>
                      <a:endParaRPr lang="ru-RU" sz="2000" b="0" i="0" u="none" strike="noStrike" dirty="0">
                        <a:solidFill>
                          <a:srgbClr val="000000"/>
                        </a:solidFill>
                        <a:effectLst/>
                        <a:latin typeface="Garamond" charset="0"/>
                        <a:ea typeface="Garamond" charset="0"/>
                        <a:cs typeface="Garamond" charset="0"/>
                      </a:endParaRPr>
                    </a:p>
                  </a:txBody>
                  <a:tcPr marL="12700" marR="12700" marT="12700" marB="0" anchor="ctr">
                    <a:lnL w="12700" cap="flat" cmpd="sng" algn="ctr">
                      <a:solidFill>
                        <a:schemeClr val="tx1"/>
                      </a:solidFill>
                      <a:prstDash val="solid"/>
                      <a:round/>
                      <a:headEnd type="none" w="med" len="med"/>
                      <a:tailEnd type="none" w="med" len="med"/>
                    </a:lnL>
                    <a:solidFill>
                      <a:schemeClr val="bg1"/>
                    </a:solidFill>
                  </a:tcPr>
                </a:tc>
                <a:tc>
                  <a:txBody>
                    <a:bodyPr/>
                    <a:lstStyle/>
                    <a:p>
                      <a:pPr algn="l" fontAlgn="ctr"/>
                      <a:r>
                        <a:rPr lang="en-US" sz="2000" b="0" i="0" u="none" strike="noStrike" dirty="0">
                          <a:solidFill>
                            <a:srgbClr val="000000"/>
                          </a:solidFill>
                          <a:effectLst/>
                          <a:latin typeface="Garamond" charset="0"/>
                          <a:ea typeface="Garamond" charset="0"/>
                          <a:cs typeface="Garamond" charset="0"/>
                        </a:rPr>
                        <a:t>OVC_HIVSTAT</a:t>
                      </a:r>
                      <a:r>
                        <a:rPr lang="en-US" sz="2000" b="0" i="0" u="none" strike="noStrike" baseline="0" dirty="0">
                          <a:solidFill>
                            <a:srgbClr val="000000"/>
                          </a:solidFill>
                          <a:effectLst/>
                          <a:latin typeface="Garamond" charset="0"/>
                          <a:ea typeface="Garamond" charset="0"/>
                          <a:cs typeface="Garamond" charset="0"/>
                        </a:rPr>
                        <a:t> Flow Chart</a:t>
                      </a:r>
                      <a:endParaRPr lang="en-US" sz="2000" b="0" i="0" u="none" strike="noStrike" dirty="0">
                        <a:solidFill>
                          <a:srgbClr val="000000"/>
                        </a:solidFill>
                        <a:effectLst/>
                        <a:latin typeface="Garamond" charset="0"/>
                        <a:ea typeface="Garamond" charset="0"/>
                        <a:cs typeface="Garamond" charset="0"/>
                      </a:endParaRPr>
                    </a:p>
                  </a:txBody>
                  <a:tcPr marL="76200" marR="12700" marT="12700" marB="0" anchor="ctr">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 xmlns:a16="http://schemas.microsoft.com/office/drawing/2014/main" val="10013"/>
                  </a:ext>
                </a:extLst>
              </a:tr>
              <a:tr h="363928">
                <a:tc>
                  <a:txBody>
                    <a:bodyPr/>
                    <a:lstStyle/>
                    <a:p>
                      <a:pPr algn="ctr" fontAlgn="ctr"/>
                      <a:r>
                        <a:rPr lang="is-IS" sz="2000" u="none" strike="noStrike" dirty="0">
                          <a:effectLst/>
                          <a:latin typeface="Garamond" charset="0"/>
                          <a:ea typeface="Garamond" charset="0"/>
                          <a:cs typeface="Garamond" charset="0"/>
                        </a:rPr>
                        <a:t>10:00</a:t>
                      </a:r>
                      <a:endParaRPr lang="is-IS" sz="2000" b="0" i="0" u="none" strike="noStrike" dirty="0">
                        <a:solidFill>
                          <a:srgbClr val="FFFFFF"/>
                        </a:solidFill>
                        <a:effectLst/>
                        <a:latin typeface="Garamond" charset="0"/>
                        <a:ea typeface="Garamond" charset="0"/>
                        <a:cs typeface="Garamond" charset="0"/>
                      </a:endParaRPr>
                    </a:p>
                  </a:txBody>
                  <a:tcPr marL="12700" marR="12700" marT="12700" marB="0" anchor="ctr">
                    <a:lnL w="12700" cap="flat" cmpd="sng" algn="ctr">
                      <a:solidFill>
                        <a:schemeClr val="tx1"/>
                      </a:solidFill>
                      <a:prstDash val="solid"/>
                      <a:round/>
                      <a:headEnd type="none" w="med" len="med"/>
                      <a:tailEnd type="none" w="med" len="med"/>
                    </a:lnL>
                    <a:solidFill>
                      <a:schemeClr val="accent1">
                        <a:lumMod val="60000"/>
                        <a:lumOff val="40000"/>
                      </a:schemeClr>
                    </a:solidFill>
                  </a:tcPr>
                </a:tc>
                <a:tc>
                  <a:txBody>
                    <a:bodyPr/>
                    <a:lstStyle/>
                    <a:p>
                      <a:pPr algn="l" fontAlgn="ctr"/>
                      <a:r>
                        <a:rPr lang="en-US" sz="2000" u="none" strike="noStrike" dirty="0">
                          <a:effectLst/>
                          <a:latin typeface="Garamond" charset="0"/>
                          <a:ea typeface="Garamond" charset="0"/>
                          <a:cs typeface="Garamond" charset="0"/>
                        </a:rPr>
                        <a:t>Break</a:t>
                      </a:r>
                      <a:endParaRPr lang="en-US" sz="2000" b="0" i="0" u="none" strike="noStrike" dirty="0">
                        <a:solidFill>
                          <a:srgbClr val="FFFFFF"/>
                        </a:solidFill>
                        <a:effectLst/>
                        <a:latin typeface="Garamond" charset="0"/>
                        <a:ea typeface="Garamond" charset="0"/>
                        <a:cs typeface="Garamond" charset="0"/>
                      </a:endParaRPr>
                    </a:p>
                  </a:txBody>
                  <a:tcPr marL="12700" marR="12700" marT="12700" marB="0" anchor="ctr">
                    <a:lnR w="12700" cap="flat" cmpd="sng" algn="ctr">
                      <a:solidFill>
                        <a:schemeClr val="tx1"/>
                      </a:solidFill>
                      <a:prstDash val="solid"/>
                      <a:round/>
                      <a:headEnd type="none" w="med" len="med"/>
                      <a:tailEnd type="none" w="med" len="med"/>
                    </a:lnR>
                    <a:solidFill>
                      <a:schemeClr val="accent1">
                        <a:lumMod val="60000"/>
                        <a:lumOff val="40000"/>
                      </a:schemeClr>
                    </a:solidFill>
                  </a:tcPr>
                </a:tc>
                <a:extLst>
                  <a:ext uri="{0D108BD9-81ED-4DB2-BD59-A6C34878D82A}">
                    <a16:rowId xmlns="" xmlns:a16="http://schemas.microsoft.com/office/drawing/2014/main" val="10002"/>
                  </a:ext>
                </a:extLst>
              </a:tr>
              <a:tr h="363928">
                <a:tc>
                  <a:txBody>
                    <a:bodyPr/>
                    <a:lstStyle/>
                    <a:p>
                      <a:pPr algn="ctr" fontAlgn="ctr"/>
                      <a:r>
                        <a:rPr lang="en-US" sz="2000" b="0" i="0" u="none" strike="noStrike" dirty="0">
                          <a:solidFill>
                            <a:srgbClr val="000000"/>
                          </a:solidFill>
                          <a:effectLst/>
                          <a:latin typeface="Garamond" charset="0"/>
                          <a:ea typeface="Garamond" charset="0"/>
                          <a:cs typeface="Garamond" charset="0"/>
                        </a:rPr>
                        <a:t>10:20</a:t>
                      </a:r>
                      <a:endParaRPr lang="ru-RU" sz="2000" b="0" i="0" u="none" strike="noStrike" dirty="0">
                        <a:solidFill>
                          <a:srgbClr val="000000"/>
                        </a:solidFill>
                        <a:effectLst/>
                        <a:latin typeface="Garamond" charset="0"/>
                        <a:ea typeface="Garamond" charset="0"/>
                        <a:cs typeface="Garamond" charset="0"/>
                      </a:endParaRPr>
                    </a:p>
                  </a:txBody>
                  <a:tcPr marL="12700" marR="12700" marT="12700" marB="0" anchor="ctr">
                    <a:lnL w="12700" cap="flat" cmpd="sng" algn="ctr">
                      <a:solidFill>
                        <a:schemeClr val="tx1"/>
                      </a:solidFill>
                      <a:prstDash val="solid"/>
                      <a:round/>
                      <a:headEnd type="none" w="med" len="med"/>
                      <a:tailEnd type="none" w="med" len="med"/>
                    </a:lnL>
                    <a:solidFill>
                      <a:schemeClr val="bg1"/>
                    </a:solidFill>
                  </a:tcPr>
                </a:tc>
                <a:tc>
                  <a:txBody>
                    <a:bodyPr/>
                    <a:lstStyle/>
                    <a:p>
                      <a:pPr algn="l" fontAlgn="ctr"/>
                      <a:r>
                        <a:rPr lang="en-US" sz="2000" b="0" i="0" u="none" strike="noStrike" dirty="0">
                          <a:solidFill>
                            <a:srgbClr val="000000"/>
                          </a:solidFill>
                          <a:effectLst/>
                          <a:latin typeface="Garamond" charset="0"/>
                          <a:ea typeface="Garamond" charset="0"/>
                          <a:cs typeface="Garamond" charset="0"/>
                        </a:rPr>
                        <a:t>HIV Risk</a:t>
                      </a:r>
                      <a:r>
                        <a:rPr lang="en-US" sz="2000" b="0" i="0" u="none" strike="noStrike" baseline="0" dirty="0">
                          <a:solidFill>
                            <a:srgbClr val="000000"/>
                          </a:solidFill>
                          <a:effectLst/>
                          <a:latin typeface="Garamond" charset="0"/>
                          <a:ea typeface="Garamond" charset="0"/>
                          <a:cs typeface="Garamond" charset="0"/>
                        </a:rPr>
                        <a:t> Assessment prototype</a:t>
                      </a:r>
                      <a:endParaRPr lang="en-US" sz="2000" b="0" i="0" u="none" strike="noStrike" dirty="0">
                        <a:solidFill>
                          <a:srgbClr val="000000"/>
                        </a:solidFill>
                        <a:effectLst/>
                        <a:latin typeface="Garamond" charset="0"/>
                        <a:ea typeface="Garamond" charset="0"/>
                        <a:cs typeface="Garamond" charset="0"/>
                      </a:endParaRPr>
                    </a:p>
                  </a:txBody>
                  <a:tcPr marL="76200" marR="12700" marT="12700" marB="0" anchor="ctr">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 xmlns:a16="http://schemas.microsoft.com/office/drawing/2014/main" val="10015"/>
                  </a:ext>
                </a:extLst>
              </a:tr>
              <a:tr h="363928">
                <a:tc>
                  <a:txBody>
                    <a:bodyPr/>
                    <a:lstStyle/>
                    <a:p>
                      <a:pPr algn="ctr" fontAlgn="ctr"/>
                      <a:endParaRPr lang="ru-RU" sz="2000" b="0" i="0" u="none" strike="noStrike" dirty="0">
                        <a:solidFill>
                          <a:srgbClr val="000000"/>
                        </a:solidFill>
                        <a:effectLst/>
                        <a:latin typeface="Garamond" charset="0"/>
                        <a:ea typeface="Garamond" charset="0"/>
                        <a:cs typeface="Garamond" charset="0"/>
                      </a:endParaRPr>
                    </a:p>
                  </a:txBody>
                  <a:tcPr marL="12700" marR="12700" marT="12700" marB="0" anchor="ctr">
                    <a:lnL w="12700" cap="flat" cmpd="sng" algn="ctr">
                      <a:solidFill>
                        <a:schemeClr val="tx1"/>
                      </a:solidFill>
                      <a:prstDash val="solid"/>
                      <a:round/>
                      <a:headEnd type="none" w="med" len="med"/>
                      <a:tailEnd type="none" w="med" len="med"/>
                    </a:lnL>
                    <a:solidFill>
                      <a:schemeClr val="bg1"/>
                    </a:solidFill>
                  </a:tcPr>
                </a:tc>
                <a:tc>
                  <a:txBody>
                    <a:bodyPr/>
                    <a:lstStyle/>
                    <a:p>
                      <a:pPr algn="l" fontAlgn="ctr"/>
                      <a:r>
                        <a:rPr lang="en-US" sz="2000" b="0" i="0" u="none" strike="noStrike" dirty="0">
                          <a:solidFill>
                            <a:srgbClr val="000000"/>
                          </a:solidFill>
                          <a:effectLst/>
                          <a:latin typeface="Garamond" charset="0"/>
                          <a:ea typeface="Garamond" charset="0"/>
                          <a:cs typeface="Garamond" charset="0"/>
                        </a:rPr>
                        <a:t>ART treatment status, </a:t>
                      </a:r>
                      <a:r>
                        <a:rPr lang="en-US" sz="2000" b="0" i="0" u="none" strike="noStrike" baseline="0" dirty="0">
                          <a:solidFill>
                            <a:srgbClr val="000000"/>
                          </a:solidFill>
                          <a:effectLst/>
                          <a:latin typeface="Garamond" charset="0"/>
                          <a:ea typeface="Garamond" charset="0"/>
                          <a:cs typeface="Garamond" charset="0"/>
                        </a:rPr>
                        <a:t>missing data</a:t>
                      </a:r>
                      <a:endParaRPr lang="en-US" sz="2000" b="0" i="0" u="none" strike="noStrike" dirty="0">
                        <a:solidFill>
                          <a:srgbClr val="000000"/>
                        </a:solidFill>
                        <a:effectLst/>
                        <a:latin typeface="Garamond" charset="0"/>
                        <a:ea typeface="Garamond" charset="0"/>
                        <a:cs typeface="Garamond" charset="0"/>
                      </a:endParaRPr>
                    </a:p>
                  </a:txBody>
                  <a:tcPr marL="76200" marR="12700" marT="12700" marB="0" anchor="ctr">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 xmlns:a16="http://schemas.microsoft.com/office/drawing/2014/main" val="10004"/>
                  </a:ext>
                </a:extLst>
              </a:tr>
              <a:tr h="363928">
                <a:tc>
                  <a:txBody>
                    <a:bodyPr/>
                    <a:lstStyle/>
                    <a:p>
                      <a:pPr algn="ctr" fontAlgn="ctr"/>
                      <a:endParaRPr lang="ru-RU" sz="2000" b="0" i="0" u="none" strike="noStrike">
                        <a:solidFill>
                          <a:srgbClr val="000000"/>
                        </a:solidFill>
                        <a:effectLst/>
                        <a:latin typeface="Garamond" charset="0"/>
                        <a:ea typeface="Garamond" charset="0"/>
                        <a:cs typeface="Garamond" charset="0"/>
                      </a:endParaRPr>
                    </a:p>
                  </a:txBody>
                  <a:tcPr marL="12700" marR="12700" marT="12700" marB="0" anchor="ctr">
                    <a:lnL w="12700" cap="flat" cmpd="sng" algn="ctr">
                      <a:solidFill>
                        <a:schemeClr val="tx1"/>
                      </a:solidFill>
                      <a:prstDash val="solid"/>
                      <a:round/>
                      <a:headEnd type="none" w="med" len="med"/>
                      <a:tailEnd type="none" w="med" len="med"/>
                    </a:lnL>
                    <a:solidFill>
                      <a:schemeClr val="bg1"/>
                    </a:solidFill>
                  </a:tcPr>
                </a:tc>
                <a:tc>
                  <a:txBody>
                    <a:bodyPr/>
                    <a:lstStyle/>
                    <a:p>
                      <a:pPr algn="l" fontAlgn="ctr"/>
                      <a:r>
                        <a:rPr lang="en-US" sz="2000" b="0" i="0" u="none" strike="noStrike" dirty="0">
                          <a:solidFill>
                            <a:srgbClr val="000000"/>
                          </a:solidFill>
                          <a:effectLst/>
                          <a:latin typeface="Garamond" charset="0"/>
                          <a:ea typeface="Garamond" charset="0"/>
                          <a:cs typeface="Garamond" charset="0"/>
                        </a:rPr>
                        <a:t>Review</a:t>
                      </a:r>
                      <a:r>
                        <a:rPr lang="en-US" sz="2000" b="0" i="0" u="none" strike="noStrike" baseline="0" dirty="0">
                          <a:solidFill>
                            <a:srgbClr val="000000"/>
                          </a:solidFill>
                          <a:effectLst/>
                          <a:latin typeface="Garamond" charset="0"/>
                          <a:ea typeface="Garamond" charset="0"/>
                          <a:cs typeface="Garamond" charset="0"/>
                        </a:rPr>
                        <a:t> of</a:t>
                      </a:r>
                      <a:r>
                        <a:rPr lang="en-US" sz="2000" b="0" i="0" u="none" strike="noStrike" dirty="0">
                          <a:solidFill>
                            <a:srgbClr val="000000"/>
                          </a:solidFill>
                          <a:effectLst/>
                          <a:latin typeface="Garamond" charset="0"/>
                          <a:ea typeface="Garamond" charset="0"/>
                          <a:cs typeface="Garamond" charset="0"/>
                        </a:rPr>
                        <a:t> OVC_HIVSTAT, Quiz 2</a:t>
                      </a:r>
                    </a:p>
                  </a:txBody>
                  <a:tcPr marL="76200" marR="12700" marT="12700" marB="0" anchor="ctr">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 xmlns:a16="http://schemas.microsoft.com/office/drawing/2014/main" val="10005"/>
                  </a:ext>
                </a:extLst>
              </a:tr>
              <a:tr h="457200">
                <a:tc gridSpan="2">
                  <a:txBody>
                    <a:bodyPr/>
                    <a:lstStyle/>
                    <a:p>
                      <a:pPr algn="l" fontAlgn="ctr"/>
                      <a:r>
                        <a:rPr lang="en-US" sz="2000" b="1" u="none" strike="noStrike" dirty="0">
                          <a:solidFill>
                            <a:schemeClr val="bg1"/>
                          </a:solidFill>
                          <a:effectLst/>
                          <a:latin typeface="Century Gothic" panose="020B0502020202020204" pitchFamily="34" charset="0"/>
                          <a:ea typeface="Garamond" charset="0"/>
                          <a:cs typeface="Garamond" charset="0"/>
                        </a:rPr>
                        <a:t>Module 5: Data use</a:t>
                      </a:r>
                      <a:endParaRPr lang="en-US" sz="2000" b="1" i="0" u="none" strike="noStrike" dirty="0">
                        <a:solidFill>
                          <a:schemeClr val="bg1"/>
                        </a:solidFill>
                        <a:effectLst/>
                        <a:latin typeface="Century Gothic" panose="020B0502020202020204" pitchFamily="34" charset="0"/>
                        <a:ea typeface="Garamond" charset="0"/>
                        <a:cs typeface="Garamond" charset="0"/>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BDCF6B"/>
                    </a:solidFill>
                  </a:tcPr>
                </a:tc>
                <a:tc hMerge="1">
                  <a:txBody>
                    <a:bodyPr/>
                    <a:lstStyle/>
                    <a:p>
                      <a:endParaRPr lang="en-US"/>
                    </a:p>
                  </a:txBody>
                  <a:tcPr/>
                </a:tc>
                <a:extLst>
                  <a:ext uri="{0D108BD9-81ED-4DB2-BD59-A6C34878D82A}">
                    <a16:rowId xmlns="" xmlns:a16="http://schemas.microsoft.com/office/drawing/2014/main" val="10006"/>
                  </a:ext>
                </a:extLst>
              </a:tr>
              <a:tr h="265790">
                <a:tc>
                  <a:txBody>
                    <a:bodyPr/>
                    <a:lstStyle/>
                    <a:p>
                      <a:pPr algn="ctr" fontAlgn="ctr"/>
                      <a:r>
                        <a:rPr lang="is-IS" sz="2000" b="0" i="0" u="none" strike="noStrike" dirty="0">
                          <a:solidFill>
                            <a:schemeClr val="dk1"/>
                          </a:solidFill>
                          <a:effectLst/>
                          <a:latin typeface="Garamond" charset="0"/>
                          <a:ea typeface="Garamond" charset="0"/>
                          <a:cs typeface="Garamond" charset="0"/>
                        </a:rPr>
                        <a:t>11:50</a:t>
                      </a:r>
                      <a:endParaRPr lang="is-IS" sz="2000" b="0" i="0" u="none" strike="noStrike" dirty="0">
                        <a:solidFill>
                          <a:srgbClr val="000000"/>
                        </a:solidFill>
                        <a:effectLst/>
                        <a:latin typeface="Garamond" charset="0"/>
                        <a:ea typeface="Garamond" charset="0"/>
                        <a:cs typeface="Garamond" charset="0"/>
                      </a:endParaRPr>
                    </a:p>
                  </a:txBody>
                  <a:tcPr marL="12700" marR="12700" marT="12700" marB="0" anchor="ctr">
                    <a:lnL w="12700" cap="flat" cmpd="sng" algn="ctr">
                      <a:solidFill>
                        <a:schemeClr val="tx1"/>
                      </a:solidFill>
                      <a:prstDash val="solid"/>
                      <a:round/>
                      <a:headEnd type="none" w="med" len="med"/>
                      <a:tailEnd type="none" w="med" len="med"/>
                    </a:lnL>
                    <a:solidFill>
                      <a:schemeClr val="bg1"/>
                    </a:solidFill>
                  </a:tcPr>
                </a:tc>
                <a:tc>
                  <a:txBody>
                    <a:bodyPr/>
                    <a:lstStyle/>
                    <a:p>
                      <a:pPr algn="l" fontAlgn="ctr"/>
                      <a:r>
                        <a:rPr lang="en-US" sz="2000" b="0" i="0" u="none" strike="noStrike" dirty="0">
                          <a:solidFill>
                            <a:schemeClr val="dk1"/>
                          </a:solidFill>
                          <a:effectLst/>
                          <a:latin typeface="Garamond" charset="0"/>
                          <a:ea typeface="Garamond" charset="0"/>
                          <a:cs typeface="Garamond" charset="0"/>
                        </a:rPr>
                        <a:t>FY 2018, Q2</a:t>
                      </a:r>
                      <a:r>
                        <a:rPr lang="en-US" sz="2000" b="0" i="0" u="none" strike="noStrike" baseline="0" dirty="0">
                          <a:solidFill>
                            <a:schemeClr val="dk1"/>
                          </a:solidFill>
                          <a:effectLst/>
                          <a:latin typeface="Garamond" charset="0"/>
                          <a:ea typeface="Garamond" charset="0"/>
                          <a:cs typeface="Garamond" charset="0"/>
                        </a:rPr>
                        <a:t> USAID data and targets</a:t>
                      </a:r>
                      <a:endParaRPr lang="en-US" sz="2000" b="0" i="0" u="none" strike="noStrike" dirty="0">
                        <a:solidFill>
                          <a:srgbClr val="000000"/>
                        </a:solidFill>
                        <a:effectLst/>
                        <a:latin typeface="Garamond" charset="0"/>
                        <a:ea typeface="Garamond" charset="0"/>
                        <a:cs typeface="Garamond" charset="0"/>
                      </a:endParaRPr>
                    </a:p>
                  </a:txBody>
                  <a:tcPr marL="76200" marR="12700" marT="12700" marB="0" anchor="ctr">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 xmlns:a16="http://schemas.microsoft.com/office/drawing/2014/main" val="10007"/>
                  </a:ext>
                </a:extLst>
              </a:tr>
              <a:tr h="400730">
                <a:tc>
                  <a:txBody>
                    <a:bodyPr/>
                    <a:lstStyle/>
                    <a:p>
                      <a:pPr algn="ctr" fontAlgn="ctr"/>
                      <a:endParaRPr lang="de-DE" sz="2000" b="0" i="0" u="none" strike="noStrike" dirty="0">
                        <a:solidFill>
                          <a:srgbClr val="000000"/>
                        </a:solidFill>
                        <a:effectLst/>
                        <a:latin typeface="Garamond" charset="0"/>
                        <a:ea typeface="Garamond" charset="0"/>
                        <a:cs typeface="Garamond" charset="0"/>
                      </a:endParaRPr>
                    </a:p>
                  </a:txBody>
                  <a:tcPr marL="12700" marR="12700" marT="12700" marB="0" anchor="ctr">
                    <a:lnL w="12700" cap="flat" cmpd="sng" algn="ctr">
                      <a:solidFill>
                        <a:schemeClr val="tx1"/>
                      </a:solidFill>
                      <a:prstDash val="solid"/>
                      <a:round/>
                      <a:headEnd type="none" w="med" len="med"/>
                      <a:tailEnd type="none" w="med" len="med"/>
                    </a:lnL>
                    <a:solidFill>
                      <a:schemeClr val="bg1"/>
                    </a:solidFill>
                  </a:tcPr>
                </a:tc>
                <a:tc>
                  <a:txBody>
                    <a:bodyPr/>
                    <a:lstStyle/>
                    <a:p>
                      <a:pPr marL="0" marR="0" indent="0" algn="l" defTabSz="914400" eaLnBrk="1" fontAlgn="ctr" latinLnBrk="0" hangingPunct="1">
                        <a:lnSpc>
                          <a:spcPct val="100000"/>
                        </a:lnSpc>
                        <a:spcBef>
                          <a:spcPts val="0"/>
                        </a:spcBef>
                        <a:spcAft>
                          <a:spcPts val="0"/>
                        </a:spcAft>
                        <a:buClrTx/>
                        <a:buSzTx/>
                        <a:buFontTx/>
                        <a:buNone/>
                        <a:tabLst/>
                        <a:defRPr/>
                      </a:pPr>
                      <a:r>
                        <a:rPr lang="en-US" sz="2000" b="0" i="0" u="none" strike="noStrike" baseline="0" dirty="0">
                          <a:solidFill>
                            <a:schemeClr val="dk1"/>
                          </a:solidFill>
                          <a:effectLst/>
                          <a:latin typeface="Garamond" charset="0"/>
                          <a:ea typeface="Garamond" charset="0"/>
                          <a:cs typeface="Garamond" charset="0"/>
                        </a:rPr>
                        <a:t>Data use exercise, best practices in data use and visualization</a:t>
                      </a:r>
                      <a:endParaRPr lang="en-US" sz="2000" b="0" i="0" u="none" strike="noStrike" dirty="0">
                        <a:solidFill>
                          <a:srgbClr val="000000"/>
                        </a:solidFill>
                        <a:effectLst/>
                        <a:latin typeface="Garamond" charset="0"/>
                        <a:ea typeface="Garamond" charset="0"/>
                        <a:cs typeface="Garamond" charset="0"/>
                      </a:endParaRPr>
                    </a:p>
                  </a:txBody>
                  <a:tcPr marL="76200" marR="12700" marT="12700" marB="0" anchor="ctr">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 xmlns:a16="http://schemas.microsoft.com/office/drawing/2014/main" val="10008"/>
                  </a:ext>
                </a:extLst>
              </a:tr>
              <a:tr h="365760">
                <a:tc>
                  <a:txBody>
                    <a:bodyPr/>
                    <a:lstStyle/>
                    <a:p>
                      <a:pPr algn="ctr" fontAlgn="ctr"/>
                      <a:r>
                        <a:rPr lang="is-IS" sz="2000" b="0" i="0" u="none" strike="noStrike" dirty="0">
                          <a:solidFill>
                            <a:schemeClr val="dk1"/>
                          </a:solidFill>
                          <a:effectLst/>
                          <a:latin typeface="Garamond" charset="0"/>
                          <a:ea typeface="Garamond" charset="0"/>
                          <a:cs typeface="Garamond" charset="0"/>
                        </a:rPr>
                        <a:t>1:30</a:t>
                      </a:r>
                      <a:endParaRPr lang="is-IS" sz="2000" b="0" i="0" u="none" strike="noStrike" dirty="0">
                        <a:solidFill>
                          <a:srgbClr val="FFFFFF"/>
                        </a:solidFill>
                        <a:effectLst/>
                        <a:latin typeface="Garamond" charset="0"/>
                        <a:ea typeface="Garamond" charset="0"/>
                        <a:cs typeface="Garamond" charset="0"/>
                      </a:endParaRPr>
                    </a:p>
                  </a:txBody>
                  <a:tcPr marL="12700" marR="12700" marT="12700" marB="0" anchor="ctr">
                    <a:lnL w="12700" cap="flat" cmpd="sng" algn="ctr">
                      <a:solidFill>
                        <a:schemeClr val="tx1"/>
                      </a:solidFill>
                      <a:prstDash val="solid"/>
                      <a:round/>
                      <a:headEnd type="none" w="med" len="med"/>
                      <a:tailEnd type="none" w="med" len="med"/>
                    </a:lnL>
                    <a:solidFill>
                      <a:schemeClr val="accent1">
                        <a:lumMod val="60000"/>
                        <a:lumOff val="40000"/>
                      </a:schemeClr>
                    </a:solidFill>
                  </a:tcPr>
                </a:tc>
                <a:tc>
                  <a:txBody>
                    <a:bodyPr/>
                    <a:lstStyle/>
                    <a:p>
                      <a:pPr algn="l" fontAlgn="ctr"/>
                      <a:r>
                        <a:rPr lang="en-US" sz="2000" u="none" strike="noStrike" dirty="0">
                          <a:effectLst/>
                          <a:latin typeface="Garamond" charset="0"/>
                          <a:ea typeface="Garamond" charset="0"/>
                          <a:cs typeface="Garamond" charset="0"/>
                        </a:rPr>
                        <a:t>Lunch</a:t>
                      </a:r>
                      <a:endParaRPr lang="en-US" sz="2000" b="0" i="0" u="none" strike="noStrike" dirty="0">
                        <a:solidFill>
                          <a:srgbClr val="FFFFFF"/>
                        </a:solidFill>
                        <a:effectLst/>
                        <a:latin typeface="Garamond" charset="0"/>
                        <a:ea typeface="Garamond" charset="0"/>
                        <a:cs typeface="Garamond" charset="0"/>
                      </a:endParaRPr>
                    </a:p>
                  </a:txBody>
                  <a:tcPr marL="12700" marR="12700" marT="12700" marB="0" anchor="ctr">
                    <a:lnR w="12700" cap="flat" cmpd="sng" algn="ctr">
                      <a:solidFill>
                        <a:schemeClr val="tx1"/>
                      </a:solidFill>
                      <a:prstDash val="solid"/>
                      <a:round/>
                      <a:headEnd type="none" w="med" len="med"/>
                      <a:tailEnd type="none" w="med" len="med"/>
                    </a:lnR>
                    <a:solidFill>
                      <a:schemeClr val="accent1">
                        <a:lumMod val="60000"/>
                        <a:lumOff val="40000"/>
                      </a:schemeClr>
                    </a:solidFill>
                  </a:tcPr>
                </a:tc>
                <a:extLst>
                  <a:ext uri="{0D108BD9-81ED-4DB2-BD59-A6C34878D82A}">
                    <a16:rowId xmlns="" xmlns:a16="http://schemas.microsoft.com/office/drawing/2014/main" val="10009"/>
                  </a:ext>
                </a:extLst>
              </a:tr>
              <a:tr h="365760">
                <a:tc>
                  <a:txBody>
                    <a:bodyPr/>
                    <a:lstStyle/>
                    <a:p>
                      <a:pPr algn="ctr" fontAlgn="ctr"/>
                      <a:r>
                        <a:rPr lang="is-IS" sz="2000" u="none" strike="noStrike" dirty="0">
                          <a:effectLst/>
                          <a:latin typeface="Garamond" charset="0"/>
                          <a:ea typeface="Garamond" charset="0"/>
                          <a:cs typeface="Garamond" charset="0"/>
                        </a:rPr>
                        <a:t>2:30</a:t>
                      </a:r>
                      <a:endParaRPr lang="is-IS" sz="2000" b="0" i="0" u="none" strike="noStrike" dirty="0">
                        <a:solidFill>
                          <a:srgbClr val="000000"/>
                        </a:solidFill>
                        <a:effectLst/>
                        <a:latin typeface="Garamond" charset="0"/>
                        <a:ea typeface="Garamond" charset="0"/>
                        <a:cs typeface="Garamond" charset="0"/>
                      </a:endParaRPr>
                    </a:p>
                  </a:txBody>
                  <a:tcPr marL="12700" marR="12700" marT="12700" marB="0" anchor="ctr">
                    <a:lnL w="12700" cap="flat" cmpd="sng" algn="ctr">
                      <a:solidFill>
                        <a:schemeClr val="tx1"/>
                      </a:solidFill>
                      <a:prstDash val="solid"/>
                      <a:round/>
                      <a:headEnd type="none" w="med" len="med"/>
                      <a:tailEnd type="none" w="med" len="med"/>
                    </a:lnL>
                    <a:solidFill>
                      <a:schemeClr val="bg1"/>
                    </a:solidFill>
                  </a:tcPr>
                </a:tc>
                <a:tc>
                  <a:txBody>
                    <a:bodyPr/>
                    <a:lstStyle/>
                    <a:p>
                      <a:pPr algn="l" fontAlgn="ctr"/>
                      <a:r>
                        <a:rPr lang="en-US" sz="2000" u="none" strike="noStrike" dirty="0">
                          <a:effectLst/>
                          <a:latin typeface="Garamond" charset="0"/>
                          <a:ea typeface="Garamond" charset="0"/>
                          <a:cs typeface="Garamond" charset="0"/>
                        </a:rPr>
                        <a:t>Data presentation by IPs</a:t>
                      </a:r>
                      <a:endParaRPr lang="en-US" sz="2000" b="0" i="0" u="none" strike="noStrike" dirty="0">
                        <a:solidFill>
                          <a:srgbClr val="000000"/>
                        </a:solidFill>
                        <a:effectLst/>
                        <a:latin typeface="Garamond" charset="0"/>
                        <a:ea typeface="Garamond" charset="0"/>
                        <a:cs typeface="Garamond" charset="0"/>
                      </a:endParaRPr>
                    </a:p>
                  </a:txBody>
                  <a:tcPr marL="76200" marR="12700" marT="12700" marB="0" anchor="ctr">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 xmlns:a16="http://schemas.microsoft.com/office/drawing/2014/main" val="10010"/>
                  </a:ext>
                </a:extLst>
              </a:tr>
              <a:tr h="365760">
                <a:tc>
                  <a:txBody>
                    <a:bodyPr/>
                    <a:lstStyle/>
                    <a:p>
                      <a:pPr algn="ctr" fontAlgn="ctr"/>
                      <a:endParaRPr lang="is-IS" sz="2000" b="0" i="0" u="none" strike="noStrike" dirty="0">
                        <a:solidFill>
                          <a:srgbClr val="000000"/>
                        </a:solidFill>
                        <a:effectLst/>
                        <a:latin typeface="Garamond" charset="0"/>
                        <a:ea typeface="Garamond" charset="0"/>
                        <a:cs typeface="Garamond" charset="0"/>
                      </a:endParaRPr>
                    </a:p>
                  </a:txBody>
                  <a:tcPr marL="12700" marR="12700" marT="12700" marB="0" anchor="ctr">
                    <a:lnL w="12700" cap="flat" cmpd="sng" algn="ctr">
                      <a:solidFill>
                        <a:schemeClr val="tx1"/>
                      </a:solidFill>
                      <a:prstDash val="solid"/>
                      <a:round/>
                      <a:headEnd type="none" w="med" len="med"/>
                      <a:tailEnd type="none" w="med" len="med"/>
                    </a:lnL>
                    <a:solidFill>
                      <a:schemeClr val="bg1"/>
                    </a:solidFill>
                  </a:tcPr>
                </a:tc>
                <a:tc>
                  <a:txBody>
                    <a:bodyPr/>
                    <a:lstStyle/>
                    <a:p>
                      <a:pPr algn="l" fontAlgn="ctr"/>
                      <a:r>
                        <a:rPr lang="en-US" sz="2000" b="0" i="0" u="none" strike="noStrike" dirty="0">
                          <a:solidFill>
                            <a:srgbClr val="000000"/>
                          </a:solidFill>
                          <a:effectLst/>
                          <a:latin typeface="Garamond" charset="0"/>
                          <a:ea typeface="Garamond" charset="0"/>
                          <a:cs typeface="Garamond" charset="0"/>
                        </a:rPr>
                        <a:t>Conclusion</a:t>
                      </a:r>
                    </a:p>
                  </a:txBody>
                  <a:tcPr marL="76200" marR="12700" marT="12700" marB="0" anchor="ctr">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 xmlns:a16="http://schemas.microsoft.com/office/drawing/2014/main" val="10016"/>
                  </a:ext>
                </a:extLst>
              </a:tr>
              <a:tr h="365760">
                <a:tc>
                  <a:txBody>
                    <a:bodyPr/>
                    <a:lstStyle/>
                    <a:p>
                      <a:pPr algn="ctr" fontAlgn="ctr"/>
                      <a:r>
                        <a:rPr lang="sk-SK" sz="2000" u="none" strike="noStrike" dirty="0">
                          <a:effectLst/>
                          <a:latin typeface="Garamond" charset="0"/>
                          <a:ea typeface="Garamond" charset="0"/>
                          <a:cs typeface="Garamond" charset="0"/>
                        </a:rPr>
                        <a:t> </a:t>
                      </a:r>
                      <a:endParaRPr lang="sk-SK" sz="2000" b="0" i="0" u="none" strike="noStrike" dirty="0">
                        <a:solidFill>
                          <a:srgbClr val="000000"/>
                        </a:solidFill>
                        <a:effectLst/>
                        <a:latin typeface="Garamond" charset="0"/>
                        <a:ea typeface="Garamond" charset="0"/>
                        <a:cs typeface="Garamond" charset="0"/>
                      </a:endParaRPr>
                    </a:p>
                  </a:txBody>
                  <a:tcPr marL="12700" marR="12700" marT="12700" marB="0" anchor="ctr">
                    <a:lnL w="12700" cap="flat" cmpd="sng" algn="ctr">
                      <a:solidFill>
                        <a:schemeClr val="tx1"/>
                      </a:solidFill>
                      <a:prstDash val="solid"/>
                      <a:round/>
                      <a:headEnd type="none" w="med" len="med"/>
                      <a:tailEnd type="none" w="med" len="med"/>
                    </a:lnL>
                    <a:solidFill>
                      <a:schemeClr val="bg1"/>
                    </a:solidFill>
                  </a:tcPr>
                </a:tc>
                <a:tc>
                  <a:txBody>
                    <a:bodyPr/>
                    <a:lstStyle/>
                    <a:p>
                      <a:pPr algn="l" fontAlgn="ctr"/>
                      <a:r>
                        <a:rPr lang="en-US" sz="2000" u="none" strike="noStrike" dirty="0">
                          <a:effectLst/>
                          <a:latin typeface="Garamond" charset="0"/>
                          <a:ea typeface="Garamond" charset="0"/>
                          <a:cs typeface="Garamond" charset="0"/>
                        </a:rPr>
                        <a:t>Evaluation of Day 2, discussion of Quiz 2</a:t>
                      </a:r>
                      <a:endParaRPr lang="en-US" sz="2000" b="0" i="0" u="none" strike="noStrike" dirty="0">
                        <a:solidFill>
                          <a:srgbClr val="000000"/>
                        </a:solidFill>
                        <a:effectLst/>
                        <a:latin typeface="Garamond" charset="0"/>
                        <a:ea typeface="Garamond" charset="0"/>
                        <a:cs typeface="Garamond" charset="0"/>
                      </a:endParaRPr>
                    </a:p>
                  </a:txBody>
                  <a:tcPr marL="76200" marR="12700" marT="12700" marB="0" anchor="ctr">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 xmlns:a16="http://schemas.microsoft.com/office/drawing/2014/main" val="10011"/>
                  </a:ext>
                </a:extLst>
              </a:tr>
              <a:tr h="365760">
                <a:tc>
                  <a:txBody>
                    <a:bodyPr/>
                    <a:lstStyle/>
                    <a:p>
                      <a:pPr algn="ctr" fontAlgn="ctr"/>
                      <a:r>
                        <a:rPr lang="sk-SK" sz="2000" u="none" strike="noStrike">
                          <a:effectLst/>
                          <a:latin typeface="Garamond" charset="0"/>
                          <a:ea typeface="Garamond" charset="0"/>
                          <a:cs typeface="Garamond" charset="0"/>
                        </a:rPr>
                        <a:t> </a:t>
                      </a:r>
                      <a:endParaRPr lang="sk-SK" sz="2000" b="0" i="0" u="none" strike="noStrike">
                        <a:solidFill>
                          <a:srgbClr val="000000"/>
                        </a:solidFill>
                        <a:effectLst/>
                        <a:latin typeface="Garamond" charset="0"/>
                        <a:ea typeface="Garamond" charset="0"/>
                        <a:cs typeface="Garamond" charset="0"/>
                      </a:endParaRPr>
                    </a:p>
                  </a:txBody>
                  <a:tcPr marL="12700" marR="12700" marT="12700" marB="0" anchor="ctr">
                    <a:lnL w="12700" cap="flat" cmpd="sng" algn="ctr">
                      <a:solidFill>
                        <a:schemeClr val="tx1"/>
                      </a:solidFill>
                      <a:prstDash val="solid"/>
                      <a:round/>
                      <a:headEnd type="none" w="med" len="med"/>
                      <a:tailEnd type="none" w="med" len="med"/>
                    </a:lnL>
                    <a:solidFill>
                      <a:schemeClr val="bg1"/>
                    </a:solidFill>
                  </a:tcPr>
                </a:tc>
                <a:tc>
                  <a:txBody>
                    <a:bodyPr/>
                    <a:lstStyle/>
                    <a:p>
                      <a:pPr algn="l" fontAlgn="ctr"/>
                      <a:r>
                        <a:rPr lang="en-US" sz="2000" u="none" strike="noStrike" dirty="0">
                          <a:effectLst/>
                          <a:latin typeface="Garamond" charset="0"/>
                          <a:ea typeface="Garamond" charset="0"/>
                          <a:cs typeface="Garamond" charset="0"/>
                        </a:rPr>
                        <a:t>Closing ceremony</a:t>
                      </a:r>
                      <a:endParaRPr lang="en-US" sz="2000" b="0" i="0" u="none" strike="noStrike" dirty="0">
                        <a:solidFill>
                          <a:srgbClr val="000000"/>
                        </a:solidFill>
                        <a:effectLst/>
                        <a:latin typeface="Garamond" charset="0"/>
                        <a:ea typeface="Garamond" charset="0"/>
                        <a:cs typeface="Garamond" charset="0"/>
                      </a:endParaRPr>
                    </a:p>
                  </a:txBody>
                  <a:tcPr marL="76200" marR="12700" marT="12700" marB="0" anchor="ctr">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 xmlns:a16="http://schemas.microsoft.com/office/drawing/2014/main" val="10012"/>
                  </a:ext>
                </a:extLst>
              </a:tr>
              <a:tr h="365760">
                <a:tc>
                  <a:txBody>
                    <a:bodyPr/>
                    <a:lstStyle/>
                    <a:p>
                      <a:pPr algn="ctr" fontAlgn="ctr"/>
                      <a:r>
                        <a:rPr lang="en-US" sz="2000" u="none" strike="noStrike" dirty="0">
                          <a:effectLst/>
                          <a:latin typeface="Garamond" charset="0"/>
                          <a:ea typeface="Garamond" charset="0"/>
                          <a:cs typeface="Garamond" charset="0"/>
                        </a:rPr>
                        <a:t>4:30</a:t>
                      </a:r>
                      <a:endParaRPr lang="en-US" sz="2000" b="0" i="0" u="none" strike="noStrike" dirty="0">
                        <a:solidFill>
                          <a:srgbClr val="FFFFFF"/>
                        </a:solidFill>
                        <a:effectLst/>
                        <a:latin typeface="Garamond" charset="0"/>
                        <a:ea typeface="Garamond" charset="0"/>
                        <a:cs typeface="Garamond" charset="0"/>
                      </a:endParaRPr>
                    </a:p>
                  </a:txBody>
                  <a:tcPr marL="12700" marR="12700" marT="12700" marB="0"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l" fontAlgn="ctr"/>
                      <a:r>
                        <a:rPr lang="en-US" sz="2000" u="none" strike="noStrike" dirty="0">
                          <a:effectLst/>
                          <a:latin typeface="Garamond" charset="0"/>
                          <a:ea typeface="Garamond" charset="0"/>
                          <a:cs typeface="Garamond" charset="0"/>
                        </a:rPr>
                        <a:t>Closing</a:t>
                      </a:r>
                      <a:endParaRPr lang="en-US" sz="2000" b="0" i="0" u="none" strike="noStrike" dirty="0">
                        <a:solidFill>
                          <a:srgbClr val="FFFFFF"/>
                        </a:solidFill>
                        <a:effectLst/>
                        <a:latin typeface="Garamond" charset="0"/>
                        <a:ea typeface="Garamond" charset="0"/>
                        <a:cs typeface="Garamond" charset="0"/>
                      </a:endParaRPr>
                    </a:p>
                  </a:txBody>
                  <a:tcPr marL="12700" marR="12700" marT="12700" marB="0"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accent1">
                        <a:lumMod val="60000"/>
                        <a:lumOff val="40000"/>
                      </a:schemeClr>
                    </a:solidFill>
                  </a:tcPr>
                </a:tc>
                <a:extLst>
                  <a:ext uri="{0D108BD9-81ED-4DB2-BD59-A6C34878D82A}">
                    <a16:rowId xmlns="" xmlns:a16="http://schemas.microsoft.com/office/drawing/2014/main" val="10014"/>
                  </a:ext>
                </a:extLst>
              </a:tr>
            </a:tbl>
          </a:graphicData>
        </a:graphic>
      </p:graphicFrame>
      <p:sp>
        <p:nvSpPr>
          <p:cNvPr id="4" name="Arrow: Left 3">
            <a:extLst>
              <a:ext uri="{FF2B5EF4-FFF2-40B4-BE49-F238E27FC236}">
                <a16:creationId xmlns="" xmlns:a16="http://schemas.microsoft.com/office/drawing/2014/main" id="{6350461F-482B-4624-A5D5-A67163794715}"/>
              </a:ext>
            </a:extLst>
          </p:cNvPr>
          <p:cNvSpPr/>
          <p:nvPr/>
        </p:nvSpPr>
        <p:spPr>
          <a:xfrm>
            <a:off x="7058155" y="3429000"/>
            <a:ext cx="2438400" cy="1447800"/>
          </a:xfrm>
          <a:prstGeom prst="leftArrow">
            <a:avLst/>
          </a:prstGeom>
          <a:solidFill>
            <a:srgbClr val="AA25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Century Gothic" panose="020B0502020202020204" pitchFamily="34" charset="0"/>
              </a:rPr>
              <a:t>Opportunity for review and questions</a:t>
            </a:r>
          </a:p>
        </p:txBody>
      </p:sp>
      <p:sp>
        <p:nvSpPr>
          <p:cNvPr id="6" name="Arrow: Left 3">
            <a:extLst>
              <a:ext uri="{FF2B5EF4-FFF2-40B4-BE49-F238E27FC236}">
                <a16:creationId xmlns="" xmlns:a16="http://schemas.microsoft.com/office/drawing/2014/main" id="{6350461F-482B-4624-A5D5-A67163794715}"/>
              </a:ext>
            </a:extLst>
          </p:cNvPr>
          <p:cNvSpPr/>
          <p:nvPr/>
        </p:nvSpPr>
        <p:spPr>
          <a:xfrm>
            <a:off x="7239000" y="5334000"/>
            <a:ext cx="2438400" cy="1295400"/>
          </a:xfrm>
          <a:prstGeom prst="leftArrow">
            <a:avLst/>
          </a:prstGeom>
          <a:solidFill>
            <a:srgbClr val="AA25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Century Gothic" panose="020B0502020202020204" pitchFamily="34" charset="0"/>
              </a:rPr>
              <a:t>Opportunity for review and questions</a:t>
            </a:r>
          </a:p>
        </p:txBody>
      </p:sp>
      <p:sp>
        <p:nvSpPr>
          <p:cNvPr id="3" name="Slide Number Placeholder 2">
            <a:extLst>
              <a:ext uri="{FF2B5EF4-FFF2-40B4-BE49-F238E27FC236}">
                <a16:creationId xmlns="" xmlns:a16="http://schemas.microsoft.com/office/drawing/2014/main" id="{9B6AAF73-2BE8-477D-BEEB-ED3C310E06B4}"/>
              </a:ext>
            </a:extLst>
          </p:cNvPr>
          <p:cNvSpPr>
            <a:spLocks noGrp="1"/>
          </p:cNvSpPr>
          <p:nvPr>
            <p:ph type="sldNum" sz="quarter" idx="12"/>
          </p:nvPr>
        </p:nvSpPr>
        <p:spPr/>
        <p:txBody>
          <a:bodyPr/>
          <a:lstStyle/>
          <a:p>
            <a:fld id="{1E3A08D3-AC1A-4FDC-8C0A-674E3B3BDE33}" type="slidenum">
              <a:rPr lang="en-US" smtClean="0"/>
              <a:t>17</a:t>
            </a:fld>
            <a:endParaRPr lang="en-US"/>
          </a:p>
        </p:txBody>
      </p:sp>
    </p:spTree>
    <p:extLst>
      <p:ext uri="{BB962C8B-B14F-4D97-AF65-F5344CB8AC3E}">
        <p14:creationId xmlns:p14="http://schemas.microsoft.com/office/powerpoint/2010/main" val="9277417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151730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F0BF90D-2057-42C7-8EC7-39DBA8A82F3A}"/>
              </a:ext>
            </a:extLst>
          </p:cNvPr>
          <p:cNvSpPr>
            <a:spLocks noGrp="1"/>
          </p:cNvSpPr>
          <p:nvPr>
            <p:ph type="title"/>
          </p:nvPr>
        </p:nvSpPr>
        <p:spPr/>
        <p:txBody>
          <a:bodyPr/>
          <a:lstStyle/>
          <a:p>
            <a:r>
              <a:rPr lang="en-US" dirty="0"/>
              <a:t>Introduction</a:t>
            </a:r>
            <a:endParaRPr lang="en-US" dirty="0">
              <a:solidFill>
                <a:srgbClr val="C00000"/>
              </a:solidFill>
            </a:endParaRPr>
          </a:p>
        </p:txBody>
      </p:sp>
      <p:sp>
        <p:nvSpPr>
          <p:cNvPr id="3" name="Text Placeholder 2">
            <a:extLst>
              <a:ext uri="{FF2B5EF4-FFF2-40B4-BE49-F238E27FC236}">
                <a16:creationId xmlns="" xmlns:a16="http://schemas.microsoft.com/office/drawing/2014/main" id="{2C60B098-7268-4987-9D35-738AD5C96534}"/>
              </a:ext>
            </a:extLst>
          </p:cNvPr>
          <p:cNvSpPr>
            <a:spLocks noGrp="1"/>
          </p:cNvSpPr>
          <p:nvPr>
            <p:ph type="body" sz="quarter" idx="10"/>
          </p:nvPr>
        </p:nvSpPr>
        <p:spPr>
          <a:xfrm>
            <a:off x="557784" y="2286000"/>
            <a:ext cx="8429755" cy="5334000"/>
          </a:xfrm>
        </p:spPr>
        <p:txBody>
          <a:bodyPr/>
          <a:lstStyle/>
          <a:p>
            <a:r>
              <a:rPr lang="en-US" sz="2000" dirty="0"/>
              <a:t>Through programming for orphans and vulnerable children (OVC), PEFPAR aims to mitigate the multidimensional and acute impacts of HIV and AIDS on children, through the provision of holistic, community-based care and support services.</a:t>
            </a:r>
          </a:p>
          <a:p>
            <a:endParaRPr lang="en-US" sz="2000" dirty="0"/>
          </a:p>
          <a:p>
            <a:r>
              <a:rPr lang="en-US" sz="2000" dirty="0"/>
              <a:t>PEPFAR’s OVC programming approach focuses on socioeconomic and health promotion and access to interventions that reduce vulnerability, contribute to prevention and risk avoidance goals, and support access to and retention in treatment.</a:t>
            </a:r>
          </a:p>
          <a:p>
            <a:endParaRPr lang="en-US" sz="2000" dirty="0"/>
          </a:p>
          <a:p>
            <a:r>
              <a:rPr lang="en-US" sz="2000" dirty="0"/>
              <a:t>These programs provide family-centered, comprehensive care through case management and routine monitoring in partnership with civil society partners (including nongovernmental organizations, faith-based organizations, and community-based organizations), the communities they serve, and their national, district, and local government counterparts. </a:t>
            </a:r>
          </a:p>
        </p:txBody>
      </p:sp>
      <p:sp>
        <p:nvSpPr>
          <p:cNvPr id="4" name="Slide Number Placeholder 3">
            <a:extLst>
              <a:ext uri="{FF2B5EF4-FFF2-40B4-BE49-F238E27FC236}">
                <a16:creationId xmlns="" xmlns:a16="http://schemas.microsoft.com/office/drawing/2014/main" id="{71105184-BA25-492F-A96E-9635BA25EBF2}"/>
              </a:ext>
            </a:extLst>
          </p:cNvPr>
          <p:cNvSpPr>
            <a:spLocks noGrp="1"/>
          </p:cNvSpPr>
          <p:nvPr>
            <p:ph type="sldNum" sz="quarter" idx="12"/>
          </p:nvPr>
        </p:nvSpPr>
        <p:spPr/>
        <p:txBody>
          <a:bodyPr/>
          <a:lstStyle/>
          <a:p>
            <a:fld id="{1E3A08D3-AC1A-4FDC-8C0A-674E3B3BDE33}" type="slidenum">
              <a:rPr lang="en-US" smtClean="0"/>
              <a:t>2</a:t>
            </a:fld>
            <a:endParaRPr lang="en-US"/>
          </a:p>
        </p:txBody>
      </p:sp>
    </p:spTree>
    <p:extLst>
      <p:ext uri="{BB962C8B-B14F-4D97-AF65-F5344CB8AC3E}">
        <p14:creationId xmlns:p14="http://schemas.microsoft.com/office/powerpoint/2010/main" val="37080266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F0BF90D-2057-42C7-8EC7-39DBA8A82F3A}"/>
              </a:ext>
            </a:extLst>
          </p:cNvPr>
          <p:cNvSpPr>
            <a:spLocks noGrp="1"/>
          </p:cNvSpPr>
          <p:nvPr>
            <p:ph type="title"/>
          </p:nvPr>
        </p:nvSpPr>
        <p:spPr/>
        <p:txBody>
          <a:bodyPr/>
          <a:lstStyle/>
          <a:p>
            <a:r>
              <a:rPr lang="en-US" dirty="0"/>
              <a:t>Introduction </a:t>
            </a:r>
          </a:p>
        </p:txBody>
      </p:sp>
      <p:sp>
        <p:nvSpPr>
          <p:cNvPr id="3" name="Text Placeholder 2">
            <a:extLst>
              <a:ext uri="{FF2B5EF4-FFF2-40B4-BE49-F238E27FC236}">
                <a16:creationId xmlns="" xmlns:a16="http://schemas.microsoft.com/office/drawing/2014/main" id="{2C60B098-7268-4987-9D35-738AD5C96534}"/>
              </a:ext>
            </a:extLst>
          </p:cNvPr>
          <p:cNvSpPr>
            <a:spLocks noGrp="1"/>
          </p:cNvSpPr>
          <p:nvPr>
            <p:ph type="body" sz="quarter" idx="10"/>
          </p:nvPr>
        </p:nvSpPr>
        <p:spPr>
          <a:xfrm>
            <a:off x="557784" y="2286000"/>
            <a:ext cx="8429755" cy="5334000"/>
          </a:xfrm>
        </p:spPr>
        <p:txBody>
          <a:bodyPr/>
          <a:lstStyle/>
          <a:p>
            <a:r>
              <a:rPr lang="en-US" sz="2400" dirty="0"/>
              <a:t>Strengthening the systems that support vulnerable children and families ensures that children living with HIV receive the support they need and that children who are affected do not acquire the virus. </a:t>
            </a:r>
          </a:p>
          <a:p>
            <a:endParaRPr lang="en-US" sz="2400" dirty="0"/>
          </a:p>
          <a:p>
            <a:r>
              <a:rPr lang="en-US" sz="2400" dirty="0"/>
              <a:t>OVC programming is one of the ways in which the United States President’s Emergency Plan for AIDS Relief (PEPFAR) is addressing the structural drivers of the HIV epidemic, which, if ignored, could reduce the effectiveness of other PEPFAR initiatives. </a:t>
            </a:r>
          </a:p>
          <a:p>
            <a:endParaRPr lang="en-US" sz="2400" dirty="0"/>
          </a:p>
        </p:txBody>
      </p:sp>
      <p:sp>
        <p:nvSpPr>
          <p:cNvPr id="4" name="Slide Number Placeholder 3">
            <a:extLst>
              <a:ext uri="{FF2B5EF4-FFF2-40B4-BE49-F238E27FC236}">
                <a16:creationId xmlns="" xmlns:a16="http://schemas.microsoft.com/office/drawing/2014/main" id="{3881B871-FCC7-4290-92FF-AB6BFBE1F762}"/>
              </a:ext>
            </a:extLst>
          </p:cNvPr>
          <p:cNvSpPr>
            <a:spLocks noGrp="1"/>
          </p:cNvSpPr>
          <p:nvPr>
            <p:ph type="sldNum" sz="quarter" idx="12"/>
          </p:nvPr>
        </p:nvSpPr>
        <p:spPr/>
        <p:txBody>
          <a:bodyPr/>
          <a:lstStyle/>
          <a:p>
            <a:fld id="{1E3A08D3-AC1A-4FDC-8C0A-674E3B3BDE33}" type="slidenum">
              <a:rPr lang="en-US" smtClean="0"/>
              <a:t>3</a:t>
            </a:fld>
            <a:endParaRPr lang="en-US"/>
          </a:p>
        </p:txBody>
      </p:sp>
    </p:spTree>
    <p:extLst>
      <p:ext uri="{BB962C8B-B14F-4D97-AF65-F5344CB8AC3E}">
        <p14:creationId xmlns:p14="http://schemas.microsoft.com/office/powerpoint/2010/main" val="18159920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Eligible OVC services</a:t>
            </a:r>
          </a:p>
        </p:txBody>
      </p:sp>
      <p:grpSp>
        <p:nvGrpSpPr>
          <p:cNvPr id="3" name="Group 2">
            <a:extLst>
              <a:ext uri="{FF2B5EF4-FFF2-40B4-BE49-F238E27FC236}">
                <a16:creationId xmlns="" xmlns:a16="http://schemas.microsoft.com/office/drawing/2014/main" id="{A6FE9D18-21F0-426D-9D73-B762649CC146}"/>
              </a:ext>
            </a:extLst>
          </p:cNvPr>
          <p:cNvGrpSpPr/>
          <p:nvPr/>
        </p:nvGrpSpPr>
        <p:grpSpPr>
          <a:xfrm>
            <a:off x="685800" y="1981200"/>
            <a:ext cx="5715000" cy="2590800"/>
            <a:chOff x="1066800" y="1981200"/>
            <a:chExt cx="5715000" cy="2590800"/>
          </a:xfrm>
        </p:grpSpPr>
        <p:sp>
          <p:nvSpPr>
            <p:cNvPr id="2" name="Rectangle: Rounded Corners 1">
              <a:extLst>
                <a:ext uri="{FF2B5EF4-FFF2-40B4-BE49-F238E27FC236}">
                  <a16:creationId xmlns="" xmlns:a16="http://schemas.microsoft.com/office/drawing/2014/main" id="{E05D5AC5-0953-40FC-A8C9-A3BA60C19942}"/>
                </a:ext>
              </a:extLst>
            </p:cNvPr>
            <p:cNvSpPr/>
            <p:nvPr/>
          </p:nvSpPr>
          <p:spPr>
            <a:xfrm>
              <a:off x="1066800" y="2590800"/>
              <a:ext cx="5715000" cy="1981200"/>
            </a:xfrm>
            <a:prstGeom prst="roundRect">
              <a:avLst/>
            </a:prstGeom>
            <a:solidFill>
              <a:srgbClr val="1E18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latin typeface="Century Gothic" panose="020B0502020202020204" pitchFamily="34" charset="0"/>
                </a:rPr>
                <a:t>Interventions that </a:t>
              </a:r>
            </a:p>
            <a:p>
              <a:pPr algn="ctr"/>
              <a:r>
                <a:rPr lang="en-US" sz="1600" dirty="0">
                  <a:latin typeface="Century Gothic" panose="020B0502020202020204" pitchFamily="34" charset="0"/>
                </a:rPr>
                <a:t>support the achievement of health outcomes,</a:t>
              </a:r>
            </a:p>
            <a:p>
              <a:pPr algn="ctr"/>
              <a:r>
                <a:rPr lang="en-US" sz="1600" dirty="0">
                  <a:latin typeface="Century Gothic" panose="020B0502020202020204" pitchFamily="34" charset="0"/>
                </a:rPr>
                <a:t>build health and nutrition knowledge and skills in caregivers, and facilitate access to key health services (especially HIV testing and care and treatment services), to enable vulnerable children (especially girls) to stay HIV-free</a:t>
              </a:r>
            </a:p>
          </p:txBody>
        </p:sp>
        <p:sp>
          <p:nvSpPr>
            <p:cNvPr id="6" name="Text Placeholder 6">
              <a:extLst>
                <a:ext uri="{FF2B5EF4-FFF2-40B4-BE49-F238E27FC236}">
                  <a16:creationId xmlns="" xmlns:a16="http://schemas.microsoft.com/office/drawing/2014/main" id="{25FB6333-FE16-4F59-9015-BFA7E67BF92E}"/>
                </a:ext>
              </a:extLst>
            </p:cNvPr>
            <p:cNvSpPr txBox="1">
              <a:spLocks/>
            </p:cNvSpPr>
            <p:nvPr/>
          </p:nvSpPr>
          <p:spPr>
            <a:xfrm>
              <a:off x="1600200" y="1981200"/>
              <a:ext cx="5105400" cy="837214"/>
            </a:xfrm>
            <a:prstGeom prst="rect">
              <a:avLst/>
            </a:prstGeom>
          </p:spPr>
          <p:txBody>
            <a:bodyPr/>
            <a:lstStyle>
              <a:lvl1pPr marL="0" eaLnBrk="1" hangingPunct="1">
                <a:defRPr sz="4400">
                  <a:solidFill>
                    <a:srgbClr val="1E1860"/>
                  </a:solidFill>
                  <a:latin typeface="Century Gothic" charset="0"/>
                  <a:ea typeface="Century Gothic" charset="0"/>
                  <a:cs typeface="Century Gothic" charset="0"/>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US" sz="3200" kern="0" dirty="0"/>
                <a:t>Healthy</a:t>
              </a:r>
            </a:p>
          </p:txBody>
        </p:sp>
      </p:grpSp>
      <p:grpSp>
        <p:nvGrpSpPr>
          <p:cNvPr id="9" name="Group 8">
            <a:extLst>
              <a:ext uri="{FF2B5EF4-FFF2-40B4-BE49-F238E27FC236}">
                <a16:creationId xmlns="" xmlns:a16="http://schemas.microsoft.com/office/drawing/2014/main" id="{6BBD9456-E1A1-4612-B7D4-362D4013BA06}"/>
              </a:ext>
            </a:extLst>
          </p:cNvPr>
          <p:cNvGrpSpPr/>
          <p:nvPr/>
        </p:nvGrpSpPr>
        <p:grpSpPr>
          <a:xfrm>
            <a:off x="6553200" y="2057400"/>
            <a:ext cx="2732669" cy="2514600"/>
            <a:chOff x="1600200" y="2057400"/>
            <a:chExt cx="2732669" cy="2514600"/>
          </a:xfrm>
        </p:grpSpPr>
        <p:sp>
          <p:nvSpPr>
            <p:cNvPr id="10" name="Rectangle: Rounded Corners 9">
              <a:extLst>
                <a:ext uri="{FF2B5EF4-FFF2-40B4-BE49-F238E27FC236}">
                  <a16:creationId xmlns="" xmlns:a16="http://schemas.microsoft.com/office/drawing/2014/main" id="{EB895A62-9D27-4E25-BB49-34C8725E5409}"/>
                </a:ext>
              </a:extLst>
            </p:cNvPr>
            <p:cNvSpPr/>
            <p:nvPr/>
          </p:nvSpPr>
          <p:spPr>
            <a:xfrm>
              <a:off x="1676400" y="2590800"/>
              <a:ext cx="2656469" cy="1981200"/>
            </a:xfrm>
            <a:prstGeom prst="roundRect">
              <a:avLst/>
            </a:prstGeom>
            <a:solidFill>
              <a:srgbClr val="A6C0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latin typeface="Century Gothic" panose="020B0502020202020204" pitchFamily="34" charset="0"/>
                </a:rPr>
                <a:t>Interventions that </a:t>
              </a:r>
            </a:p>
            <a:p>
              <a:pPr algn="ctr"/>
              <a:r>
                <a:rPr lang="en-US" sz="1600" dirty="0">
                  <a:latin typeface="Century Gothic" panose="020B0502020202020204" pitchFamily="34" charset="0"/>
                </a:rPr>
                <a:t>reduce economic vulnerabilities and </a:t>
              </a:r>
            </a:p>
            <a:p>
              <a:pPr algn="ctr"/>
              <a:r>
                <a:rPr lang="en-US" sz="1600" dirty="0">
                  <a:latin typeface="Century Gothic" panose="020B0502020202020204" pitchFamily="34" charset="0"/>
                </a:rPr>
                <a:t>increase resilience</a:t>
              </a:r>
            </a:p>
            <a:p>
              <a:pPr algn="ctr"/>
              <a:r>
                <a:rPr lang="en-US" sz="1600" dirty="0">
                  <a:latin typeface="Century Gothic" panose="020B0502020202020204" pitchFamily="34" charset="0"/>
                </a:rPr>
                <a:t>in adolescents and families affected by and vulnerable to HIV </a:t>
              </a:r>
            </a:p>
          </p:txBody>
        </p:sp>
        <p:sp>
          <p:nvSpPr>
            <p:cNvPr id="11" name="Text Placeholder 6">
              <a:extLst>
                <a:ext uri="{FF2B5EF4-FFF2-40B4-BE49-F238E27FC236}">
                  <a16:creationId xmlns="" xmlns:a16="http://schemas.microsoft.com/office/drawing/2014/main" id="{250BC79E-3E5F-4F85-B6A4-F8917C1D77E3}"/>
                </a:ext>
              </a:extLst>
            </p:cNvPr>
            <p:cNvSpPr txBox="1">
              <a:spLocks/>
            </p:cNvSpPr>
            <p:nvPr/>
          </p:nvSpPr>
          <p:spPr>
            <a:xfrm>
              <a:off x="1600200" y="2057400"/>
              <a:ext cx="2438398" cy="837214"/>
            </a:xfrm>
            <a:prstGeom prst="rect">
              <a:avLst/>
            </a:prstGeom>
          </p:spPr>
          <p:txBody>
            <a:bodyPr/>
            <a:lstStyle>
              <a:lvl1pPr marL="0" eaLnBrk="1" hangingPunct="1">
                <a:defRPr sz="4400">
                  <a:solidFill>
                    <a:srgbClr val="1E1860"/>
                  </a:solidFill>
                  <a:latin typeface="Century Gothic" charset="0"/>
                  <a:ea typeface="Century Gothic" charset="0"/>
                  <a:cs typeface="Century Gothic" charset="0"/>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US" sz="3200" kern="0" dirty="0">
                  <a:solidFill>
                    <a:schemeClr val="accent3">
                      <a:lumMod val="75000"/>
                    </a:schemeClr>
                  </a:solidFill>
                </a:rPr>
                <a:t>Stable</a:t>
              </a:r>
            </a:p>
          </p:txBody>
        </p:sp>
      </p:grpSp>
      <p:grpSp>
        <p:nvGrpSpPr>
          <p:cNvPr id="12" name="Group 11">
            <a:extLst>
              <a:ext uri="{FF2B5EF4-FFF2-40B4-BE49-F238E27FC236}">
                <a16:creationId xmlns="" xmlns:a16="http://schemas.microsoft.com/office/drawing/2014/main" id="{C482C829-DB39-4912-BD9B-903C6EBCB9BE}"/>
              </a:ext>
            </a:extLst>
          </p:cNvPr>
          <p:cNvGrpSpPr/>
          <p:nvPr/>
        </p:nvGrpSpPr>
        <p:grpSpPr>
          <a:xfrm>
            <a:off x="5181600" y="4724400"/>
            <a:ext cx="4648200" cy="2514600"/>
            <a:chOff x="1064040" y="1981200"/>
            <a:chExt cx="2441160" cy="2514600"/>
          </a:xfrm>
        </p:grpSpPr>
        <p:sp>
          <p:nvSpPr>
            <p:cNvPr id="13" name="Rectangle: Rounded Corners 12">
              <a:extLst>
                <a:ext uri="{FF2B5EF4-FFF2-40B4-BE49-F238E27FC236}">
                  <a16:creationId xmlns="" xmlns:a16="http://schemas.microsoft.com/office/drawing/2014/main" id="{7AC8A286-7790-4A60-B145-0C11A3B6A6D5}"/>
                </a:ext>
              </a:extLst>
            </p:cNvPr>
            <p:cNvSpPr/>
            <p:nvPr/>
          </p:nvSpPr>
          <p:spPr>
            <a:xfrm>
              <a:off x="1064040" y="2514600"/>
              <a:ext cx="2441160" cy="1981200"/>
            </a:xfrm>
            <a:prstGeom prst="roundRect">
              <a:avLst/>
            </a:prstGeom>
            <a:solidFill>
              <a:srgbClr val="A29C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latin typeface="Century Gothic" panose="020B0502020202020204" pitchFamily="34" charset="0"/>
                </a:rPr>
                <a:t>Interventions that</a:t>
              </a:r>
            </a:p>
            <a:p>
              <a:pPr algn="ctr"/>
              <a:r>
                <a:rPr lang="en-US" sz="1500" dirty="0">
                  <a:latin typeface="Century Gothic" panose="020B0502020202020204" pitchFamily="34" charset="0"/>
                </a:rPr>
                <a:t>support children and adolescents </a:t>
              </a:r>
            </a:p>
            <a:p>
              <a:pPr algn="ctr"/>
              <a:r>
                <a:rPr lang="en-US" sz="1500" dirty="0">
                  <a:latin typeface="Century Gothic" panose="020B0502020202020204" pitchFamily="34" charset="0"/>
                </a:rPr>
                <a:t>affected by and vulnerable to HIV, </a:t>
              </a:r>
            </a:p>
            <a:p>
              <a:pPr algn="ctr"/>
              <a:r>
                <a:rPr lang="en-US" sz="1500" dirty="0">
                  <a:latin typeface="Century Gothic" panose="020B0502020202020204" pitchFamily="34" charset="0"/>
                </a:rPr>
                <a:t>to overcome barriers to accessing education (including enrollment, attendance, retention, progression, and/or transition), </a:t>
              </a:r>
            </a:p>
            <a:p>
              <a:pPr algn="ctr"/>
              <a:r>
                <a:rPr lang="en-US" sz="1500" dirty="0">
                  <a:latin typeface="Century Gothic" panose="020B0502020202020204" pitchFamily="34" charset="0"/>
                </a:rPr>
                <a:t>and provide vocational training </a:t>
              </a:r>
            </a:p>
            <a:p>
              <a:pPr algn="ctr"/>
              <a:r>
                <a:rPr lang="en-US" sz="1500" dirty="0">
                  <a:latin typeface="Century Gothic" panose="020B0502020202020204" pitchFamily="34" charset="0"/>
                </a:rPr>
                <a:t>for some adolescents</a:t>
              </a:r>
            </a:p>
          </p:txBody>
        </p:sp>
        <p:sp>
          <p:nvSpPr>
            <p:cNvPr id="14" name="Text Placeholder 6">
              <a:extLst>
                <a:ext uri="{FF2B5EF4-FFF2-40B4-BE49-F238E27FC236}">
                  <a16:creationId xmlns="" xmlns:a16="http://schemas.microsoft.com/office/drawing/2014/main" id="{ABD0D3DA-90DC-4B6D-982A-BB453A7C2B5B}"/>
                </a:ext>
              </a:extLst>
            </p:cNvPr>
            <p:cNvSpPr txBox="1">
              <a:spLocks/>
            </p:cNvSpPr>
            <p:nvPr/>
          </p:nvSpPr>
          <p:spPr>
            <a:xfrm>
              <a:off x="1066802" y="1981200"/>
              <a:ext cx="2438398" cy="837214"/>
            </a:xfrm>
            <a:prstGeom prst="rect">
              <a:avLst/>
            </a:prstGeom>
          </p:spPr>
          <p:txBody>
            <a:bodyPr/>
            <a:lstStyle>
              <a:lvl1pPr marL="0" eaLnBrk="1" hangingPunct="1">
                <a:defRPr sz="4400">
                  <a:solidFill>
                    <a:srgbClr val="1E1860"/>
                  </a:solidFill>
                  <a:latin typeface="Century Gothic" charset="0"/>
                  <a:ea typeface="Century Gothic" charset="0"/>
                  <a:cs typeface="Century Gothic" charset="0"/>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US" sz="3200" kern="0" dirty="0">
                  <a:solidFill>
                    <a:schemeClr val="accent4">
                      <a:lumMod val="75000"/>
                    </a:schemeClr>
                  </a:solidFill>
                </a:rPr>
                <a:t>Schooled</a:t>
              </a:r>
            </a:p>
          </p:txBody>
        </p:sp>
      </p:grpSp>
      <p:grpSp>
        <p:nvGrpSpPr>
          <p:cNvPr id="15" name="Group 14">
            <a:extLst>
              <a:ext uri="{FF2B5EF4-FFF2-40B4-BE49-F238E27FC236}">
                <a16:creationId xmlns="" xmlns:a16="http://schemas.microsoft.com/office/drawing/2014/main" id="{7BE52C28-DD26-4FBF-8BEF-C2882D2E143F}"/>
              </a:ext>
            </a:extLst>
          </p:cNvPr>
          <p:cNvGrpSpPr/>
          <p:nvPr/>
        </p:nvGrpSpPr>
        <p:grpSpPr>
          <a:xfrm>
            <a:off x="685800" y="4648200"/>
            <a:ext cx="4267200" cy="2590800"/>
            <a:chOff x="1066800" y="1981200"/>
            <a:chExt cx="4572000" cy="2590800"/>
          </a:xfrm>
        </p:grpSpPr>
        <p:sp>
          <p:nvSpPr>
            <p:cNvPr id="16" name="Rectangle: Rounded Corners 15">
              <a:extLst>
                <a:ext uri="{FF2B5EF4-FFF2-40B4-BE49-F238E27FC236}">
                  <a16:creationId xmlns="" xmlns:a16="http://schemas.microsoft.com/office/drawing/2014/main" id="{33653EF6-F4E9-46FF-A6FD-DCF7EBAB400C}"/>
                </a:ext>
              </a:extLst>
            </p:cNvPr>
            <p:cNvSpPr/>
            <p:nvPr/>
          </p:nvSpPr>
          <p:spPr>
            <a:xfrm>
              <a:off x="1066800" y="2590800"/>
              <a:ext cx="4572000" cy="1981200"/>
            </a:xfrm>
            <a:prstGeom prst="roundRect">
              <a:avLst/>
            </a:prstGeom>
            <a:solidFill>
              <a:srgbClr val="008C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dirty="0">
                <a:latin typeface="Century Gothic" panose="020B0502020202020204" pitchFamily="34" charset="0"/>
              </a:endParaRPr>
            </a:p>
          </p:txBody>
        </p:sp>
        <p:sp>
          <p:nvSpPr>
            <p:cNvPr id="17" name="Text Placeholder 6">
              <a:extLst>
                <a:ext uri="{FF2B5EF4-FFF2-40B4-BE49-F238E27FC236}">
                  <a16:creationId xmlns="" xmlns:a16="http://schemas.microsoft.com/office/drawing/2014/main" id="{C154EA69-49B3-4BA2-95AF-FB1D3729F9C3}"/>
                </a:ext>
              </a:extLst>
            </p:cNvPr>
            <p:cNvSpPr txBox="1">
              <a:spLocks/>
            </p:cNvSpPr>
            <p:nvPr/>
          </p:nvSpPr>
          <p:spPr>
            <a:xfrm>
              <a:off x="1066802" y="1981200"/>
              <a:ext cx="2438398" cy="837214"/>
            </a:xfrm>
            <a:prstGeom prst="rect">
              <a:avLst/>
            </a:prstGeom>
          </p:spPr>
          <p:txBody>
            <a:bodyPr/>
            <a:lstStyle>
              <a:lvl1pPr marL="0" eaLnBrk="1" hangingPunct="1">
                <a:defRPr sz="4400">
                  <a:solidFill>
                    <a:srgbClr val="1E1860"/>
                  </a:solidFill>
                  <a:latin typeface="Century Gothic" charset="0"/>
                  <a:ea typeface="Century Gothic" charset="0"/>
                  <a:cs typeface="Century Gothic" charset="0"/>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US" sz="3200" kern="0" dirty="0">
                  <a:solidFill>
                    <a:srgbClr val="008C84"/>
                  </a:solidFill>
                </a:rPr>
                <a:t>Safe</a:t>
              </a:r>
            </a:p>
          </p:txBody>
        </p:sp>
      </p:grpSp>
      <p:sp>
        <p:nvSpPr>
          <p:cNvPr id="22" name="Rectangle 21">
            <a:extLst>
              <a:ext uri="{FF2B5EF4-FFF2-40B4-BE49-F238E27FC236}">
                <a16:creationId xmlns="" xmlns:a16="http://schemas.microsoft.com/office/drawing/2014/main" id="{E2AB5523-6052-4117-AB29-FDD1C0931CA2}"/>
              </a:ext>
            </a:extLst>
          </p:cNvPr>
          <p:cNvSpPr/>
          <p:nvPr/>
        </p:nvSpPr>
        <p:spPr>
          <a:xfrm>
            <a:off x="838200" y="5410200"/>
            <a:ext cx="3962400" cy="1754326"/>
          </a:xfrm>
          <a:prstGeom prst="rect">
            <a:avLst/>
          </a:prstGeom>
        </p:spPr>
        <p:txBody>
          <a:bodyPr wrap="square">
            <a:spAutoFit/>
          </a:bodyPr>
          <a:lstStyle/>
          <a:p>
            <a:pPr algn="ctr"/>
            <a:r>
              <a:rPr lang="en-US" dirty="0">
                <a:solidFill>
                  <a:schemeClr val="bg1"/>
                </a:solidFill>
                <a:latin typeface="Century Gothic" panose="020B0502020202020204" pitchFamily="34" charset="0"/>
              </a:rPr>
              <a:t>Interventions that</a:t>
            </a:r>
          </a:p>
          <a:p>
            <a:pPr algn="ctr"/>
            <a:r>
              <a:rPr lang="en-US" dirty="0">
                <a:solidFill>
                  <a:schemeClr val="bg1"/>
                </a:solidFill>
                <a:latin typeface="Century Gothic" panose="020B0502020202020204" pitchFamily="34" charset="0"/>
              </a:rPr>
              <a:t>prevent and mitigate violence, abuse, exploitation, and neglect of children and adolescents, including sexual and gender-based violence </a:t>
            </a:r>
          </a:p>
        </p:txBody>
      </p:sp>
      <p:sp>
        <p:nvSpPr>
          <p:cNvPr id="19" name="Text Placeholder 3"/>
          <p:cNvSpPr>
            <a:spLocks noGrp="1"/>
          </p:cNvSpPr>
          <p:nvPr>
            <p:ph type="body" sz="quarter" idx="11"/>
          </p:nvPr>
        </p:nvSpPr>
        <p:spPr>
          <a:xfrm>
            <a:off x="561844" y="1091205"/>
            <a:ext cx="9496556" cy="837214"/>
          </a:xfrm>
        </p:spPr>
        <p:txBody>
          <a:bodyPr/>
          <a:lstStyle/>
          <a:p>
            <a:r>
              <a:rPr lang="en-US" sz="3400" dirty="0"/>
              <a:t>grouped into four domains </a:t>
            </a:r>
          </a:p>
          <a:p>
            <a:r>
              <a:rPr lang="en-US" sz="1800" dirty="0">
                <a:solidFill>
                  <a:srgbClr val="FF0000"/>
                </a:solidFill>
              </a:rPr>
              <a:t>      </a:t>
            </a:r>
            <a:endParaRPr lang="en-US" sz="2000" dirty="0">
              <a:solidFill>
                <a:srgbClr val="FF0000"/>
              </a:solidFill>
            </a:endParaRPr>
          </a:p>
        </p:txBody>
      </p:sp>
      <p:pic>
        <p:nvPicPr>
          <p:cNvPr id="7" name="Picture 6">
            <a:extLst>
              <a:ext uri="{FF2B5EF4-FFF2-40B4-BE49-F238E27FC236}">
                <a16:creationId xmlns="" xmlns:a16="http://schemas.microsoft.com/office/drawing/2014/main" id="{22B46B32-D0C9-43EA-AAE3-F05892C5CAE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400" y="6553200"/>
            <a:ext cx="1066800" cy="1066800"/>
          </a:xfrm>
          <a:prstGeom prst="rect">
            <a:avLst/>
          </a:prstGeom>
        </p:spPr>
      </p:pic>
      <p:pic>
        <p:nvPicPr>
          <p:cNvPr id="18" name="Picture 17">
            <a:extLst>
              <a:ext uri="{FF2B5EF4-FFF2-40B4-BE49-F238E27FC236}">
                <a16:creationId xmlns="" xmlns:a16="http://schemas.microsoft.com/office/drawing/2014/main" id="{E77D908C-DF32-4D94-B4B3-F75682C1530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86800" y="1828800"/>
            <a:ext cx="1143000" cy="1143000"/>
          </a:xfrm>
          <a:prstGeom prst="rect">
            <a:avLst/>
          </a:prstGeom>
        </p:spPr>
      </p:pic>
      <p:pic>
        <p:nvPicPr>
          <p:cNvPr id="21" name="Picture 20">
            <a:extLst>
              <a:ext uri="{FF2B5EF4-FFF2-40B4-BE49-F238E27FC236}">
                <a16:creationId xmlns="" xmlns:a16="http://schemas.microsoft.com/office/drawing/2014/main" id="{2B9133B7-824A-4A8B-8548-CD2867C7A7F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2400" y="1981200"/>
            <a:ext cx="1143000" cy="1143000"/>
          </a:xfrm>
          <a:prstGeom prst="rect">
            <a:avLst/>
          </a:prstGeom>
        </p:spPr>
      </p:pic>
      <p:pic>
        <p:nvPicPr>
          <p:cNvPr id="24" name="Picture 23">
            <a:extLst>
              <a:ext uri="{FF2B5EF4-FFF2-40B4-BE49-F238E27FC236}">
                <a16:creationId xmlns="" xmlns:a16="http://schemas.microsoft.com/office/drawing/2014/main" id="{91A5B60E-6B1E-49F0-8C77-C0CF96858B2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763000" y="4572000"/>
            <a:ext cx="1143000" cy="1143000"/>
          </a:xfrm>
          <a:prstGeom prst="rect">
            <a:avLst/>
          </a:prstGeom>
        </p:spPr>
      </p:pic>
      <p:sp>
        <p:nvSpPr>
          <p:cNvPr id="4" name="Rectangle 3">
            <a:extLst>
              <a:ext uri="{FF2B5EF4-FFF2-40B4-BE49-F238E27FC236}">
                <a16:creationId xmlns="" xmlns:a16="http://schemas.microsoft.com/office/drawing/2014/main" id="{9DDD9A35-EBDF-46C1-98EF-502C5B9B78E9}"/>
              </a:ext>
            </a:extLst>
          </p:cNvPr>
          <p:cNvSpPr/>
          <p:nvPr/>
        </p:nvSpPr>
        <p:spPr>
          <a:xfrm>
            <a:off x="990600" y="7391400"/>
            <a:ext cx="8915400" cy="246221"/>
          </a:xfrm>
          <a:prstGeom prst="rect">
            <a:avLst/>
          </a:prstGeom>
        </p:spPr>
        <p:txBody>
          <a:bodyPr wrap="square">
            <a:spAutoFit/>
          </a:bodyPr>
          <a:lstStyle/>
          <a:p>
            <a:r>
              <a:rPr lang="en-US" sz="1000" i="1" dirty="0">
                <a:solidFill>
                  <a:srgbClr val="000000"/>
                </a:solidFill>
                <a:latin typeface="Century Gothic" panose="020B0502020202020204" pitchFamily="34" charset="0"/>
              </a:rPr>
              <a:t>Source: Standard Operating Procedures for Case Management, </a:t>
            </a:r>
            <a:r>
              <a:rPr lang="en-US" sz="1000" i="1" dirty="0">
                <a:latin typeface="Century Gothic" panose="020B0502020202020204" pitchFamily="34" charset="0"/>
              </a:rPr>
              <a:t>Coordinating Comprehensive Care for Children (4Children) 2018</a:t>
            </a:r>
            <a:r>
              <a:rPr lang="en-US" sz="1000" i="1" dirty="0">
                <a:solidFill>
                  <a:srgbClr val="000000"/>
                </a:solidFill>
                <a:latin typeface="Century Gothic" panose="020B0502020202020204" pitchFamily="34" charset="0"/>
              </a:rPr>
              <a:t> </a:t>
            </a:r>
            <a:endParaRPr lang="en-US" sz="1000" dirty="0">
              <a:latin typeface="Century Gothic" panose="020B0502020202020204" pitchFamily="34" charset="0"/>
            </a:endParaRPr>
          </a:p>
        </p:txBody>
      </p:sp>
      <p:sp>
        <p:nvSpPr>
          <p:cNvPr id="8" name="Slide Number Placeholder 7">
            <a:extLst>
              <a:ext uri="{FF2B5EF4-FFF2-40B4-BE49-F238E27FC236}">
                <a16:creationId xmlns="" xmlns:a16="http://schemas.microsoft.com/office/drawing/2014/main" id="{7347B814-B222-415D-B38D-48E5A1BDAE05}"/>
              </a:ext>
            </a:extLst>
          </p:cNvPr>
          <p:cNvSpPr>
            <a:spLocks noGrp="1"/>
          </p:cNvSpPr>
          <p:nvPr>
            <p:ph type="sldNum" sz="quarter" idx="12"/>
          </p:nvPr>
        </p:nvSpPr>
        <p:spPr/>
        <p:txBody>
          <a:bodyPr/>
          <a:lstStyle/>
          <a:p>
            <a:fld id="{1E3A08D3-AC1A-4FDC-8C0A-674E3B3BDE33}" type="slidenum">
              <a:rPr lang="en-US" smtClean="0"/>
              <a:t>4</a:t>
            </a:fld>
            <a:endParaRPr lang="en-US"/>
          </a:p>
        </p:txBody>
      </p:sp>
    </p:spTree>
    <p:extLst>
      <p:ext uri="{BB962C8B-B14F-4D97-AF65-F5344CB8AC3E}">
        <p14:creationId xmlns:p14="http://schemas.microsoft.com/office/powerpoint/2010/main" val="1562097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7352D2F-B49A-44C3-A176-B81AE8E22799}"/>
              </a:ext>
            </a:extLst>
          </p:cNvPr>
          <p:cNvSpPr>
            <a:spLocks noGrp="1"/>
          </p:cNvSpPr>
          <p:nvPr>
            <p:ph type="title"/>
          </p:nvPr>
        </p:nvSpPr>
        <p:spPr>
          <a:xfrm>
            <a:off x="561844" y="366812"/>
            <a:ext cx="9039355" cy="1143000"/>
          </a:xfrm>
        </p:spPr>
        <p:txBody>
          <a:bodyPr/>
          <a:lstStyle/>
          <a:p>
            <a:r>
              <a:rPr lang="en-US" dirty="0"/>
              <a:t>PEPFAR supports the UNAIDS</a:t>
            </a:r>
          </a:p>
        </p:txBody>
      </p:sp>
      <p:sp>
        <p:nvSpPr>
          <p:cNvPr id="3" name="Text Placeholder 2">
            <a:extLst>
              <a:ext uri="{FF2B5EF4-FFF2-40B4-BE49-F238E27FC236}">
                <a16:creationId xmlns="" xmlns:a16="http://schemas.microsoft.com/office/drawing/2014/main" id="{B637EBA6-27E2-40C8-AE9C-6656A061E4C7}"/>
              </a:ext>
            </a:extLst>
          </p:cNvPr>
          <p:cNvSpPr>
            <a:spLocks noGrp="1"/>
          </p:cNvSpPr>
          <p:nvPr>
            <p:ph type="body" sz="quarter" idx="10"/>
          </p:nvPr>
        </p:nvSpPr>
        <p:spPr>
          <a:xfrm>
            <a:off x="731520" y="2286000"/>
            <a:ext cx="8429755" cy="4419600"/>
          </a:xfrm>
        </p:spPr>
        <p:txBody>
          <a:bodyPr/>
          <a:lstStyle/>
          <a:p>
            <a:pPr marL="457200" indent="-457200">
              <a:spcAft>
                <a:spcPts val="1800"/>
              </a:spcAft>
              <a:buFont typeface="Arial" panose="020B0604020202020204" pitchFamily="34" charset="0"/>
              <a:buChar char="•"/>
            </a:pPr>
            <a:r>
              <a:rPr lang="en-US" dirty="0"/>
              <a:t>95% of all people living with HIV (PLHIV) will know their HIV status </a:t>
            </a:r>
          </a:p>
          <a:p>
            <a:pPr marL="457200" indent="-457200">
              <a:spcAft>
                <a:spcPts val="1800"/>
              </a:spcAft>
              <a:buFont typeface="Arial" panose="020B0604020202020204" pitchFamily="34" charset="0"/>
              <a:buChar char="•"/>
            </a:pPr>
            <a:r>
              <a:rPr lang="en-US" dirty="0"/>
              <a:t>95% of all people with diagnosed HIV infection will receive sustained antiretroviral therapy (ART)</a:t>
            </a:r>
          </a:p>
          <a:p>
            <a:pPr marL="457200" indent="-457200">
              <a:spcAft>
                <a:spcPts val="1800"/>
              </a:spcAft>
              <a:buFont typeface="Arial" panose="020B0604020202020204" pitchFamily="34" charset="0"/>
              <a:buChar char="•"/>
            </a:pPr>
            <a:r>
              <a:rPr lang="en-US" dirty="0"/>
              <a:t>95% of all people receiving ART will have viral suppression </a:t>
            </a:r>
          </a:p>
          <a:p>
            <a:pPr>
              <a:spcAft>
                <a:spcPts val="1800"/>
              </a:spcAft>
            </a:pPr>
            <a:endParaRPr lang="en-US" dirty="0"/>
          </a:p>
        </p:txBody>
      </p:sp>
      <p:sp>
        <p:nvSpPr>
          <p:cNvPr id="4" name="Text Placeholder 3">
            <a:extLst>
              <a:ext uri="{FF2B5EF4-FFF2-40B4-BE49-F238E27FC236}">
                <a16:creationId xmlns="" xmlns:a16="http://schemas.microsoft.com/office/drawing/2014/main" id="{744E959E-4F84-4ABF-9FCB-DCAFB1D8832A}"/>
              </a:ext>
            </a:extLst>
          </p:cNvPr>
          <p:cNvSpPr>
            <a:spLocks noGrp="1"/>
          </p:cNvSpPr>
          <p:nvPr>
            <p:ph type="body" sz="quarter" idx="11"/>
          </p:nvPr>
        </p:nvSpPr>
        <p:spPr>
          <a:xfrm>
            <a:off x="561844" y="1091205"/>
            <a:ext cx="9953755" cy="837214"/>
          </a:xfrm>
        </p:spPr>
        <p:txBody>
          <a:bodyPr/>
          <a:lstStyle/>
          <a:p>
            <a:r>
              <a:rPr lang="en-US" dirty="0"/>
              <a:t>global targets for 2030</a:t>
            </a:r>
          </a:p>
        </p:txBody>
      </p:sp>
      <p:sp>
        <p:nvSpPr>
          <p:cNvPr id="5" name="Slide Number Placeholder 4">
            <a:extLst>
              <a:ext uri="{FF2B5EF4-FFF2-40B4-BE49-F238E27FC236}">
                <a16:creationId xmlns="" xmlns:a16="http://schemas.microsoft.com/office/drawing/2014/main" id="{2B084202-C8FE-401C-9613-023F7F90F4CB}"/>
              </a:ext>
            </a:extLst>
          </p:cNvPr>
          <p:cNvSpPr>
            <a:spLocks noGrp="1"/>
          </p:cNvSpPr>
          <p:nvPr>
            <p:ph type="sldNum" sz="quarter" idx="12"/>
          </p:nvPr>
        </p:nvSpPr>
        <p:spPr/>
        <p:txBody>
          <a:bodyPr/>
          <a:lstStyle/>
          <a:p>
            <a:fld id="{1E3A08D3-AC1A-4FDC-8C0A-674E3B3BDE33}" type="slidenum">
              <a:rPr lang="en-US" smtClean="0"/>
              <a:t>5</a:t>
            </a:fld>
            <a:endParaRPr lang="en-US"/>
          </a:p>
        </p:txBody>
      </p:sp>
    </p:spTree>
    <p:extLst>
      <p:ext uri="{BB962C8B-B14F-4D97-AF65-F5344CB8AC3E}">
        <p14:creationId xmlns:p14="http://schemas.microsoft.com/office/powerpoint/2010/main" val="19887859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7352D2F-B49A-44C3-A176-B81AE8E22799}"/>
              </a:ext>
            </a:extLst>
          </p:cNvPr>
          <p:cNvSpPr>
            <a:spLocks noGrp="1"/>
          </p:cNvSpPr>
          <p:nvPr>
            <p:ph type="title"/>
          </p:nvPr>
        </p:nvSpPr>
        <p:spPr>
          <a:xfrm>
            <a:off x="561844" y="366812"/>
            <a:ext cx="9039355" cy="1143000"/>
          </a:xfrm>
        </p:spPr>
        <p:txBody>
          <a:bodyPr/>
          <a:lstStyle/>
          <a:p>
            <a:r>
              <a:rPr lang="en-US" dirty="0"/>
              <a:t>Children living with HIV</a:t>
            </a:r>
          </a:p>
        </p:txBody>
      </p:sp>
      <p:sp>
        <p:nvSpPr>
          <p:cNvPr id="3" name="Text Placeholder 2">
            <a:extLst>
              <a:ext uri="{FF2B5EF4-FFF2-40B4-BE49-F238E27FC236}">
                <a16:creationId xmlns="" xmlns:a16="http://schemas.microsoft.com/office/drawing/2014/main" id="{B637EBA6-27E2-40C8-AE9C-6656A061E4C7}"/>
              </a:ext>
            </a:extLst>
          </p:cNvPr>
          <p:cNvSpPr>
            <a:spLocks noGrp="1"/>
          </p:cNvSpPr>
          <p:nvPr>
            <p:ph type="body" sz="quarter" idx="10"/>
          </p:nvPr>
        </p:nvSpPr>
        <p:spPr>
          <a:xfrm>
            <a:off x="731520" y="2286000"/>
            <a:ext cx="4678680" cy="5105400"/>
          </a:xfrm>
        </p:spPr>
        <p:txBody>
          <a:bodyPr/>
          <a:lstStyle/>
          <a:p>
            <a:pPr marL="457200" indent="-457200">
              <a:spcAft>
                <a:spcPts val="1200"/>
              </a:spcAft>
              <a:buFont typeface="Arial" panose="020B0604020202020204" pitchFamily="34" charset="0"/>
              <a:buChar char="•"/>
            </a:pPr>
            <a:r>
              <a:rPr lang="en-US" sz="1800" dirty="0"/>
              <a:t>On average, 54% of all PLHIV in sub-Saharan Africa (SSA) are estimated to know their status (1).</a:t>
            </a:r>
          </a:p>
          <a:p>
            <a:pPr marL="457200" indent="-457200">
              <a:spcAft>
                <a:spcPts val="1200"/>
              </a:spcAft>
              <a:buFont typeface="Arial" panose="020B0604020202020204" pitchFamily="34" charset="0"/>
              <a:buChar char="•"/>
            </a:pPr>
            <a:r>
              <a:rPr lang="en-US" sz="1800" dirty="0"/>
              <a:t>In SSA, only 20% of HIV-positive adolescent girls know their HIV status (2).</a:t>
            </a:r>
          </a:p>
          <a:p>
            <a:pPr marL="457200" indent="-457200">
              <a:spcAft>
                <a:spcPts val="1200"/>
              </a:spcAft>
              <a:buFont typeface="Arial" panose="020B0604020202020204" pitchFamily="34" charset="0"/>
              <a:buChar char="•"/>
            </a:pPr>
            <a:r>
              <a:rPr lang="en-US" sz="1800" dirty="0"/>
              <a:t>Combined results from population-based HIV surveys showed that 46% of young people ages 15–24 were aware of their HIV status (3).</a:t>
            </a:r>
          </a:p>
          <a:p>
            <a:pPr marL="457200" indent="-457200">
              <a:spcAft>
                <a:spcPts val="1200"/>
              </a:spcAft>
              <a:buFont typeface="Arial" panose="020B0604020202020204" pitchFamily="34" charset="0"/>
              <a:buChar char="•"/>
            </a:pPr>
            <a:r>
              <a:rPr lang="en-US" sz="1800" dirty="0"/>
              <a:t>Despite the high risk of HIV that adolescents face, they have the lowest rate of testing of any age group.</a:t>
            </a:r>
          </a:p>
          <a:p>
            <a:pPr>
              <a:spcAft>
                <a:spcPts val="1200"/>
              </a:spcAft>
            </a:pPr>
            <a:endParaRPr lang="en-US" sz="1800" dirty="0"/>
          </a:p>
        </p:txBody>
      </p:sp>
      <p:sp>
        <p:nvSpPr>
          <p:cNvPr id="4" name="Text Placeholder 3">
            <a:extLst>
              <a:ext uri="{FF2B5EF4-FFF2-40B4-BE49-F238E27FC236}">
                <a16:creationId xmlns="" xmlns:a16="http://schemas.microsoft.com/office/drawing/2014/main" id="{744E959E-4F84-4ABF-9FCB-DCAFB1D8832A}"/>
              </a:ext>
            </a:extLst>
          </p:cNvPr>
          <p:cNvSpPr>
            <a:spLocks noGrp="1"/>
          </p:cNvSpPr>
          <p:nvPr>
            <p:ph type="body" sz="quarter" idx="11"/>
          </p:nvPr>
        </p:nvSpPr>
        <p:spPr>
          <a:xfrm>
            <a:off x="561844" y="1091205"/>
            <a:ext cx="9953755" cy="837214"/>
          </a:xfrm>
        </p:spPr>
        <p:txBody>
          <a:bodyPr/>
          <a:lstStyle/>
          <a:p>
            <a:r>
              <a:rPr lang="en-US" dirty="0"/>
              <a:t>who know their HIV status</a:t>
            </a:r>
          </a:p>
        </p:txBody>
      </p:sp>
      <p:sp>
        <p:nvSpPr>
          <p:cNvPr id="5" name="Text Placeholder 2">
            <a:extLst>
              <a:ext uri="{FF2B5EF4-FFF2-40B4-BE49-F238E27FC236}">
                <a16:creationId xmlns="" xmlns:a16="http://schemas.microsoft.com/office/drawing/2014/main" id="{7F9412B2-15AE-457A-9691-B00D11EA180A}"/>
              </a:ext>
            </a:extLst>
          </p:cNvPr>
          <p:cNvSpPr txBox="1">
            <a:spLocks/>
          </p:cNvSpPr>
          <p:nvPr/>
        </p:nvSpPr>
        <p:spPr>
          <a:xfrm>
            <a:off x="190542" y="7239000"/>
            <a:ext cx="9372600" cy="6858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US" sz="1200" dirty="0">
                <a:hlinkClick r:id="rId3"/>
              </a:rPr>
              <a:t>1 https://journals.plos.org/plosone/article?id=10.1371/journal.pone.0186316#pone-0186316-t003</a:t>
            </a:r>
            <a:endParaRPr lang="en-US" sz="1200" dirty="0"/>
          </a:p>
          <a:p>
            <a:r>
              <a:rPr lang="en-US" sz="1200" dirty="0"/>
              <a:t>2,3  </a:t>
            </a:r>
            <a:r>
              <a:rPr lang="en-US" sz="1200" dirty="0">
                <a:hlinkClick r:id="rId4"/>
              </a:rPr>
              <a:t>https://journals.lww.com/aidsonline/Fulltext/2017/07013/Adolescents,_young_people,_and_the_90_90_90_goals_.1.aspx</a:t>
            </a:r>
            <a:endParaRPr lang="en-US" sz="1200" dirty="0"/>
          </a:p>
          <a:p>
            <a:endParaRPr lang="en-US" sz="1200" kern="0" dirty="0"/>
          </a:p>
        </p:txBody>
      </p:sp>
      <p:graphicFrame>
        <p:nvGraphicFramePr>
          <p:cNvPr id="6" name="Chart 5"/>
          <p:cNvGraphicFramePr/>
          <p:nvPr>
            <p:extLst>
              <p:ext uri="{D42A27DB-BD31-4B8C-83A1-F6EECF244321}">
                <p14:modId xmlns:p14="http://schemas.microsoft.com/office/powerpoint/2010/main" val="1755246742"/>
              </p:ext>
            </p:extLst>
          </p:nvPr>
        </p:nvGraphicFramePr>
        <p:xfrm>
          <a:off x="5410199" y="2360219"/>
          <a:ext cx="4178299" cy="4470400"/>
        </p:xfrm>
        <a:graphic>
          <a:graphicData uri="http://schemas.openxmlformats.org/drawingml/2006/chart">
            <c:chart xmlns:c="http://schemas.openxmlformats.org/drawingml/2006/chart" xmlns:r="http://schemas.openxmlformats.org/officeDocument/2006/relationships" r:id="rId5"/>
          </a:graphicData>
        </a:graphic>
      </p:graphicFrame>
      <p:sp>
        <p:nvSpPr>
          <p:cNvPr id="7" name="Slide Number Placeholder 6">
            <a:extLst>
              <a:ext uri="{FF2B5EF4-FFF2-40B4-BE49-F238E27FC236}">
                <a16:creationId xmlns="" xmlns:a16="http://schemas.microsoft.com/office/drawing/2014/main" id="{B855C151-C606-45B7-AC17-34EFBFE8CFA0}"/>
              </a:ext>
            </a:extLst>
          </p:cNvPr>
          <p:cNvSpPr>
            <a:spLocks noGrp="1"/>
          </p:cNvSpPr>
          <p:nvPr>
            <p:ph type="sldNum" sz="quarter" idx="12"/>
          </p:nvPr>
        </p:nvSpPr>
        <p:spPr/>
        <p:txBody>
          <a:bodyPr/>
          <a:lstStyle/>
          <a:p>
            <a:fld id="{1E3A08D3-AC1A-4FDC-8C0A-674E3B3BDE33}" type="slidenum">
              <a:rPr lang="en-US" smtClean="0"/>
              <a:t>6</a:t>
            </a:fld>
            <a:endParaRPr lang="en-US"/>
          </a:p>
        </p:txBody>
      </p:sp>
    </p:spTree>
    <p:extLst>
      <p:ext uri="{BB962C8B-B14F-4D97-AF65-F5344CB8AC3E}">
        <p14:creationId xmlns:p14="http://schemas.microsoft.com/office/powerpoint/2010/main" val="6838567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7352D2F-B49A-44C3-A176-B81AE8E22799}"/>
              </a:ext>
            </a:extLst>
          </p:cNvPr>
          <p:cNvSpPr>
            <a:spLocks noGrp="1"/>
          </p:cNvSpPr>
          <p:nvPr>
            <p:ph type="title"/>
          </p:nvPr>
        </p:nvSpPr>
        <p:spPr>
          <a:xfrm>
            <a:off x="561844" y="366812"/>
            <a:ext cx="9039355" cy="1143000"/>
          </a:xfrm>
        </p:spPr>
        <p:txBody>
          <a:bodyPr/>
          <a:lstStyle/>
          <a:p>
            <a:r>
              <a:rPr lang="en-US" dirty="0"/>
              <a:t>Children with diagnosed HIV</a:t>
            </a:r>
          </a:p>
        </p:txBody>
      </p:sp>
      <p:sp>
        <p:nvSpPr>
          <p:cNvPr id="3" name="Text Placeholder 2">
            <a:extLst>
              <a:ext uri="{FF2B5EF4-FFF2-40B4-BE49-F238E27FC236}">
                <a16:creationId xmlns="" xmlns:a16="http://schemas.microsoft.com/office/drawing/2014/main" id="{B637EBA6-27E2-40C8-AE9C-6656A061E4C7}"/>
              </a:ext>
            </a:extLst>
          </p:cNvPr>
          <p:cNvSpPr>
            <a:spLocks noGrp="1"/>
          </p:cNvSpPr>
          <p:nvPr>
            <p:ph type="body" sz="quarter" idx="10"/>
          </p:nvPr>
        </p:nvSpPr>
        <p:spPr>
          <a:xfrm>
            <a:off x="557784" y="2286000"/>
            <a:ext cx="4069080" cy="5105400"/>
          </a:xfrm>
        </p:spPr>
        <p:txBody>
          <a:bodyPr/>
          <a:lstStyle/>
          <a:p>
            <a:pPr marL="457200" indent="-457200">
              <a:buFont typeface="Arial" panose="020B0604020202020204" pitchFamily="34" charset="0"/>
              <a:buChar char="•"/>
            </a:pPr>
            <a:r>
              <a:rPr lang="en-US" sz="2400" dirty="0"/>
              <a:t>Globally, only 52% of children &lt;15 years living with HIV received ART. </a:t>
            </a:r>
          </a:p>
          <a:p>
            <a:pPr marL="457200" indent="-457200">
              <a:buFont typeface="Arial" panose="020B0604020202020204" pitchFamily="34" charset="0"/>
              <a:buChar char="•"/>
            </a:pPr>
            <a:endParaRPr lang="en-US" sz="2400" dirty="0"/>
          </a:p>
          <a:p>
            <a:pPr marL="457200" indent="-457200">
              <a:buFont typeface="Arial" panose="020B0604020202020204" pitchFamily="34" charset="0"/>
              <a:buChar char="•"/>
            </a:pPr>
            <a:r>
              <a:rPr lang="en-US" sz="2400" dirty="0"/>
              <a:t>Without timely treatment, mortality in children with HIV is very high.</a:t>
            </a:r>
          </a:p>
          <a:p>
            <a:endParaRPr lang="en-US" sz="2400" dirty="0"/>
          </a:p>
        </p:txBody>
      </p:sp>
      <p:sp>
        <p:nvSpPr>
          <p:cNvPr id="4" name="Text Placeholder 3">
            <a:extLst>
              <a:ext uri="{FF2B5EF4-FFF2-40B4-BE49-F238E27FC236}">
                <a16:creationId xmlns="" xmlns:a16="http://schemas.microsoft.com/office/drawing/2014/main" id="{744E959E-4F84-4ABF-9FCB-DCAFB1D8832A}"/>
              </a:ext>
            </a:extLst>
          </p:cNvPr>
          <p:cNvSpPr>
            <a:spLocks noGrp="1"/>
          </p:cNvSpPr>
          <p:nvPr>
            <p:ph type="body" sz="quarter" idx="11"/>
          </p:nvPr>
        </p:nvSpPr>
        <p:spPr>
          <a:xfrm>
            <a:off x="561844" y="1091205"/>
            <a:ext cx="9953755" cy="837214"/>
          </a:xfrm>
        </p:spPr>
        <p:txBody>
          <a:bodyPr/>
          <a:lstStyle/>
          <a:p>
            <a:r>
              <a:rPr lang="en-US" dirty="0"/>
              <a:t>who receive sustained treatment</a:t>
            </a:r>
          </a:p>
        </p:txBody>
      </p:sp>
      <p:sp>
        <p:nvSpPr>
          <p:cNvPr id="5" name="Text Placeholder 2">
            <a:extLst>
              <a:ext uri="{FF2B5EF4-FFF2-40B4-BE49-F238E27FC236}">
                <a16:creationId xmlns="" xmlns:a16="http://schemas.microsoft.com/office/drawing/2014/main" id="{7F9412B2-15AE-457A-9691-B00D11EA180A}"/>
              </a:ext>
            </a:extLst>
          </p:cNvPr>
          <p:cNvSpPr txBox="1">
            <a:spLocks/>
          </p:cNvSpPr>
          <p:nvPr/>
        </p:nvSpPr>
        <p:spPr>
          <a:xfrm>
            <a:off x="762000" y="6629400"/>
            <a:ext cx="4267200" cy="5334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US" sz="1400" dirty="0"/>
              <a:t>UNAIDS. (2018). </a:t>
            </a:r>
            <a:r>
              <a:rPr lang="en-US" sz="1400" i="1" dirty="0"/>
              <a:t>Miles To Go. </a:t>
            </a:r>
            <a:r>
              <a:rPr lang="en-US" sz="1400" u="sng" dirty="0" err="1"/>
              <a:t>www.unaids.org</a:t>
            </a:r>
            <a:r>
              <a:rPr lang="en-US" sz="1400" u="sng" dirty="0"/>
              <a:t>/</a:t>
            </a:r>
            <a:r>
              <a:rPr lang="en-US" sz="1400" u="sng" dirty="0" err="1"/>
              <a:t>en</a:t>
            </a:r>
            <a:r>
              <a:rPr lang="en-US" sz="1400" u="sng" dirty="0"/>
              <a:t>/20180718_GR2018 </a:t>
            </a:r>
            <a:endParaRPr lang="en-US" sz="1800" u="sng" kern="0" dirty="0"/>
          </a:p>
        </p:txBody>
      </p:sp>
      <p:graphicFrame>
        <p:nvGraphicFramePr>
          <p:cNvPr id="7" name="Chart 6"/>
          <p:cNvGraphicFramePr/>
          <p:nvPr>
            <p:extLst>
              <p:ext uri="{D42A27DB-BD31-4B8C-83A1-F6EECF244321}">
                <p14:modId xmlns:p14="http://schemas.microsoft.com/office/powerpoint/2010/main" val="1272698893"/>
              </p:ext>
            </p:extLst>
          </p:nvPr>
        </p:nvGraphicFramePr>
        <p:xfrm>
          <a:off x="5410199" y="2360219"/>
          <a:ext cx="4178299" cy="4470400"/>
        </p:xfrm>
        <a:graphic>
          <a:graphicData uri="http://schemas.openxmlformats.org/drawingml/2006/chart">
            <c:chart xmlns:c="http://schemas.openxmlformats.org/drawingml/2006/chart" xmlns:r="http://schemas.openxmlformats.org/officeDocument/2006/relationships" r:id="rId2"/>
          </a:graphicData>
        </a:graphic>
      </p:graphicFrame>
      <p:sp>
        <p:nvSpPr>
          <p:cNvPr id="6" name="Slide Number Placeholder 5">
            <a:extLst>
              <a:ext uri="{FF2B5EF4-FFF2-40B4-BE49-F238E27FC236}">
                <a16:creationId xmlns="" xmlns:a16="http://schemas.microsoft.com/office/drawing/2014/main" id="{F0DE2254-8EB0-49CE-890E-D937DC281CA8}"/>
              </a:ext>
            </a:extLst>
          </p:cNvPr>
          <p:cNvSpPr>
            <a:spLocks noGrp="1"/>
          </p:cNvSpPr>
          <p:nvPr>
            <p:ph type="sldNum" sz="quarter" idx="12"/>
          </p:nvPr>
        </p:nvSpPr>
        <p:spPr/>
        <p:txBody>
          <a:bodyPr/>
          <a:lstStyle/>
          <a:p>
            <a:fld id="{1E3A08D3-AC1A-4FDC-8C0A-674E3B3BDE33}" type="slidenum">
              <a:rPr lang="en-US" smtClean="0"/>
              <a:t>7</a:t>
            </a:fld>
            <a:endParaRPr lang="en-US" dirty="0"/>
          </a:p>
        </p:txBody>
      </p:sp>
    </p:spTree>
    <p:extLst>
      <p:ext uri="{BB962C8B-B14F-4D97-AF65-F5344CB8AC3E}">
        <p14:creationId xmlns:p14="http://schemas.microsoft.com/office/powerpoint/2010/main" val="11132334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4094939-7FBB-47E9-8359-4EFD41AF8BC3}"/>
              </a:ext>
            </a:extLst>
          </p:cNvPr>
          <p:cNvSpPr>
            <a:spLocks noGrp="1"/>
          </p:cNvSpPr>
          <p:nvPr>
            <p:ph type="title"/>
          </p:nvPr>
        </p:nvSpPr>
        <p:spPr>
          <a:xfrm>
            <a:off x="306152" y="366812"/>
            <a:ext cx="8979717" cy="1143000"/>
          </a:xfrm>
        </p:spPr>
        <p:txBody>
          <a:bodyPr/>
          <a:lstStyle/>
          <a:p>
            <a:r>
              <a:rPr lang="en-US" dirty="0"/>
              <a:t>PEPFAR</a:t>
            </a:r>
          </a:p>
        </p:txBody>
      </p:sp>
      <p:sp>
        <p:nvSpPr>
          <p:cNvPr id="4" name="Text Placeholder 3">
            <a:extLst>
              <a:ext uri="{FF2B5EF4-FFF2-40B4-BE49-F238E27FC236}">
                <a16:creationId xmlns="" xmlns:a16="http://schemas.microsoft.com/office/drawing/2014/main" id="{0C4549EB-8C28-45B8-AEBA-C711BF69B3F0}"/>
              </a:ext>
            </a:extLst>
          </p:cNvPr>
          <p:cNvSpPr>
            <a:spLocks noGrp="1"/>
          </p:cNvSpPr>
          <p:nvPr>
            <p:ph type="body" sz="quarter" idx="11"/>
          </p:nvPr>
        </p:nvSpPr>
        <p:spPr>
          <a:xfrm>
            <a:off x="306152" y="1091204"/>
            <a:ext cx="9295047" cy="1575795"/>
          </a:xfrm>
        </p:spPr>
        <p:txBody>
          <a:bodyPr/>
          <a:lstStyle/>
          <a:p>
            <a:r>
              <a:rPr lang="en-US" sz="3200" dirty="0"/>
              <a:t>3,096,285 OVC in 24 countries were served in FY 2018, Q2</a:t>
            </a:r>
          </a:p>
        </p:txBody>
      </p:sp>
      <p:pic>
        <p:nvPicPr>
          <p:cNvPr id="3" name="Picture 2">
            <a:extLst>
              <a:ext uri="{FF2B5EF4-FFF2-40B4-BE49-F238E27FC236}">
                <a16:creationId xmlns="" xmlns:a16="http://schemas.microsoft.com/office/drawing/2014/main" id="{9282B39C-52E3-4911-A479-C8F85A772EF6}"/>
              </a:ext>
            </a:extLst>
          </p:cNvPr>
          <p:cNvPicPr>
            <a:picLocks noChangeAspect="1"/>
          </p:cNvPicPr>
          <p:nvPr/>
        </p:nvPicPr>
        <p:blipFill>
          <a:blip r:embed="rId3"/>
          <a:stretch>
            <a:fillRect/>
          </a:stretch>
        </p:blipFill>
        <p:spPr>
          <a:xfrm>
            <a:off x="731520" y="2286000"/>
            <a:ext cx="6105832" cy="5143500"/>
          </a:xfrm>
          <a:prstGeom prst="rect">
            <a:avLst/>
          </a:prstGeom>
        </p:spPr>
      </p:pic>
      <p:pic>
        <p:nvPicPr>
          <p:cNvPr id="6" name="Picture 5">
            <a:extLst>
              <a:ext uri="{FF2B5EF4-FFF2-40B4-BE49-F238E27FC236}">
                <a16:creationId xmlns="" xmlns:a16="http://schemas.microsoft.com/office/drawing/2014/main" id="{340E152B-B533-4983-B939-5A686F24FA91}"/>
              </a:ext>
            </a:extLst>
          </p:cNvPr>
          <p:cNvPicPr>
            <a:picLocks noChangeAspect="1"/>
          </p:cNvPicPr>
          <p:nvPr/>
        </p:nvPicPr>
        <p:blipFill>
          <a:blip r:embed="rId4"/>
          <a:stretch>
            <a:fillRect/>
          </a:stretch>
        </p:blipFill>
        <p:spPr>
          <a:xfrm>
            <a:off x="7772400" y="1828800"/>
            <a:ext cx="2084491" cy="2066925"/>
          </a:xfrm>
          <a:prstGeom prst="rect">
            <a:avLst/>
          </a:prstGeom>
        </p:spPr>
      </p:pic>
      <p:pic>
        <p:nvPicPr>
          <p:cNvPr id="7" name="Picture 6">
            <a:extLst>
              <a:ext uri="{FF2B5EF4-FFF2-40B4-BE49-F238E27FC236}">
                <a16:creationId xmlns="" xmlns:a16="http://schemas.microsoft.com/office/drawing/2014/main" id="{8160042B-3EA8-400B-B934-F2A6BC04AC84}"/>
              </a:ext>
            </a:extLst>
          </p:cNvPr>
          <p:cNvPicPr>
            <a:picLocks noChangeAspect="1"/>
          </p:cNvPicPr>
          <p:nvPr/>
        </p:nvPicPr>
        <p:blipFill>
          <a:blip r:embed="rId5"/>
          <a:stretch>
            <a:fillRect/>
          </a:stretch>
        </p:blipFill>
        <p:spPr>
          <a:xfrm>
            <a:off x="6858000" y="5943600"/>
            <a:ext cx="2902240" cy="1430347"/>
          </a:xfrm>
          <a:prstGeom prst="rect">
            <a:avLst/>
          </a:prstGeom>
        </p:spPr>
      </p:pic>
      <p:pic>
        <p:nvPicPr>
          <p:cNvPr id="5" name="Picture 4">
            <a:extLst>
              <a:ext uri="{FF2B5EF4-FFF2-40B4-BE49-F238E27FC236}">
                <a16:creationId xmlns="" xmlns:a16="http://schemas.microsoft.com/office/drawing/2014/main" id="{C59F91C9-210A-4654-A4DC-7610BF38CB3E}"/>
              </a:ext>
            </a:extLst>
          </p:cNvPr>
          <p:cNvPicPr>
            <a:picLocks noChangeAspect="1"/>
          </p:cNvPicPr>
          <p:nvPr/>
        </p:nvPicPr>
        <p:blipFill>
          <a:blip r:embed="rId6"/>
          <a:stretch>
            <a:fillRect/>
          </a:stretch>
        </p:blipFill>
        <p:spPr>
          <a:xfrm>
            <a:off x="7696200" y="1828800"/>
            <a:ext cx="2215662" cy="2476499"/>
          </a:xfrm>
          <a:prstGeom prst="rect">
            <a:avLst/>
          </a:prstGeom>
        </p:spPr>
      </p:pic>
      <p:pic>
        <p:nvPicPr>
          <p:cNvPr id="8" name="Picture 7">
            <a:extLst>
              <a:ext uri="{FF2B5EF4-FFF2-40B4-BE49-F238E27FC236}">
                <a16:creationId xmlns="" xmlns:a16="http://schemas.microsoft.com/office/drawing/2014/main" id="{7E2A26BC-8F36-4C72-8F20-11648660F8D2}"/>
              </a:ext>
            </a:extLst>
          </p:cNvPr>
          <p:cNvPicPr>
            <a:picLocks noChangeAspect="1"/>
          </p:cNvPicPr>
          <p:nvPr/>
        </p:nvPicPr>
        <p:blipFill>
          <a:blip r:embed="rId7"/>
          <a:stretch>
            <a:fillRect/>
          </a:stretch>
        </p:blipFill>
        <p:spPr>
          <a:xfrm>
            <a:off x="274321" y="4572000"/>
            <a:ext cx="1478279" cy="839362"/>
          </a:xfrm>
          <a:prstGeom prst="rect">
            <a:avLst/>
          </a:prstGeom>
        </p:spPr>
      </p:pic>
      <p:sp>
        <p:nvSpPr>
          <p:cNvPr id="9" name="Text Placeholder 2">
            <a:extLst>
              <a:ext uri="{FF2B5EF4-FFF2-40B4-BE49-F238E27FC236}">
                <a16:creationId xmlns="" xmlns:a16="http://schemas.microsoft.com/office/drawing/2014/main" id="{3604D79C-7E9B-40DF-BC6F-CB59B2EBBEEB}"/>
              </a:ext>
            </a:extLst>
          </p:cNvPr>
          <p:cNvSpPr txBox="1">
            <a:spLocks/>
          </p:cNvSpPr>
          <p:nvPr/>
        </p:nvSpPr>
        <p:spPr>
          <a:xfrm>
            <a:off x="152400" y="7086600"/>
            <a:ext cx="2362200" cy="5334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US" sz="1400" dirty="0"/>
              <a:t>Source: Cleaned USAID MER data for FY 2018, Q2</a:t>
            </a:r>
            <a:endParaRPr lang="en-US" sz="1400" i="1" dirty="0"/>
          </a:p>
          <a:p>
            <a:r>
              <a:rPr lang="en-US" sz="1400" dirty="0"/>
              <a:t> </a:t>
            </a:r>
            <a:endParaRPr lang="en-US" sz="1800" kern="0" dirty="0"/>
          </a:p>
        </p:txBody>
      </p:sp>
      <p:sp>
        <p:nvSpPr>
          <p:cNvPr id="10" name="Slide Number Placeholder 9">
            <a:extLst>
              <a:ext uri="{FF2B5EF4-FFF2-40B4-BE49-F238E27FC236}">
                <a16:creationId xmlns="" xmlns:a16="http://schemas.microsoft.com/office/drawing/2014/main" id="{BCBC7187-4E45-4107-A802-C4C6E4338594}"/>
              </a:ext>
            </a:extLst>
          </p:cNvPr>
          <p:cNvSpPr>
            <a:spLocks noGrp="1"/>
          </p:cNvSpPr>
          <p:nvPr>
            <p:ph type="sldNum" sz="quarter" idx="12"/>
          </p:nvPr>
        </p:nvSpPr>
        <p:spPr/>
        <p:txBody>
          <a:bodyPr/>
          <a:lstStyle/>
          <a:p>
            <a:fld id="{13BB3363-7E30-409A-AAF8-60DC3BDFE4C1}" type="slidenum">
              <a:rPr lang="en-US" smtClean="0"/>
              <a:t>8</a:t>
            </a:fld>
            <a:endParaRPr lang="en-US"/>
          </a:p>
        </p:txBody>
      </p:sp>
    </p:spTree>
    <p:extLst>
      <p:ext uri="{BB962C8B-B14F-4D97-AF65-F5344CB8AC3E}">
        <p14:creationId xmlns:p14="http://schemas.microsoft.com/office/powerpoint/2010/main" val="2655594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0" y="1219200"/>
            <a:ext cx="6858000" cy="2590800"/>
          </a:xfrm>
          <a:prstGeom prst="rect">
            <a:avLst/>
          </a:prstGeom>
          <a:solidFill>
            <a:srgbClr val="A6C0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 xmlns:a16="http://schemas.microsoft.com/office/drawing/2014/main" id="{E311743C-CABD-4AF4-994E-96B292880B9D}"/>
              </a:ext>
            </a:extLst>
          </p:cNvPr>
          <p:cNvSpPr>
            <a:spLocks noGrp="1"/>
          </p:cNvSpPr>
          <p:nvPr>
            <p:ph type="body" sz="quarter" idx="11"/>
          </p:nvPr>
        </p:nvSpPr>
        <p:spPr>
          <a:xfrm>
            <a:off x="1752600" y="1524000"/>
            <a:ext cx="6400800" cy="2895600"/>
          </a:xfrm>
        </p:spPr>
        <p:txBody>
          <a:bodyPr/>
          <a:lstStyle/>
          <a:p>
            <a:pPr algn="ctr">
              <a:lnSpc>
                <a:spcPts val="5900"/>
              </a:lnSpc>
            </a:pPr>
            <a:r>
              <a:rPr lang="en-US" sz="5500" b="1" dirty="0">
                <a:latin typeface="Century Gothic" panose="020B0502020202020204" pitchFamily="34" charset="0"/>
              </a:rPr>
              <a:t>Increasing the proportion of children </a:t>
            </a:r>
          </a:p>
          <a:p>
            <a:pPr algn="ctr">
              <a:lnSpc>
                <a:spcPts val="5900"/>
              </a:lnSpc>
            </a:pPr>
            <a:r>
              <a:rPr lang="en-US" sz="5500" dirty="0">
                <a:latin typeface="Century Gothic" panose="020B0502020202020204" pitchFamily="34" charset="0"/>
              </a:rPr>
              <a:t>who know their HIV status </a:t>
            </a:r>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t="6951" b="42076"/>
          <a:stretch/>
        </p:blipFill>
        <p:spPr>
          <a:xfrm>
            <a:off x="3200400" y="5283456"/>
            <a:ext cx="3657600" cy="2412744"/>
          </a:xfrm>
          <a:prstGeom prst="rect">
            <a:avLst/>
          </a:prstGeom>
        </p:spPr>
      </p:pic>
      <p:sp>
        <p:nvSpPr>
          <p:cNvPr id="3" name="TextBox 2">
            <a:extLst>
              <a:ext uri="{FF2B5EF4-FFF2-40B4-BE49-F238E27FC236}">
                <a16:creationId xmlns="" xmlns:a16="http://schemas.microsoft.com/office/drawing/2014/main" id="{F7A297DB-1120-4674-8A2E-79AC57F50165}"/>
              </a:ext>
            </a:extLst>
          </p:cNvPr>
          <p:cNvSpPr txBox="1"/>
          <p:nvPr/>
        </p:nvSpPr>
        <p:spPr>
          <a:xfrm>
            <a:off x="9144000" y="7467600"/>
            <a:ext cx="762000" cy="14126944"/>
          </a:xfrm>
          <a:prstGeom prst="rect">
            <a:avLst/>
          </a:prstGeom>
          <a:noFill/>
        </p:spPr>
        <p:txBody>
          <a:bodyPr wrap="square" rtlCol="0">
            <a:spAutoFit/>
          </a:bodyPr>
          <a:lstStyle/>
          <a:p>
            <a:endParaRPr lang="en-US" sz="91200" dirty="0"/>
          </a:p>
        </p:txBody>
      </p:sp>
      <p:sp>
        <p:nvSpPr>
          <p:cNvPr id="6" name="TextBox 5">
            <a:extLst>
              <a:ext uri="{FF2B5EF4-FFF2-40B4-BE49-F238E27FC236}">
                <a16:creationId xmlns="" xmlns:a16="http://schemas.microsoft.com/office/drawing/2014/main" id="{01EFA462-2337-4B95-BBED-4EA79161E9E1}"/>
              </a:ext>
            </a:extLst>
          </p:cNvPr>
          <p:cNvSpPr txBox="1"/>
          <p:nvPr/>
        </p:nvSpPr>
        <p:spPr>
          <a:xfrm>
            <a:off x="8897389" y="7329100"/>
            <a:ext cx="990600" cy="276999"/>
          </a:xfrm>
          <a:prstGeom prst="rect">
            <a:avLst/>
          </a:prstGeom>
          <a:noFill/>
        </p:spPr>
        <p:txBody>
          <a:bodyPr wrap="square" rtlCol="0">
            <a:spAutoFit/>
          </a:bodyPr>
          <a:lstStyle/>
          <a:p>
            <a:pPr algn="r"/>
            <a:r>
              <a:rPr lang="en-US" sz="1200" dirty="0"/>
              <a:t>9</a:t>
            </a:r>
          </a:p>
        </p:txBody>
      </p:sp>
    </p:spTree>
    <p:extLst>
      <p:ext uri="{BB962C8B-B14F-4D97-AF65-F5344CB8AC3E}">
        <p14:creationId xmlns:p14="http://schemas.microsoft.com/office/powerpoint/2010/main" val="198769554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E185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Charteuse and blue_corrected" id="{24BB43F7-A238-40E1-A388-AA30B486D4FC}" vid="{C3D0504A-8D89-47AB-96BA-D5EE0E8259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E4A79819CA3F3428B644840049B5527" ma:contentTypeVersion="5" ma:contentTypeDescription="Create a new document." ma:contentTypeScope="" ma:versionID="b91ae86749413e39d6ab5cf72415f548">
  <xsd:schema xmlns:xsd="http://www.w3.org/2001/XMLSchema" xmlns:xs="http://www.w3.org/2001/XMLSchema" xmlns:p="http://schemas.microsoft.com/office/2006/metadata/properties" xmlns:ns1="http://schemas.microsoft.com/sharepoint/v3" xmlns:ns2="d8573787-17db-43b5-9af3-2a45e79ab039" xmlns:ns3="13922b43-4eea-40f2-b18b-c20327cdf16c" targetNamespace="http://schemas.microsoft.com/office/2006/metadata/properties" ma:root="true" ma:fieldsID="a3eb1c2798d4f2b319fc785c533a2476" ns1:_="" ns2:_="" ns3:_="">
    <xsd:import namespace="http://schemas.microsoft.com/sharepoint/v3"/>
    <xsd:import namespace="d8573787-17db-43b5-9af3-2a45e79ab039"/>
    <xsd:import namespace="13922b43-4eea-40f2-b18b-c20327cdf16c"/>
    <xsd:element name="properties">
      <xsd:complexType>
        <xsd:sequence>
          <xsd:element name="documentManagement">
            <xsd:complexType>
              <xsd:all>
                <xsd:element ref="ns1:PublishingStartDate" minOccurs="0"/>
                <xsd:element ref="ns1:PublishingExpirationDate" minOccurs="0"/>
                <xsd:element ref="ns2:SharedWithUsers" minOccurs="0"/>
                <xsd:element ref="ns2:SharedWithDetails" minOccurs="0"/>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8573787-17db-43b5-9af3-2a45e79ab039" elementFormDefault="qualified">
    <xsd:import namespace="http://schemas.microsoft.com/office/2006/documentManagement/types"/>
    <xsd:import namespace="http://schemas.microsoft.com/office/infopath/2007/PartnerControls"/>
    <xsd:element name="SharedWithUsers" ma:index="10"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3922b43-4eea-40f2-b18b-c20327cdf16c" elementFormDefault="qualified">
    <xsd:import namespace="http://schemas.microsoft.com/office/2006/documentManagement/types"/>
    <xsd:import namespace="http://schemas.microsoft.com/office/infopath/2007/PartnerControls"/>
    <xsd:element name="MediaServiceMetadata" ma:index="12" nillable="true" ma:displayName="MediaServiceMetadata" ma:description="" ma:hidden="true" ma:internalName="MediaServiceMetadata" ma:readOnly="true">
      <xsd:simpleType>
        <xsd:restriction base="dms:Note"/>
      </xsd:simpleType>
    </xsd:element>
    <xsd:element name="MediaServiceFastMetadata" ma:index="13" nillable="true" ma:displayName="MediaServiceFastMetadata" ma:description=""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036FC224-0626-43ED-8AD4-4384B71126AD}">
  <ds:schemaRefs>
    <ds:schemaRef ds:uri="http://schemas.microsoft.com/sharepoint/v3/contenttype/forms"/>
  </ds:schemaRefs>
</ds:datastoreItem>
</file>

<file path=customXml/itemProps2.xml><?xml version="1.0" encoding="utf-8"?>
<ds:datastoreItem xmlns:ds="http://schemas.openxmlformats.org/officeDocument/2006/customXml" ds:itemID="{6FB12CE9-1245-4C0E-BDF8-3EE8D38EE08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d8573787-17db-43b5-9af3-2a45e79ab039"/>
    <ds:schemaRef ds:uri="13922b43-4eea-40f2-b18b-c20327cdf16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7048E68-115E-4EEB-AE32-34075EC8E989}">
  <ds:schemaRefs>
    <ds:schemaRef ds:uri="http://schemas.microsoft.com/office/2006/metadata/properties"/>
    <ds:schemaRef ds:uri="http://purl.org/dc/elements/1.1/"/>
    <ds:schemaRef ds:uri="http://schemas.microsoft.com/sharepoint/v3"/>
    <ds:schemaRef ds:uri="http://purl.org/dc/terms/"/>
    <ds:schemaRef ds:uri="http://schemas.microsoft.com/office/infopath/2007/PartnerControls"/>
    <ds:schemaRef ds:uri="d8573787-17db-43b5-9af3-2a45e79ab039"/>
    <ds:schemaRef ds:uri="http://schemas.microsoft.com/office/2006/documentManagement/types"/>
    <ds:schemaRef ds:uri="http://schemas.openxmlformats.org/package/2006/metadata/core-properties"/>
    <ds:schemaRef ds:uri="13922b43-4eea-40f2-b18b-c20327cdf16c"/>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Charteuse and blue USAID</Template>
  <TotalTime>3471</TotalTime>
  <Words>1722</Words>
  <Application>Microsoft Macintosh PowerPoint</Application>
  <PresentationFormat>Custom</PresentationFormat>
  <Paragraphs>181</Paragraphs>
  <Slides>18</Slides>
  <Notes>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18</vt:i4>
      </vt:variant>
    </vt:vector>
  </HeadingPairs>
  <TitlesOfParts>
    <vt:vector size="26" baseType="lpstr">
      <vt:lpstr>Calibri</vt:lpstr>
      <vt:lpstr>Century Gothic</vt:lpstr>
      <vt:lpstr>Futura Lt BT</vt:lpstr>
      <vt:lpstr>Futura LT Pro Book</vt:lpstr>
      <vt:lpstr>Garamond</vt:lpstr>
      <vt:lpstr>Gill Sans MT</vt:lpstr>
      <vt:lpstr>Arial</vt:lpstr>
      <vt:lpstr>Office Theme</vt:lpstr>
      <vt:lpstr>PowerPoint Presentation</vt:lpstr>
      <vt:lpstr>Introduction</vt:lpstr>
      <vt:lpstr>Introduction </vt:lpstr>
      <vt:lpstr>Eligible OVC services</vt:lpstr>
      <vt:lpstr>PEPFAR supports the UNAIDS</vt:lpstr>
      <vt:lpstr>Children living with HIV</vt:lpstr>
      <vt:lpstr>Children with diagnosed HIV</vt:lpstr>
      <vt:lpstr>PEPFAR</vt:lpstr>
      <vt:lpstr>PowerPoint Presentation</vt:lpstr>
      <vt:lpstr>65% of OVC with known HIV status</vt:lpstr>
      <vt:lpstr>PowerPoint Presentation</vt:lpstr>
      <vt:lpstr>95% of HIV-positive OVC</vt:lpstr>
      <vt:lpstr>PowerPoint Presentation</vt:lpstr>
      <vt:lpstr>General objective</vt:lpstr>
      <vt:lpstr>Specific objectives</vt:lpstr>
      <vt:lpstr>Day One</vt:lpstr>
      <vt:lpstr>Day Two</vt:lpstr>
      <vt:lpstr>PowerPoint Presentation</vt:lpstr>
    </vt:vector>
  </TitlesOfParts>
  <Company/>
  <LinksUpToDate>false</LinksUpToDate>
  <SharedDoc>false</SharedDoc>
  <HyperlinksChanged>false</HyperlinksChanged>
  <AppVersion>15.0030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Gwendolyn Stinger</dc:creator>
  <cp:lastModifiedBy>Allison Ruark</cp:lastModifiedBy>
  <cp:revision>122</cp:revision>
  <cp:lastPrinted>2018-09-06T18:24:30Z</cp:lastPrinted>
  <dcterms:created xsi:type="dcterms:W3CDTF">2018-05-05T20:37:30Z</dcterms:created>
  <dcterms:modified xsi:type="dcterms:W3CDTF">2018-12-13T14:44:29Z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2015-03-02T00:00:00Z</vt:filetime>
  </property>
  <property fmtid="{D5CDD505-2E9C-101B-9397-08002B2CF9AE}" pid="3" name="LastSaved">
    <vt:filetime>2015-03-02T00:00:00Z</vt:filetime>
  </property>
  <property fmtid="{D5CDD505-2E9C-101B-9397-08002B2CF9AE}" pid="4" name="ContentTypeId">
    <vt:lpwstr>0x0101006E4A79819CA3F3428B644840049B5527</vt:lpwstr>
  </property>
</Properties>
</file>