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svg" ContentType="image/svg+xml"/>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59"/>
  </p:notesMasterIdLst>
  <p:handoutMasterIdLst>
    <p:handoutMasterId r:id="rId60"/>
  </p:handoutMasterIdLst>
  <p:sldIdLst>
    <p:sldId id="274" r:id="rId5"/>
    <p:sldId id="494" r:id="rId6"/>
    <p:sldId id="477" r:id="rId7"/>
    <p:sldId id="370" r:id="rId8"/>
    <p:sldId id="369" r:id="rId9"/>
    <p:sldId id="306" r:id="rId10"/>
    <p:sldId id="465" r:id="rId11"/>
    <p:sldId id="288" r:id="rId12"/>
    <p:sldId id="471" r:id="rId13"/>
    <p:sldId id="289" r:id="rId14"/>
    <p:sldId id="290" r:id="rId15"/>
    <p:sldId id="296" r:id="rId16"/>
    <p:sldId id="297" r:id="rId17"/>
    <p:sldId id="299" r:id="rId18"/>
    <p:sldId id="300" r:id="rId19"/>
    <p:sldId id="302" r:id="rId20"/>
    <p:sldId id="512" r:id="rId21"/>
    <p:sldId id="286" r:id="rId22"/>
    <p:sldId id="356" r:id="rId23"/>
    <p:sldId id="357" r:id="rId24"/>
    <p:sldId id="358" r:id="rId25"/>
    <p:sldId id="511" r:id="rId26"/>
    <p:sldId id="467" r:id="rId27"/>
    <p:sldId id="310" r:id="rId28"/>
    <p:sldId id="372" r:id="rId29"/>
    <p:sldId id="468" r:id="rId30"/>
    <p:sldId id="373" r:id="rId31"/>
    <p:sldId id="376" r:id="rId32"/>
    <p:sldId id="474" r:id="rId33"/>
    <p:sldId id="496" r:id="rId34"/>
    <p:sldId id="516" r:id="rId35"/>
    <p:sldId id="517" r:id="rId36"/>
    <p:sldId id="518" r:id="rId37"/>
    <p:sldId id="519" r:id="rId38"/>
    <p:sldId id="520" r:id="rId39"/>
    <p:sldId id="521" r:id="rId40"/>
    <p:sldId id="522" r:id="rId41"/>
    <p:sldId id="523" r:id="rId42"/>
    <p:sldId id="524" r:id="rId43"/>
    <p:sldId id="525" r:id="rId44"/>
    <p:sldId id="526" r:id="rId45"/>
    <p:sldId id="527" r:id="rId46"/>
    <p:sldId id="528" r:id="rId47"/>
    <p:sldId id="529" r:id="rId48"/>
    <p:sldId id="469" r:id="rId49"/>
    <p:sldId id="515" r:id="rId50"/>
    <p:sldId id="475" r:id="rId51"/>
    <p:sldId id="351" r:id="rId52"/>
    <p:sldId id="513" r:id="rId53"/>
    <p:sldId id="514" r:id="rId54"/>
    <p:sldId id="470" r:id="rId55"/>
    <p:sldId id="382" r:id="rId56"/>
    <p:sldId id="380" r:id="rId57"/>
    <p:sldId id="275" r:id="rId58"/>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llison Ruark" initials="AR [5]" lastIdx="1" clrIdx="6">
    <p:extLst/>
  </p:cmAuthor>
  <p:cmAuthor id="1" name="Mwanza, Jenny" initials="MJ" lastIdx="5" clrIdx="0">
    <p:extLst/>
  </p:cmAuthor>
  <p:cmAuthor id="2" name="Windows User" initials="WU" lastIdx="27" clrIdx="1">
    <p:extLst/>
  </p:cmAuthor>
  <p:cmAuthor id="3" name="Allison Ruark" initials="AR" lastIdx="8" clrIdx="2">
    <p:extLst/>
  </p:cmAuthor>
  <p:cmAuthor id="4" name="Allison Ruark" initials="AR [2]" lastIdx="1" clrIdx="3">
    <p:extLst/>
  </p:cmAuthor>
  <p:cmAuthor id="5" name="Allison Ruark" initials="AR [3]" lastIdx="1" clrIdx="4">
    <p:extLst/>
  </p:cmAuthor>
  <p:cmAuthor id="6" name="Allison Ruark" initials="AR [4]"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3537"/>
    <a:srgbClr val="A7BF39"/>
    <a:srgbClr val="555276"/>
    <a:srgbClr val="1E1860"/>
    <a:srgbClr val="008C84"/>
    <a:srgbClr val="1E185F"/>
    <a:srgbClr val="E6661F"/>
    <a:srgbClr val="A29CC0"/>
    <a:srgbClr val="AA2573"/>
    <a:srgbClr val="A6C0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8450" autoAdjust="0"/>
    <p:restoredTop sz="62548" autoAdjust="0"/>
  </p:normalViewPr>
  <p:slideViewPr>
    <p:cSldViewPr>
      <p:cViewPr varScale="1">
        <p:scale>
          <a:sx n="47" d="100"/>
          <a:sy n="47" d="100"/>
        </p:scale>
        <p:origin x="680" y="192"/>
      </p:cViewPr>
      <p:guideLst>
        <p:guide orient="horz" pos="2448"/>
        <p:guide pos="3168"/>
      </p:guideLst>
    </p:cSldViewPr>
  </p:slideViewPr>
  <p:outlineViewPr>
    <p:cViewPr>
      <p:scale>
        <a:sx n="33" d="100"/>
        <a:sy n="33" d="100"/>
      </p:scale>
      <p:origin x="0" y="0"/>
    </p:cViewPr>
  </p:outlineViewPr>
  <p:notesTextViewPr>
    <p:cViewPr>
      <p:scale>
        <a:sx n="100" d="100"/>
        <a:sy n="100" d="100"/>
      </p:scale>
      <p:origin x="0" y="-648"/>
    </p:cViewPr>
  </p:notesTextViewPr>
  <p:sorterViewPr>
    <p:cViewPr varScale="1">
      <p:scale>
        <a:sx n="1" d="1"/>
        <a:sy n="1" d="1"/>
      </p:scale>
      <p:origin x="0" y="0"/>
    </p:cViewPr>
  </p:sorter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notesMaster" Target="notesMasters/notesMaster1.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handoutMaster" Target="handoutMasters/handoutMaster1.xml"/><Relationship Id="rId61" Type="http://schemas.openxmlformats.org/officeDocument/2006/relationships/commentAuthors" Target="commentAuthors.xml"/><Relationship Id="rId62" Type="http://schemas.openxmlformats.org/officeDocument/2006/relationships/presProps" Target="pres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12/13/18</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DATIM automatically calculates the number of HIV-positive beneficiaries as the sum of “HIV positive currently on ART” and “HIV positive not currently on ART.”</a:t>
            </a:r>
          </a:p>
          <a:p>
            <a:endParaRPr lang="en-US" dirty="0"/>
          </a:p>
        </p:txBody>
      </p:sp>
    </p:spTree>
    <p:extLst>
      <p:ext uri="{BB962C8B-B14F-4D97-AF65-F5344CB8AC3E}">
        <p14:creationId xmlns:p14="http://schemas.microsoft.com/office/powerpoint/2010/main" val="1770198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850493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1. If the answer to any one risk assessment question is yes, testing is recommended. Case workers often have a high school level of education or less, and complicated math formulas to determine risk status increase the risk of error.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2. Be sure to indicate clearly whether the child require a test or not? Limit confusion and error when case workers and their supervisors are reviewing forms; to help data entry clerks when transferring data to electronic databases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3. Maximization of resources; reduction of paperwork for case workers potentially walking hours to get to homes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4. Case workers and programs currently try to track HIV test referrals and their completion and disclosure of a new HIV status in various places—capturing referrals in aggregated referral tracking books, returning to </a:t>
            </a:r>
            <a:r>
              <a:rPr lang="en-GB" sz="1200" dirty="0" err="1"/>
              <a:t>enrollment</a:t>
            </a:r>
            <a:r>
              <a:rPr lang="en-GB" sz="1200" dirty="0"/>
              <a:t> forms to update HIV status, etc. It is in the best interest of the child and for M&amp;E monitoring purposes that this information be collated in one paper form, therefore facilitating better case management at the household level, as well as easier transfer of information into electronic databases</a:t>
            </a:r>
            <a:endParaRPr lang="en-US" sz="3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Tree>
    <p:extLst>
      <p:ext uri="{BB962C8B-B14F-4D97-AF65-F5344CB8AC3E}">
        <p14:creationId xmlns:p14="http://schemas.microsoft.com/office/powerpoint/2010/main" val="848418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825960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It is much more important to focus on testing children with unknown HIV status than children who have tested HIV negative. It is not necessary to re-test HIV-negative children every six months unless they are sexually active or there is reason to think their risk has changed. Programs should focus their efforts on those who have never had an HIV test.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Ideally, an HIV test should be performed in the household so that the parents can be told the result of the test. Tests done in a setting such as a school are valid but not ideal.</a:t>
            </a:r>
            <a:r>
              <a:rPr lang="en-US" dirty="0" smtClean="0">
                <a:effectLst/>
              </a:rPr>
              <a:t> </a:t>
            </a:r>
            <a:endParaRPr lang="en-US" dirty="0"/>
          </a:p>
        </p:txBody>
      </p:sp>
    </p:spTree>
    <p:extLst>
      <p:ext uri="{BB962C8B-B14F-4D97-AF65-F5344CB8AC3E}">
        <p14:creationId xmlns:p14="http://schemas.microsoft.com/office/powerpoint/2010/main" val="483996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Pause at this slide to ask participants to answer the questions: </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What is the big change between old and new guidance?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Why is this important and what does this mean for case management and follow-up?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Answers: </a:t>
            </a:r>
          </a:p>
          <a:p>
            <a:pPr lvl="0"/>
            <a:r>
              <a:rPr lang="en-US" sz="1200" kern="1200" dirty="0" smtClean="0">
                <a:solidFill>
                  <a:schemeClr val="tx1"/>
                </a:solidFill>
                <a:effectLst/>
                <a:latin typeface="+mn-lt"/>
                <a:ea typeface="+mn-ea"/>
                <a:cs typeface="+mn-cs"/>
              </a:rPr>
              <a:t>There is now a new disaggregate of “test not required based on risk,” which is distinct from the “HIV status unknown” category.</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There is no category for missing data, as all missing data are included in the “HIV status unknown” category.</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follow-up is the same for anyone classified as “HIV status unknown,” regardless of the reason for unknown status.</a:t>
            </a:r>
            <a:r>
              <a:rPr lang="en-US" dirty="0" smtClean="0">
                <a:effectLst/>
              </a:rPr>
              <a:t> </a:t>
            </a:r>
            <a:endParaRPr lang="en-US" dirty="0"/>
          </a:p>
        </p:txBody>
      </p:sp>
    </p:spTree>
    <p:extLst>
      <p:ext uri="{BB962C8B-B14F-4D97-AF65-F5344CB8AC3E}">
        <p14:creationId xmlns:p14="http://schemas.microsoft.com/office/powerpoint/2010/main" val="594235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The HIV risk assessment continuum shows us the steps at which OVC are “lost.” Every drop-off represents a missed opportunity, with one notable exception. We would expect to see a drop-off between columns 2 and 3 (green circle), because not all children who receive an HIV risk assessment are at risk for HIV and require HIV testing. The difference between columns 2 and 3 is the number of children who receive an HIV risk assessment but do not require HIV testing and are thus in the disaggregate “HIV test not required based on risk assessment.”</a:t>
            </a:r>
          </a:p>
          <a:p>
            <a:endParaRPr lang="en-US" sz="1200" kern="1200" dirty="0" smtClean="0">
              <a:solidFill>
                <a:schemeClr val="tx1"/>
              </a:solidFill>
              <a:effectLst/>
              <a:latin typeface="+mn-lt"/>
              <a:ea typeface="+mn-ea"/>
              <a:cs typeface="+mn-cs"/>
            </a:endParaRPr>
          </a:p>
          <a:p>
            <a:r>
              <a:rPr lang="en-US" sz="1200" kern="1200" smtClean="0">
                <a:solidFill>
                  <a:schemeClr val="tx1"/>
                </a:solidFill>
                <a:effectLst/>
                <a:latin typeface="+mn-lt"/>
                <a:ea typeface="+mn-ea"/>
                <a:cs typeface="+mn-cs"/>
              </a:rPr>
              <a:t>Ideally</a:t>
            </a:r>
            <a:r>
              <a:rPr lang="en-US" sz="1200" kern="1200" dirty="0" smtClean="0">
                <a:solidFill>
                  <a:schemeClr val="tx1"/>
                </a:solidFill>
                <a:effectLst/>
                <a:latin typeface="+mn-lt"/>
                <a:ea typeface="+mn-ea"/>
                <a:cs typeface="+mn-cs"/>
              </a:rPr>
              <a:t>, we would not see any drop-offs between other columns, because all children with unknown HIV status would receive an HIV risk assessment (column 1 to column 2), and all children who were at risk for HIV would be referred for HIV testing, receive the test, and report the result (columns 3 to </a:t>
            </a:r>
            <a:r>
              <a:rPr lang="en-US" sz="1200" kern="1200" smtClean="0">
                <a:solidFill>
                  <a:schemeClr val="tx1"/>
                </a:solidFill>
                <a:effectLst/>
                <a:latin typeface="+mn-lt"/>
                <a:ea typeface="+mn-ea"/>
                <a:cs typeface="+mn-cs"/>
              </a:rPr>
              <a:t>6).</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By tracking the HIV risk assessment continuum, we can visualize missed opportunities in following up with OVC to determine HIV status and where we can do better. The goal is to increase the proportion of children with a known HIV status or for whom an HIV test is not required.</a:t>
            </a:r>
            <a:r>
              <a:rPr lang="en-US" dirty="0" smtClean="0">
                <a:effectLst/>
              </a:rPr>
              <a:t> </a:t>
            </a:r>
            <a:endParaRPr lang="en-US" dirty="0"/>
          </a:p>
        </p:txBody>
      </p:sp>
    </p:spTree>
    <p:extLst>
      <p:ext uri="{BB962C8B-B14F-4D97-AF65-F5344CB8AC3E}">
        <p14:creationId xmlns:p14="http://schemas.microsoft.com/office/powerpoint/2010/main" val="3654744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310483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610728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543093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b="1" dirty="0">
              <a:solidFill>
                <a:srgbClr val="FF0000"/>
              </a:solidFill>
            </a:endParaRPr>
          </a:p>
        </p:txBody>
      </p:sp>
    </p:spTree>
    <p:extLst>
      <p:ext uri="{BB962C8B-B14F-4D97-AF65-F5344CB8AC3E}">
        <p14:creationId xmlns:p14="http://schemas.microsoft.com/office/powerpoint/2010/main" val="1180624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b="1" dirty="0"/>
          </a:p>
        </p:txBody>
      </p:sp>
    </p:spTree>
    <p:extLst>
      <p:ext uri="{BB962C8B-B14F-4D97-AF65-F5344CB8AC3E}">
        <p14:creationId xmlns:p14="http://schemas.microsoft.com/office/powerpoint/2010/main" val="5363291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Text 1">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23" name="Text Placeholder 22"/>
          <p:cNvSpPr>
            <a:spLocks noGrp="1"/>
          </p:cNvSpPr>
          <p:nvPr>
            <p:ph type="body" sz="quarter" idx="10"/>
          </p:nvPr>
        </p:nvSpPr>
        <p:spPr>
          <a:xfrm>
            <a:off x="561845" y="2702611"/>
            <a:ext cx="8429755" cy="2590800"/>
          </a:xfrm>
          <a:prstGeom prst="rect">
            <a:avLst/>
          </a:prstGeom>
        </p:spPr>
        <p:txBody>
          <a:bodyPr/>
          <a:lstStyle>
            <a:lvl1pPr>
              <a:defRPr sz="2800">
                <a:solidFill>
                  <a:schemeClr val="tx1"/>
                </a:solidFill>
                <a:latin typeface="Century Gothic" charset="0"/>
                <a:ea typeface="Century Gothic" charset="0"/>
                <a:cs typeface="Century Gothic" charset="0"/>
              </a:defRPr>
            </a:lvl1pPr>
            <a:lvl2pPr>
              <a:defRPr sz="2400">
                <a:solidFill>
                  <a:schemeClr val="tx1"/>
                </a:solidFill>
                <a:latin typeface="Century Gothic" charset="0"/>
                <a:ea typeface="Century Gothic" charset="0"/>
                <a:cs typeface="Century Gothic" charset="0"/>
              </a:defRPr>
            </a:lvl2pPr>
            <a:lvl3pPr>
              <a:defRPr sz="2000">
                <a:solidFill>
                  <a:schemeClr val="tx1"/>
                </a:solidFill>
                <a:latin typeface="Century Gothic" charset="0"/>
                <a:ea typeface="Century Gothic" charset="0"/>
                <a:cs typeface="Century Gothic" charset="0"/>
              </a:defRPr>
            </a:lvl3pPr>
            <a:lvl4pPr>
              <a:defRPr>
                <a:solidFill>
                  <a:schemeClr val="tx1"/>
                </a:solidFill>
                <a:latin typeface="Century Gothic" charset="0"/>
                <a:ea typeface="Century Gothic"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00B0FB12-26D6-4CB5-89C8-4FC8CD8E3433}"/>
              </a:ext>
            </a:extLst>
          </p:cNvPr>
          <p:cNvSpPr>
            <a:spLocks noGrp="1"/>
          </p:cNvSpPr>
          <p:nvPr>
            <p:ph type="sldNum" sz="quarter" idx="12"/>
          </p:nvPr>
        </p:nvSpPr>
        <p:spPr/>
        <p:txBody>
          <a:bodyPr/>
          <a:lstStyle/>
          <a:p>
            <a:fld id="{B21812CF-82A6-4067-A3E5-617A9F2E10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2">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5" name="Text Placeholder 4"/>
          <p:cNvSpPr>
            <a:spLocks noGrp="1"/>
          </p:cNvSpPr>
          <p:nvPr>
            <p:ph type="body" sz="quarter" idx="12" hasCustomPrompt="1"/>
          </p:nvPr>
        </p:nvSpPr>
        <p:spPr>
          <a:xfrm>
            <a:off x="561845" y="2819400"/>
            <a:ext cx="6818809" cy="2857500"/>
          </a:xfrm>
          <a:prstGeom prst="rect">
            <a:avLst/>
          </a:prstGeom>
        </p:spPr>
        <p:txBody>
          <a:bodyPr/>
          <a:lstStyle>
            <a:lvl1pPr>
              <a:defRPr sz="2800">
                <a:solidFill>
                  <a:schemeClr val="tx1"/>
                </a:solidFill>
                <a:latin typeface="Century Gothic" charset="0"/>
                <a:ea typeface="Century Gothic" charset="0"/>
                <a:cs typeface="Century Gothic" charset="0"/>
              </a:defRPr>
            </a:lvl1pPr>
            <a:lvl2pPr marL="800100" indent="-342900">
              <a:buFont typeface="Arial" panose="020B0604020202020204" pitchFamily="34" charset="0"/>
              <a:buChar char="•"/>
              <a:defRPr sz="2400" baseline="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8"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0"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6FE06D79-DB2D-45B2-8BFB-1DB571BFBA24}"/>
              </a:ext>
            </a:extLst>
          </p:cNvPr>
          <p:cNvSpPr>
            <a:spLocks noGrp="1"/>
          </p:cNvSpPr>
          <p:nvPr>
            <p:ph type="sldNum" sz="quarter" idx="13"/>
          </p:nvPr>
        </p:nvSpPr>
        <p:spPr/>
        <p:txBody>
          <a:bodyPr/>
          <a:lstStyle/>
          <a:p>
            <a:fld id="{B21812CF-82A6-4067-A3E5-617A9F2E10E3}" type="slidenum">
              <a:rPr lang="en-US" smtClean="0"/>
              <a:t>‹#›</a:t>
            </a:fld>
            <a:endParaRPr lang="en-US"/>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2 Graphics">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4" name="Picture Placeholder 3"/>
          <p:cNvSpPr>
            <a:spLocks noGrp="1"/>
          </p:cNvSpPr>
          <p:nvPr>
            <p:ph type="pic" sz="quarter" idx="12"/>
          </p:nvPr>
        </p:nvSpPr>
        <p:spPr>
          <a:xfrm>
            <a:off x="685800" y="2971800"/>
            <a:ext cx="4038600" cy="3962400"/>
          </a:xfrm>
          <a:prstGeom prst="rect">
            <a:avLst/>
          </a:prstGeom>
        </p:spPr>
        <p:txBody>
          <a:bodyPr/>
          <a:lstStyle/>
          <a:p>
            <a:r>
              <a:rPr lang="en-US"/>
              <a:t>Drag picture to placeholder or click icon to add</a:t>
            </a:r>
          </a:p>
        </p:txBody>
      </p:sp>
      <p:sp>
        <p:nvSpPr>
          <p:cNvPr id="7" name="Picture Placeholder 6"/>
          <p:cNvSpPr>
            <a:spLocks noGrp="1"/>
          </p:cNvSpPr>
          <p:nvPr>
            <p:ph type="pic" sz="quarter" idx="13"/>
          </p:nvPr>
        </p:nvSpPr>
        <p:spPr>
          <a:xfrm>
            <a:off x="5017477" y="2971800"/>
            <a:ext cx="4191000" cy="3962400"/>
          </a:xfrm>
          <a:prstGeom prst="rect">
            <a:avLst/>
          </a:prstGeom>
        </p:spPr>
        <p:txBody>
          <a:bodyPr/>
          <a:lstStyle/>
          <a:p>
            <a:r>
              <a:rPr lang="en-US"/>
              <a:t>Drag picture to placeholder or click icon to add</a:t>
            </a:r>
          </a:p>
        </p:txBody>
      </p:sp>
      <p:sp>
        <p:nvSpPr>
          <p:cNvPr id="10"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1"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EB255CE5-CBF4-4777-9A6D-E94CB4625A71}"/>
              </a:ext>
            </a:extLst>
          </p:cNvPr>
          <p:cNvSpPr>
            <a:spLocks noGrp="1"/>
          </p:cNvSpPr>
          <p:nvPr>
            <p:ph type="sldNum" sz="quarter" idx="14"/>
          </p:nvPr>
        </p:nvSpPr>
        <p:spPr/>
        <p:txBody>
          <a:bodyPr/>
          <a:lstStyle/>
          <a:p>
            <a:fld id="{B21812CF-82A6-4067-A3E5-617A9F2E10E3}" type="slidenum">
              <a:rPr lang="en-US" smtClean="0"/>
              <a:t>‹#›</a:t>
            </a:fld>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and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43000"/>
            <a:ext cx="6593784"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art goes here</a:t>
            </a:r>
          </a:p>
        </p:txBody>
      </p:sp>
      <p:sp>
        <p:nvSpPr>
          <p:cNvPr id="7" name="Picture Placeholder 6"/>
          <p:cNvSpPr>
            <a:spLocks noGrp="1"/>
          </p:cNvSpPr>
          <p:nvPr>
            <p:ph type="pic" sz="quarter" idx="13"/>
          </p:nvPr>
        </p:nvSpPr>
        <p:spPr>
          <a:xfrm>
            <a:off x="5181600" y="2362200"/>
            <a:ext cx="4191000" cy="3962400"/>
          </a:xfrm>
          <a:prstGeom prst="rect">
            <a:avLst/>
          </a:prstGeom>
        </p:spPr>
        <p:txBody>
          <a:bodyPr/>
          <a:lstStyle/>
          <a:p>
            <a:r>
              <a:rPr lang="en-US"/>
              <a:t>Drag picture to placeholder or click icon to add</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charset="0"/>
                <a:ea typeface="Century Gothic" charset="0"/>
                <a:cs typeface="Century Gothic" charset="0"/>
              </a:defRPr>
            </a:lvl1pPr>
            <a:lvl2pPr marL="800100" indent="-342900">
              <a:buFont typeface="Arial" panose="020B0604020202020204" pitchFamily="34" charset="0"/>
              <a:buChar char="•"/>
              <a:defRPr sz="200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vl4pPr marL="1657350" indent="-285750">
              <a:buFont typeface="Arial" panose="020B0604020202020204" pitchFamily="34" charset="0"/>
              <a:buChar char="•"/>
              <a:defRPr>
                <a:latin typeface="Century Gothic" charset="0"/>
                <a:ea typeface="Century Gothic" charset="0"/>
                <a:cs typeface="Century Gothic" charset="0"/>
              </a:defRPr>
            </a:lvl4pPr>
            <a:lvl5pPr marL="2114550" indent="-285750">
              <a:buFont typeface="Arial" panose="020B0604020202020204" pitchFamily="34" charset="0"/>
              <a:buChar char="•"/>
              <a:defRPr>
                <a:latin typeface="Century Gothic" charset="0"/>
                <a:ea typeface="Century Gothic"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A9E76CB4-3F06-4629-BC04-4C7EE1C74053}"/>
              </a:ext>
            </a:extLst>
          </p:cNvPr>
          <p:cNvSpPr>
            <a:spLocks noGrp="1"/>
          </p:cNvSpPr>
          <p:nvPr>
            <p:ph type="sldNum" sz="quarter" idx="15"/>
          </p:nvPr>
        </p:nvSpPr>
        <p:spPr/>
        <p:txBody>
          <a:bodyPr/>
          <a:lstStyle/>
          <a:p>
            <a:fld id="{B21812CF-82A6-4067-A3E5-617A9F2E10E3}" type="slidenum">
              <a:rPr lang="en-US" smtClean="0"/>
              <a:t>‹#›</a:t>
            </a:fld>
            <a:endParaRPr lang="en-US"/>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rge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89171"/>
            <a:ext cx="6629400"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chart goes here</a:t>
            </a:r>
          </a:p>
        </p:txBody>
      </p:sp>
      <p:sp>
        <p:nvSpPr>
          <p:cNvPr id="5" name="Picture Placeholder 4"/>
          <p:cNvSpPr>
            <a:spLocks noGrp="1"/>
          </p:cNvSpPr>
          <p:nvPr>
            <p:ph type="pic" sz="quarter" idx="12"/>
          </p:nvPr>
        </p:nvSpPr>
        <p:spPr>
          <a:xfrm>
            <a:off x="543732" y="2354394"/>
            <a:ext cx="8991600" cy="4800600"/>
          </a:xfrm>
          <a:prstGeom prst="rect">
            <a:avLst/>
          </a:prstGeom>
        </p:spPr>
        <p:txBody>
          <a:bodyPr/>
          <a:lstStyle/>
          <a:p>
            <a:r>
              <a:rPr lang="en-US"/>
              <a:t>Drag picture to placeholder or click icon to add</a:t>
            </a:r>
          </a:p>
        </p:txBody>
      </p:sp>
      <p:sp>
        <p:nvSpPr>
          <p:cNvPr id="6"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6BD492BC-F78D-4C4A-8D51-E5E1B4CCDE9E}"/>
              </a:ext>
            </a:extLst>
          </p:cNvPr>
          <p:cNvSpPr>
            <a:spLocks noGrp="1"/>
          </p:cNvSpPr>
          <p:nvPr>
            <p:ph type="sldNum" sz="quarter" idx="13"/>
          </p:nvPr>
        </p:nvSpPr>
        <p:spPr/>
        <p:txBody>
          <a:bodyPr/>
          <a:lstStyle/>
          <a:p>
            <a:fld id="{B21812CF-82A6-4067-A3E5-617A9F2E10E3}" type="slidenum">
              <a:rPr lang="en-US" smtClean="0"/>
              <a:t>‹#›</a:t>
            </a:fld>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Final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0"/>
            <a:ext cx="10058400" cy="65502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685800" y="3124200"/>
            <a:ext cx="8077200" cy="2975173"/>
          </a:xfrm>
          <a:prstGeom prst="rect">
            <a:avLst/>
          </a:prstGeom>
        </p:spPr>
        <p:txBody>
          <a:bodyPr wrap="square">
            <a:spAutoFit/>
          </a:bodyPr>
          <a:lstStyle/>
          <a:p>
            <a:r>
              <a:rPr lang="en-US" sz="1800" kern="1200" dirty="0">
                <a:solidFill>
                  <a:schemeClr val="bg1"/>
                </a:solidFill>
                <a:effectLst/>
                <a:latin typeface="Century Gothic" charset="0"/>
                <a:ea typeface="Century Gothic" charset="0"/>
                <a:cs typeface="Century Gothic"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err="1">
                <a:solidFill>
                  <a:srgbClr val="1E1860"/>
                </a:solidFill>
                <a:latin typeface="Century Gothic" charset="0"/>
                <a:ea typeface="Century Gothic" charset="0"/>
                <a:cs typeface="Century Gothic" charset="0"/>
              </a:rPr>
              <a:t>www.measureevaluation.org</a:t>
            </a:r>
            <a:endParaRPr lang="en-US" sz="1800" b="1" dirty="0">
              <a:solidFill>
                <a:srgbClr val="1E1860"/>
              </a:solidFill>
              <a:latin typeface="Century Gothic" charset="0"/>
              <a:ea typeface="Century Gothic" charset="0"/>
              <a:cs typeface="Century Gothic" charset="0"/>
            </a:endParaRP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5"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79A31BD4-FA73-4751-90A6-C88E5639866E}"/>
              </a:ext>
            </a:extLst>
          </p:cNvPr>
          <p:cNvSpPr>
            <a:spLocks noGrp="1"/>
          </p:cNvSpPr>
          <p:nvPr>
            <p:ph type="sldNum" sz="quarter" idx="10"/>
          </p:nvPr>
        </p:nvSpPr>
        <p:spPr/>
        <p:txBody>
          <a:bodyPr/>
          <a:lstStyle/>
          <a:p>
            <a:fld id="{B21812CF-82A6-4067-A3E5-617A9F2E10E3}"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1E1F1B0A-19B5-4BEE-97B4-7E5986107D52}"/>
              </a:ext>
            </a:extLst>
          </p:cNvPr>
          <p:cNvSpPr>
            <a:spLocks noGrp="1"/>
          </p:cNvSpPr>
          <p:nvPr>
            <p:ph type="sldNum" sz="quarter" idx="12"/>
          </p:nvPr>
        </p:nvSpPr>
        <p:spPr/>
        <p:txBody>
          <a:bodyPr/>
          <a:lstStyle/>
          <a:p>
            <a:fld id="{B21812CF-82A6-4067-A3E5-617A9F2E10E3}" type="slidenum">
              <a:rPr lang="en-US" smtClean="0"/>
              <a:t>‹#›</a:t>
            </a:fld>
            <a:endParaRPr lang="en-US"/>
          </a:p>
        </p:txBody>
      </p:sp>
    </p:spTree>
    <p:extLst>
      <p:ext uri="{BB962C8B-B14F-4D97-AF65-F5344CB8AC3E}">
        <p14:creationId xmlns:p14="http://schemas.microsoft.com/office/powerpoint/2010/main" val="18190773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3C1B6AF1-8A26-4AB7-922C-3D7179CF6CC5}"/>
              </a:ext>
            </a:extLst>
          </p:cNvPr>
          <p:cNvSpPr>
            <a:spLocks noGrp="1"/>
          </p:cNvSpPr>
          <p:nvPr>
            <p:ph type="sldNum" sz="quarter" idx="4"/>
          </p:nvPr>
        </p:nvSpPr>
        <p:spPr>
          <a:xfrm>
            <a:off x="7620000" y="7239000"/>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B21812CF-82A6-4067-A3E5-617A9F2E10E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83" r:id="rId8"/>
    <p:sldLayoutId id="2147483684" r:id="rId9"/>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3.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svg"/><Relationship Id="rId4" Type="http://schemas.openxmlformats.org/officeDocument/2006/relationships/image" Target="../media/image25.png"/><Relationship Id="rId5" Type="http://schemas.openxmlformats.org/officeDocument/2006/relationships/image" Target="../media/image28.sv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9.xml.rels><?xml version="1.0" encoding="UTF-8" standalone="yes"?>
<Relationships xmlns="http://schemas.openxmlformats.org/package/2006/relationships"><Relationship Id="rId3" Type="http://schemas.openxmlformats.org/officeDocument/2006/relationships/image" Target="../media/image26.svg"/><Relationship Id="rId4" Type="http://schemas.openxmlformats.org/officeDocument/2006/relationships/image" Target="../media/image25.png"/><Relationship Id="rId5" Type="http://schemas.openxmlformats.org/officeDocument/2006/relationships/image" Target="../media/image28.sv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svg"/><Relationship Id="rId4" Type="http://schemas.openxmlformats.org/officeDocument/2006/relationships/image" Target="../media/image25.png"/><Relationship Id="rId5" Type="http://schemas.openxmlformats.org/officeDocument/2006/relationships/image" Target="../media/image28.sv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6.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8"/>
          <p:cNvSpPr txBox="1"/>
          <p:nvPr/>
        </p:nvSpPr>
        <p:spPr>
          <a:xfrm>
            <a:off x="609600" y="228600"/>
            <a:ext cx="7788275" cy="3334246"/>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Century Gothic" charset="0"/>
                <a:ea typeface="Century Gothic" charset="0"/>
                <a:cs typeface="Century Gothic" charset="0"/>
              </a:rPr>
              <a:t>Module 4</a:t>
            </a:r>
          </a:p>
          <a:p>
            <a:pPr marL="12700">
              <a:lnSpc>
                <a:spcPts val="6495"/>
              </a:lnSpc>
            </a:pPr>
            <a:r>
              <a:rPr lang="en-US" sz="5700" b="1" spc="-265" dirty="0">
                <a:solidFill>
                  <a:srgbClr val="1E1860"/>
                </a:solidFill>
                <a:latin typeface="Century Gothic" charset="0"/>
                <a:ea typeface="Century Gothic" charset="0"/>
                <a:cs typeface="Century Gothic" charset="0"/>
              </a:rPr>
              <a:t>OVC_HIVSTAT</a:t>
            </a: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lang="en-US" sz="5700" dirty="0">
              <a:solidFill>
                <a:srgbClr val="1E185F"/>
              </a:solidFill>
              <a:latin typeface="Futura Lt BT" panose="020B0402020204020303" pitchFamily="34" charset="0"/>
              <a:cs typeface="Gill Sans MT"/>
            </a:endParaRPr>
          </a:p>
        </p:txBody>
      </p:sp>
      <p:sp>
        <p:nvSpPr>
          <p:cNvPr id="4" name="Rectangle 3">
            <a:extLst>
              <a:ext uri="{FF2B5EF4-FFF2-40B4-BE49-F238E27FC236}">
                <a16:creationId xmlns="" xmlns:a16="http://schemas.microsoft.com/office/drawing/2014/main" id="{A0094BD2-0BD2-4267-9F49-44558E1DA0BA}"/>
              </a:ext>
            </a:extLst>
          </p:cNvPr>
          <p:cNvSpPr/>
          <p:nvPr/>
        </p:nvSpPr>
        <p:spPr>
          <a:xfrm>
            <a:off x="3657600" y="5257800"/>
            <a:ext cx="6400800" cy="1549142"/>
          </a:xfrm>
          <a:prstGeom prst="rect">
            <a:avLst/>
          </a:prstGeom>
        </p:spPr>
        <p:txBody>
          <a:bodyPr wrap="square">
            <a:spAutoFit/>
          </a:bodyPr>
          <a:lstStyle/>
          <a:p>
            <a:pPr marL="12700">
              <a:lnSpc>
                <a:spcPts val="2250"/>
              </a:lnSpc>
            </a:pPr>
            <a:r>
              <a:rPr lang="en-US" b="1" dirty="0">
                <a:solidFill>
                  <a:srgbClr val="1E1860"/>
                </a:solidFill>
                <a:latin typeface="Century Gothic" charset="0"/>
                <a:ea typeface="Century Gothic" charset="0"/>
                <a:cs typeface="Century Gothic" charset="0"/>
              </a:rPr>
              <a:t>Orphans and Vulnerable Children </a:t>
            </a:r>
          </a:p>
          <a:p>
            <a:pPr marL="12700">
              <a:lnSpc>
                <a:spcPts val="2250"/>
              </a:lnSpc>
            </a:pPr>
            <a:r>
              <a:rPr lang="en-US" b="1" dirty="0">
                <a:solidFill>
                  <a:srgbClr val="1E1860"/>
                </a:solidFill>
                <a:latin typeface="Century Gothic" charset="0"/>
                <a:ea typeface="Century Gothic" charset="0"/>
                <a:cs typeface="Century Gothic" charset="0"/>
              </a:rPr>
              <a:t>Monitoring, Evaluation and Reporting (MER) Indicators</a:t>
            </a:r>
          </a:p>
          <a:p>
            <a:pPr marL="12700">
              <a:lnSpc>
                <a:spcPts val="2250"/>
              </a:lnSpc>
            </a:pPr>
            <a:r>
              <a:rPr lang="en-US" dirty="0">
                <a:solidFill>
                  <a:srgbClr val="1E1860"/>
                </a:solidFill>
                <a:latin typeface="Century Gothic" charset="0"/>
                <a:ea typeface="Century Gothic" charset="0"/>
                <a:cs typeface="Century Gothic" charset="0"/>
              </a:rPr>
              <a:t>Implementing Partner Training</a:t>
            </a:r>
          </a:p>
          <a:p>
            <a:pPr marL="12700">
              <a:lnSpc>
                <a:spcPts val="2250"/>
              </a:lnSpc>
            </a:pPr>
            <a:r>
              <a:rPr lang="en-US" dirty="0" smtClean="0">
                <a:solidFill>
                  <a:srgbClr val="1E1860"/>
                </a:solidFill>
                <a:latin typeface="Century Gothic" charset="0"/>
                <a:ea typeface="Century Gothic" charset="0"/>
                <a:cs typeface="Century Gothic" charset="0"/>
              </a:rPr>
              <a:t>December </a:t>
            </a:r>
            <a:r>
              <a:rPr lang="en-US" dirty="0">
                <a:solidFill>
                  <a:srgbClr val="1E1860"/>
                </a:solidFill>
                <a:latin typeface="Century Gothic" charset="0"/>
                <a:ea typeface="Century Gothic" charset="0"/>
                <a:cs typeface="Century Gothic" charset="0"/>
              </a:rPr>
              <a:t>2018</a:t>
            </a:r>
          </a:p>
          <a:p>
            <a:pPr>
              <a:lnSpc>
                <a:spcPct val="100000"/>
              </a:lnSpc>
              <a:spcBef>
                <a:spcPts val="45"/>
              </a:spcBef>
            </a:pPr>
            <a:endParaRPr lang="en-US" dirty="0">
              <a:solidFill>
                <a:srgbClr val="1E186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11529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57784" y="2706624"/>
            <a:ext cx="8734555" cy="4876800"/>
          </a:xfrm>
        </p:spPr>
        <p:txBody>
          <a:bodyPr/>
          <a:lstStyle/>
          <a:p>
            <a:pPr lvl="0">
              <a:spcAft>
                <a:spcPts val="2800"/>
              </a:spcAft>
            </a:pPr>
            <a:r>
              <a:rPr lang="en-US" dirty="0"/>
              <a:t>Who: OVC beneficiaries &lt;18 years old</a:t>
            </a:r>
          </a:p>
          <a:p>
            <a:pPr lvl="0">
              <a:spcAft>
                <a:spcPts val="2800"/>
              </a:spcAft>
            </a:pPr>
            <a:r>
              <a:rPr lang="en-US" dirty="0"/>
              <a:t>What: Report to the IP that they are HIV-positive based on an HIV test </a:t>
            </a:r>
          </a:p>
          <a:p>
            <a:pPr lvl="0">
              <a:spcAft>
                <a:spcPts val="2800"/>
              </a:spcAft>
            </a:pPr>
            <a:r>
              <a:rPr lang="en-US" dirty="0"/>
              <a:t>When: HIV test may have been conducted during or prior to the reporting period</a:t>
            </a:r>
          </a:p>
          <a:p>
            <a:pPr lvl="0">
              <a:spcAft>
                <a:spcPts val="2800"/>
              </a:spcAft>
            </a:pPr>
            <a:r>
              <a:rPr lang="en-US" dirty="0"/>
              <a:t>How: Caregiver or OVC self-reports HIV status (regardless of where test occurred) </a:t>
            </a:r>
          </a:p>
          <a:p>
            <a:pPr lvl="1">
              <a:spcAft>
                <a:spcPts val="1800"/>
              </a:spcAft>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dirty="0"/>
              <a:t>HIV positive</a:t>
            </a:r>
          </a:p>
        </p:txBody>
      </p:sp>
      <p:sp>
        <p:nvSpPr>
          <p:cNvPr id="2" name="Slide Number Placeholder 1">
            <a:extLst>
              <a:ext uri="{FF2B5EF4-FFF2-40B4-BE49-F238E27FC236}">
                <a16:creationId xmlns="" xmlns:a16="http://schemas.microsoft.com/office/drawing/2014/main" id="{5E618D77-D7CA-4C0B-895C-EFC627945773}"/>
              </a:ext>
            </a:extLst>
          </p:cNvPr>
          <p:cNvSpPr>
            <a:spLocks noGrp="1"/>
          </p:cNvSpPr>
          <p:nvPr>
            <p:ph type="sldNum" sz="quarter" idx="12"/>
          </p:nvPr>
        </p:nvSpPr>
        <p:spPr/>
        <p:txBody>
          <a:bodyPr/>
          <a:lstStyle/>
          <a:p>
            <a:fld id="{B21812CF-82A6-4067-A3E5-617A9F2E10E3}" type="slidenum">
              <a:rPr lang="en-US" smtClean="0"/>
              <a:t>10</a:t>
            </a:fld>
            <a:endParaRPr lang="en-US"/>
          </a:p>
        </p:txBody>
      </p:sp>
    </p:spTree>
    <p:extLst>
      <p:ext uri="{BB962C8B-B14F-4D97-AF65-F5344CB8AC3E}">
        <p14:creationId xmlns:p14="http://schemas.microsoft.com/office/powerpoint/2010/main" val="3372916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61845" y="2743200"/>
            <a:ext cx="9496555" cy="6441390"/>
          </a:xfrm>
        </p:spPr>
        <p:txBody>
          <a:bodyPr/>
          <a:lstStyle/>
          <a:p>
            <a:pPr marL="914400" lvl="1" indent="-457200">
              <a:spcAft>
                <a:spcPts val="1200"/>
              </a:spcAft>
              <a:buFont typeface="+mj-lt"/>
              <a:buAutoNum type="arabicPeriod"/>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r>
              <a:rPr lang="en-US" dirty="0"/>
              <a:t>HIV positive currently on ART</a:t>
            </a:r>
          </a:p>
        </p:txBody>
      </p:sp>
      <p:sp>
        <p:nvSpPr>
          <p:cNvPr id="9" name="Text Placeholder 5">
            <a:extLst>
              <a:ext uri="{FF2B5EF4-FFF2-40B4-BE49-F238E27FC236}">
                <a16:creationId xmlns="" xmlns:a16="http://schemas.microsoft.com/office/drawing/2014/main" id="{FECDCACE-DFCA-44FF-AEEF-8396BA53E098}"/>
              </a:ext>
            </a:extLst>
          </p:cNvPr>
          <p:cNvSpPr txBox="1">
            <a:spLocks/>
          </p:cNvSpPr>
          <p:nvPr/>
        </p:nvSpPr>
        <p:spPr>
          <a:xfrm>
            <a:off x="557784" y="2706624"/>
            <a:ext cx="8734555" cy="453639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spcAft>
                <a:spcPts val="2800"/>
              </a:spcAft>
            </a:pPr>
            <a:r>
              <a:rPr lang="en-US" sz="2400" kern="0" dirty="0"/>
              <a:t>Who: HIV-positive beneficiaries </a:t>
            </a:r>
            <a:r>
              <a:rPr lang="en-US" sz="2400" dirty="0"/>
              <a:t>&lt;18 years old</a:t>
            </a:r>
            <a:endParaRPr lang="en-US" sz="2400" kern="0" dirty="0"/>
          </a:p>
          <a:p>
            <a:pPr>
              <a:spcAft>
                <a:spcPts val="2800"/>
              </a:spcAft>
            </a:pPr>
            <a:r>
              <a:rPr lang="en-US" sz="2400" kern="0" dirty="0"/>
              <a:t>What: Report to the IP that they are currently receiving ART</a:t>
            </a:r>
          </a:p>
          <a:p>
            <a:pPr>
              <a:spcAft>
                <a:spcPts val="2800"/>
              </a:spcAft>
            </a:pPr>
            <a:r>
              <a:rPr lang="en-US" sz="2400" kern="0" dirty="0"/>
              <a:t>When: HIV treatment status must be updated in each reporting period</a:t>
            </a:r>
          </a:p>
          <a:p>
            <a:pPr>
              <a:spcAft>
                <a:spcPts val="2800"/>
              </a:spcAft>
            </a:pPr>
            <a:r>
              <a:rPr lang="en-US" sz="2400" kern="0" dirty="0"/>
              <a:t>How: </a:t>
            </a:r>
            <a:r>
              <a:rPr lang="en-US" sz="2400" dirty="0"/>
              <a:t>Caregiver or OVC self-reports that child is currently on ART</a:t>
            </a:r>
            <a:endParaRPr lang="en-US" sz="2400" kern="0" dirty="0"/>
          </a:p>
          <a:p>
            <a:pPr lvl="1">
              <a:spcAft>
                <a:spcPts val="1800"/>
              </a:spcAft>
            </a:pPr>
            <a:endParaRPr lang="en-US" kern="0" dirty="0"/>
          </a:p>
        </p:txBody>
      </p:sp>
      <p:sp>
        <p:nvSpPr>
          <p:cNvPr id="2" name="Slide Number Placeholder 1">
            <a:extLst>
              <a:ext uri="{FF2B5EF4-FFF2-40B4-BE49-F238E27FC236}">
                <a16:creationId xmlns="" xmlns:a16="http://schemas.microsoft.com/office/drawing/2014/main" id="{A273FE46-E493-4B6D-A14F-7607F31B6A61}"/>
              </a:ext>
            </a:extLst>
          </p:cNvPr>
          <p:cNvSpPr>
            <a:spLocks noGrp="1"/>
          </p:cNvSpPr>
          <p:nvPr>
            <p:ph type="sldNum" sz="quarter" idx="12"/>
          </p:nvPr>
        </p:nvSpPr>
        <p:spPr/>
        <p:txBody>
          <a:bodyPr/>
          <a:lstStyle/>
          <a:p>
            <a:fld id="{B21812CF-82A6-4067-A3E5-617A9F2E10E3}" type="slidenum">
              <a:rPr lang="en-US" smtClean="0"/>
              <a:t>11</a:t>
            </a:fld>
            <a:endParaRPr lang="en-US"/>
          </a:p>
        </p:txBody>
      </p:sp>
      <p:sp>
        <p:nvSpPr>
          <p:cNvPr id="8" name="Rectangle 7">
            <a:extLst>
              <a:ext uri="{FF2B5EF4-FFF2-40B4-BE49-F238E27FC236}">
                <a16:creationId xmlns="" xmlns:a16="http://schemas.microsoft.com/office/drawing/2014/main" id="{74814E47-617E-400E-A8EA-BE1FAAB47F84}"/>
              </a:ext>
            </a:extLst>
          </p:cNvPr>
          <p:cNvSpPr/>
          <p:nvPr/>
        </p:nvSpPr>
        <p:spPr>
          <a:xfrm>
            <a:off x="1472184" y="6934200"/>
            <a:ext cx="8129016" cy="646331"/>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HIV treatment status should be monitored at </a:t>
            </a:r>
            <a:r>
              <a:rPr lang="en-US" sz="2000">
                <a:solidFill>
                  <a:srgbClr val="008C84"/>
                </a:solidFill>
                <a:latin typeface="Century Gothic" panose="020B0502020202020204" pitchFamily="34" charset="0"/>
              </a:rPr>
              <a:t>every visit but </a:t>
            </a:r>
            <a:r>
              <a:rPr lang="en-US" sz="2000" dirty="0">
                <a:solidFill>
                  <a:srgbClr val="008C84"/>
                </a:solidFill>
                <a:latin typeface="Century Gothic" panose="020B0502020202020204" pitchFamily="34" charset="0"/>
              </a:rPr>
              <a:t>is reported in DATIM semi-annually (at SAPR and APR).</a:t>
            </a:r>
          </a:p>
        </p:txBody>
      </p:sp>
      <p:pic>
        <p:nvPicPr>
          <p:cNvPr id="10" name="Graphic 8" descr="Stars">
            <a:extLst>
              <a:ext uri="{FF2B5EF4-FFF2-40B4-BE49-F238E27FC236}">
                <a16:creationId xmlns="" xmlns:a16="http://schemas.microsoft.com/office/drawing/2014/main" id="{8424F260-724E-498C-8A23-14405CC1A5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43000" y="6705600"/>
            <a:ext cx="914400" cy="914400"/>
          </a:xfrm>
          <a:prstGeom prst="rect">
            <a:avLst/>
          </a:prstGeom>
        </p:spPr>
      </p:pic>
    </p:spTree>
    <p:extLst>
      <p:ext uri="{BB962C8B-B14F-4D97-AF65-F5344CB8AC3E}">
        <p14:creationId xmlns:p14="http://schemas.microsoft.com/office/powerpoint/2010/main" val="1536698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61845" y="2743200"/>
            <a:ext cx="9496555" cy="6441390"/>
          </a:xfrm>
        </p:spPr>
        <p:txBody>
          <a:bodyPr/>
          <a:lstStyle/>
          <a:p>
            <a:pPr marL="914400" lvl="1" indent="-457200">
              <a:spcAft>
                <a:spcPts val="1200"/>
              </a:spcAft>
              <a:buFont typeface="+mj-lt"/>
              <a:buAutoNum type="arabicPeriod"/>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HIV positive not currently on ART/ART status unknown</a:t>
            </a:r>
          </a:p>
        </p:txBody>
      </p:sp>
      <p:sp>
        <p:nvSpPr>
          <p:cNvPr id="9" name="Text Placeholder 5">
            <a:extLst>
              <a:ext uri="{FF2B5EF4-FFF2-40B4-BE49-F238E27FC236}">
                <a16:creationId xmlns="" xmlns:a16="http://schemas.microsoft.com/office/drawing/2014/main" id="{FECDCACE-DFCA-44FF-AEEF-8396BA53E098}"/>
              </a:ext>
            </a:extLst>
          </p:cNvPr>
          <p:cNvSpPr txBox="1">
            <a:spLocks/>
          </p:cNvSpPr>
          <p:nvPr/>
        </p:nvSpPr>
        <p:spPr>
          <a:xfrm>
            <a:off x="557784" y="2706624"/>
            <a:ext cx="8734555" cy="453639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spcAft>
                <a:spcPts val="2800"/>
              </a:spcAft>
            </a:pPr>
            <a:r>
              <a:rPr lang="en-US" sz="2400" kern="0" dirty="0"/>
              <a:t>Who: HIV-positive beneficiaries </a:t>
            </a:r>
            <a:r>
              <a:rPr lang="en-US" sz="2400" dirty="0"/>
              <a:t>&lt;18 years old</a:t>
            </a:r>
            <a:endParaRPr lang="en-US" sz="2400" dirty="0">
              <a:solidFill>
                <a:srgbClr val="FF0000"/>
              </a:solidFill>
            </a:endParaRPr>
          </a:p>
          <a:p>
            <a:pPr>
              <a:spcAft>
                <a:spcPts val="2800"/>
              </a:spcAft>
            </a:pPr>
            <a:r>
              <a:rPr lang="en-US" sz="2400" kern="0" dirty="0"/>
              <a:t>What: Report to the IP that they are not currently receiving ART </a:t>
            </a:r>
            <a:r>
              <a:rPr lang="en-US" sz="2400" i="1" kern="0" dirty="0"/>
              <a:t>or </a:t>
            </a:r>
            <a:r>
              <a:rPr lang="en-US" sz="2400" kern="0" dirty="0"/>
              <a:t>IP is not able to confirm ART treatment status</a:t>
            </a:r>
          </a:p>
          <a:p>
            <a:pPr>
              <a:spcAft>
                <a:spcPts val="2800"/>
              </a:spcAft>
            </a:pPr>
            <a:r>
              <a:rPr lang="en-US" sz="2400" kern="0" dirty="0"/>
              <a:t>When: HIV treatment status must be updated in each reporting period</a:t>
            </a:r>
          </a:p>
          <a:p>
            <a:pPr>
              <a:spcAft>
                <a:spcPts val="2800"/>
              </a:spcAft>
            </a:pPr>
            <a:r>
              <a:rPr lang="en-US" sz="2400" kern="0" dirty="0"/>
              <a:t>How: </a:t>
            </a:r>
            <a:r>
              <a:rPr lang="en-US" sz="2400" dirty="0"/>
              <a:t>Caregiver or OVC self-reports that child is not currently on ART</a:t>
            </a:r>
            <a:endParaRPr lang="en-US" sz="2400" kern="0" dirty="0"/>
          </a:p>
          <a:p>
            <a:pPr lvl="1">
              <a:spcAft>
                <a:spcPts val="1200"/>
              </a:spcAft>
            </a:pPr>
            <a:endParaRPr lang="en-US" kern="0" dirty="0"/>
          </a:p>
        </p:txBody>
      </p:sp>
      <p:sp>
        <p:nvSpPr>
          <p:cNvPr id="2" name="Slide Number Placeholder 1">
            <a:extLst>
              <a:ext uri="{FF2B5EF4-FFF2-40B4-BE49-F238E27FC236}">
                <a16:creationId xmlns="" xmlns:a16="http://schemas.microsoft.com/office/drawing/2014/main" id="{20E7C300-AD82-4540-8B70-C4610F588FAF}"/>
              </a:ext>
            </a:extLst>
          </p:cNvPr>
          <p:cNvSpPr>
            <a:spLocks noGrp="1"/>
          </p:cNvSpPr>
          <p:nvPr>
            <p:ph type="sldNum" sz="quarter" idx="12"/>
          </p:nvPr>
        </p:nvSpPr>
        <p:spPr/>
        <p:txBody>
          <a:bodyPr/>
          <a:lstStyle/>
          <a:p>
            <a:fld id="{B21812CF-82A6-4067-A3E5-617A9F2E10E3}" type="slidenum">
              <a:rPr lang="en-US" smtClean="0"/>
              <a:t>12</a:t>
            </a:fld>
            <a:endParaRPr lang="en-US"/>
          </a:p>
        </p:txBody>
      </p:sp>
      <p:sp>
        <p:nvSpPr>
          <p:cNvPr id="11" name="Rectangle 10">
            <a:extLst>
              <a:ext uri="{FF2B5EF4-FFF2-40B4-BE49-F238E27FC236}">
                <a16:creationId xmlns="" xmlns:a16="http://schemas.microsoft.com/office/drawing/2014/main" id="{74814E47-617E-400E-A8EA-BE1FAAB47F84}"/>
              </a:ext>
            </a:extLst>
          </p:cNvPr>
          <p:cNvSpPr/>
          <p:nvPr/>
        </p:nvSpPr>
        <p:spPr>
          <a:xfrm>
            <a:off x="1472184" y="6934200"/>
            <a:ext cx="8129016" cy="646331"/>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HIV treatment status should be monitored at every visit but is reported in DATIM semi-annually (at SAPR and APR).</a:t>
            </a:r>
          </a:p>
        </p:txBody>
      </p:sp>
      <p:pic>
        <p:nvPicPr>
          <p:cNvPr id="12" name="Graphic 8" descr="Stars">
            <a:extLst>
              <a:ext uri="{FF2B5EF4-FFF2-40B4-BE49-F238E27FC236}">
                <a16:creationId xmlns="" xmlns:a16="http://schemas.microsoft.com/office/drawing/2014/main" id="{8424F260-724E-498C-8A23-14405CC1A5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43000" y="6705600"/>
            <a:ext cx="914400" cy="914400"/>
          </a:xfrm>
          <a:prstGeom prst="rect">
            <a:avLst/>
          </a:prstGeom>
        </p:spPr>
      </p:pic>
    </p:spTree>
    <p:extLst>
      <p:ext uri="{BB962C8B-B14F-4D97-AF65-F5344CB8AC3E}">
        <p14:creationId xmlns:p14="http://schemas.microsoft.com/office/powerpoint/2010/main" val="1016443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57784" y="2286000"/>
            <a:ext cx="8734555" cy="3429000"/>
          </a:xfrm>
        </p:spPr>
        <p:txBody>
          <a:bodyPr/>
          <a:lstStyle/>
          <a:p>
            <a:pPr>
              <a:spcAft>
                <a:spcPts val="2800"/>
              </a:spcAft>
            </a:pPr>
            <a:r>
              <a:rPr lang="en-US" dirty="0"/>
              <a:t>Who: OVC beneficiaries &lt;18 years old </a:t>
            </a:r>
          </a:p>
          <a:p>
            <a:pPr>
              <a:spcAft>
                <a:spcPts val="2800"/>
              </a:spcAft>
            </a:pPr>
            <a:r>
              <a:rPr lang="en-US" dirty="0"/>
              <a:t>What: Report to the IP that they are HIV- negative based on an HIV test </a:t>
            </a:r>
          </a:p>
          <a:p>
            <a:pPr lvl="0">
              <a:spcAft>
                <a:spcPts val="2800"/>
              </a:spcAft>
            </a:pPr>
            <a:r>
              <a:rPr lang="en-US" dirty="0"/>
              <a:t>When: A negative HIV test result is valid unless the IP suspects that child’s risk has changed</a:t>
            </a:r>
          </a:p>
          <a:p>
            <a:pPr lvl="0">
              <a:spcAft>
                <a:spcPts val="2800"/>
              </a:spcAft>
            </a:pPr>
            <a:r>
              <a:rPr lang="en-US" dirty="0"/>
              <a:t>How: Caregiver or OVC self-reports HIV status (regardless of where test occurred) </a:t>
            </a:r>
          </a:p>
          <a:p>
            <a:pPr lvl="1">
              <a:spcAft>
                <a:spcPts val="1800"/>
              </a:spcAft>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HIV negative</a:t>
            </a:r>
          </a:p>
        </p:txBody>
      </p:sp>
      <p:sp>
        <p:nvSpPr>
          <p:cNvPr id="8" name="Rectangle 7">
            <a:extLst>
              <a:ext uri="{FF2B5EF4-FFF2-40B4-BE49-F238E27FC236}">
                <a16:creationId xmlns="" xmlns:a16="http://schemas.microsoft.com/office/drawing/2014/main" id="{74814E47-617E-400E-A8EA-BE1FAAB47F84}"/>
              </a:ext>
            </a:extLst>
          </p:cNvPr>
          <p:cNvSpPr/>
          <p:nvPr/>
        </p:nvSpPr>
        <p:spPr>
          <a:xfrm>
            <a:off x="685800" y="7098268"/>
            <a:ext cx="8915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See OVC_HIVSTAT Flow Chart to determine need for HIV assessment.</a:t>
            </a:r>
          </a:p>
        </p:txBody>
      </p:sp>
      <p:pic>
        <p:nvPicPr>
          <p:cNvPr id="9" name="Graphic 8" descr="Stars">
            <a:extLst>
              <a:ext uri="{FF2B5EF4-FFF2-40B4-BE49-F238E27FC236}">
                <a16:creationId xmlns="" xmlns:a16="http://schemas.microsoft.com/office/drawing/2014/main" id="{8424F260-724E-498C-8A23-14405CC1A5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28600" y="6705600"/>
            <a:ext cx="914400" cy="914400"/>
          </a:xfrm>
          <a:prstGeom prst="rect">
            <a:avLst/>
          </a:prstGeom>
        </p:spPr>
      </p:pic>
      <p:sp>
        <p:nvSpPr>
          <p:cNvPr id="2" name="Slide Number Placeholder 1">
            <a:extLst>
              <a:ext uri="{FF2B5EF4-FFF2-40B4-BE49-F238E27FC236}">
                <a16:creationId xmlns="" xmlns:a16="http://schemas.microsoft.com/office/drawing/2014/main" id="{A2519440-1818-43F2-A940-0E3778D54760}"/>
              </a:ext>
            </a:extLst>
          </p:cNvPr>
          <p:cNvSpPr>
            <a:spLocks noGrp="1"/>
          </p:cNvSpPr>
          <p:nvPr>
            <p:ph type="sldNum" sz="quarter" idx="12"/>
          </p:nvPr>
        </p:nvSpPr>
        <p:spPr/>
        <p:txBody>
          <a:bodyPr/>
          <a:lstStyle/>
          <a:p>
            <a:fld id="{B21812CF-82A6-4067-A3E5-617A9F2E10E3}" type="slidenum">
              <a:rPr lang="en-US" smtClean="0"/>
              <a:t>13</a:t>
            </a:fld>
            <a:endParaRPr lang="en-US"/>
          </a:p>
        </p:txBody>
      </p:sp>
    </p:spTree>
    <p:extLst>
      <p:ext uri="{BB962C8B-B14F-4D97-AF65-F5344CB8AC3E}">
        <p14:creationId xmlns:p14="http://schemas.microsoft.com/office/powerpoint/2010/main" val="1336433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a:t>
            </a:r>
            <a:endParaRPr lang="en-US" dirty="0">
              <a:solidFill>
                <a:srgbClr val="FF0000"/>
              </a:solidFill>
            </a:endParaRPr>
          </a:p>
        </p:txBody>
      </p:sp>
      <p:sp>
        <p:nvSpPr>
          <p:cNvPr id="6" name="Text Placeholder 5"/>
          <p:cNvSpPr>
            <a:spLocks noGrp="1"/>
          </p:cNvSpPr>
          <p:nvPr>
            <p:ph type="body" sz="quarter" idx="10"/>
          </p:nvPr>
        </p:nvSpPr>
        <p:spPr>
          <a:xfrm>
            <a:off x="557784" y="2706624"/>
            <a:ext cx="8734555" cy="5410200"/>
          </a:xfrm>
        </p:spPr>
        <p:txBody>
          <a:bodyPr/>
          <a:lstStyle/>
          <a:p>
            <a:pPr>
              <a:spcAft>
                <a:spcPts val="1800"/>
              </a:spcAft>
            </a:pPr>
            <a:r>
              <a:rPr lang="en-US" dirty="0"/>
              <a:t>Who: OVC beneficiaries &lt;18 years old</a:t>
            </a:r>
          </a:p>
          <a:p>
            <a:pPr lvl="0">
              <a:spcAft>
                <a:spcPts val="1800"/>
              </a:spcAft>
            </a:pPr>
            <a:r>
              <a:rPr lang="en-US" dirty="0"/>
              <a:t>What: Based on an HIV risk assessment by IP, OVC does not require an HIV test during reporting period</a:t>
            </a:r>
          </a:p>
          <a:p>
            <a:pPr lvl="0">
              <a:spcAft>
                <a:spcPts val="1800"/>
              </a:spcAft>
            </a:pPr>
            <a:r>
              <a:rPr lang="en-US" dirty="0"/>
              <a:t>When: A status of “test not required” is valid unless the IP suspects that child’s risk has changed</a:t>
            </a:r>
            <a:endParaRPr lang="en-US" i="1" dirty="0"/>
          </a:p>
          <a:p>
            <a:pPr lvl="0">
              <a:spcAft>
                <a:spcPts val="1800"/>
              </a:spcAft>
            </a:pPr>
            <a:r>
              <a:rPr lang="en-US" dirty="0"/>
              <a:t>How: By IP, using a standardized data collection tool to guide the risk assessment</a:t>
            </a:r>
          </a:p>
          <a:p>
            <a:pPr lvl="1">
              <a:spcAft>
                <a:spcPts val="1800"/>
              </a:spcAft>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HIV test not required based on risk assessment</a:t>
            </a:r>
          </a:p>
        </p:txBody>
      </p:sp>
      <p:sp>
        <p:nvSpPr>
          <p:cNvPr id="2" name="Slide Number Placeholder 1">
            <a:extLst>
              <a:ext uri="{FF2B5EF4-FFF2-40B4-BE49-F238E27FC236}">
                <a16:creationId xmlns="" xmlns:a16="http://schemas.microsoft.com/office/drawing/2014/main" id="{D8E8868E-40A2-4782-B8E6-BCCD0E8B10FD}"/>
              </a:ext>
            </a:extLst>
          </p:cNvPr>
          <p:cNvSpPr>
            <a:spLocks noGrp="1"/>
          </p:cNvSpPr>
          <p:nvPr>
            <p:ph type="sldNum" sz="quarter" idx="12"/>
          </p:nvPr>
        </p:nvSpPr>
        <p:spPr/>
        <p:txBody>
          <a:bodyPr/>
          <a:lstStyle/>
          <a:p>
            <a:fld id="{B21812CF-82A6-4067-A3E5-617A9F2E10E3}" type="slidenum">
              <a:rPr lang="en-US" smtClean="0"/>
              <a:t>14</a:t>
            </a:fld>
            <a:endParaRPr lang="en-US"/>
          </a:p>
        </p:txBody>
      </p:sp>
    </p:spTree>
    <p:extLst>
      <p:ext uri="{BB962C8B-B14F-4D97-AF65-F5344CB8AC3E}">
        <p14:creationId xmlns:p14="http://schemas.microsoft.com/office/powerpoint/2010/main" val="1796475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5" y="366812"/>
            <a:ext cx="8724024" cy="1143000"/>
          </a:xfrm>
        </p:spPr>
        <p:txBody>
          <a:bodyPr/>
          <a:lstStyle/>
          <a:p>
            <a:r>
              <a:rPr lang="en-US" dirty="0"/>
              <a:t>Data definition</a:t>
            </a:r>
          </a:p>
        </p:txBody>
      </p:sp>
      <p:sp>
        <p:nvSpPr>
          <p:cNvPr id="6" name="Text Placeholder 5"/>
          <p:cNvSpPr>
            <a:spLocks noGrp="1"/>
          </p:cNvSpPr>
          <p:nvPr>
            <p:ph type="body" sz="quarter" idx="10"/>
          </p:nvPr>
        </p:nvSpPr>
        <p:spPr>
          <a:xfrm>
            <a:off x="557784" y="2706624"/>
            <a:ext cx="8382000" cy="3774390"/>
          </a:xfrm>
        </p:spPr>
        <p:txBody>
          <a:bodyPr/>
          <a:lstStyle/>
          <a:p>
            <a:pPr>
              <a:spcAft>
                <a:spcPts val="2800"/>
              </a:spcAft>
            </a:pPr>
            <a:r>
              <a:rPr lang="en-US" dirty="0"/>
              <a:t>Who: OVC beneficiaries &lt;18 years old </a:t>
            </a:r>
          </a:p>
          <a:p>
            <a:pPr lvl="0">
              <a:spcAft>
                <a:spcPts val="2800"/>
              </a:spcAft>
            </a:pPr>
            <a:r>
              <a:rPr lang="en-US" dirty="0"/>
              <a:t>What: OVC or caregiver does not know OVC HIV status or HIV status is missing </a:t>
            </a:r>
          </a:p>
          <a:p>
            <a:pPr lvl="0">
              <a:spcAft>
                <a:spcPts val="2800"/>
              </a:spcAft>
            </a:pPr>
            <a:r>
              <a:rPr lang="en-US" dirty="0"/>
              <a:t>When: During reporting period</a:t>
            </a:r>
          </a:p>
          <a:p>
            <a:pPr lvl="0">
              <a:spcAft>
                <a:spcPts val="2800"/>
              </a:spcAft>
            </a:pPr>
            <a:r>
              <a:rPr lang="en-US" dirty="0"/>
              <a:t>How: Self report  </a:t>
            </a:r>
          </a:p>
          <a:p>
            <a:pPr lvl="1">
              <a:spcAft>
                <a:spcPts val="1800"/>
              </a:spcAft>
            </a:pPr>
            <a:endParaRPr lang="en-US" dirty="0"/>
          </a:p>
        </p:txBody>
      </p:sp>
      <p:sp>
        <p:nvSpPr>
          <p:cNvPr id="7" name="Text Placeholder 6"/>
          <p:cNvSpPr>
            <a:spLocks noGrp="1"/>
          </p:cNvSpPr>
          <p:nvPr>
            <p:ph type="body" sz="quarter" idx="11"/>
          </p:nvPr>
        </p:nvSpPr>
        <p:spPr>
          <a:xfrm>
            <a:off x="561844" y="1091205"/>
            <a:ext cx="9648956" cy="837214"/>
          </a:xfrm>
        </p:spPr>
        <p:txBody>
          <a:bodyPr/>
          <a:lstStyle/>
          <a:p>
            <a:pPr lvl="0"/>
            <a:r>
              <a:rPr lang="en-US" sz="4000" dirty="0"/>
              <a:t>HIV status unknown</a:t>
            </a:r>
          </a:p>
        </p:txBody>
      </p:sp>
      <p:sp>
        <p:nvSpPr>
          <p:cNvPr id="2" name="Slide Number Placeholder 1">
            <a:extLst>
              <a:ext uri="{FF2B5EF4-FFF2-40B4-BE49-F238E27FC236}">
                <a16:creationId xmlns="" xmlns:a16="http://schemas.microsoft.com/office/drawing/2014/main" id="{E7283E54-B028-4875-933B-6E3854335858}"/>
              </a:ext>
            </a:extLst>
          </p:cNvPr>
          <p:cNvSpPr>
            <a:spLocks noGrp="1"/>
          </p:cNvSpPr>
          <p:nvPr>
            <p:ph type="sldNum" sz="quarter" idx="12"/>
          </p:nvPr>
        </p:nvSpPr>
        <p:spPr/>
        <p:txBody>
          <a:bodyPr/>
          <a:lstStyle/>
          <a:p>
            <a:fld id="{B21812CF-82A6-4067-A3E5-617A9F2E10E3}" type="slidenum">
              <a:rPr lang="en-US" smtClean="0"/>
              <a:t>15</a:t>
            </a:fld>
            <a:endParaRPr lang="en-US"/>
          </a:p>
        </p:txBody>
      </p:sp>
    </p:spTree>
    <p:extLst>
      <p:ext uri="{BB962C8B-B14F-4D97-AF65-F5344CB8AC3E}">
        <p14:creationId xmlns:p14="http://schemas.microsoft.com/office/powerpoint/2010/main" val="240866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a:t>
            </a:r>
            <a:endParaRPr lang="en-US" dirty="0">
              <a:solidFill>
                <a:srgbClr val="FF0000"/>
              </a:solidFill>
            </a:endParaRPr>
          </a:p>
        </p:txBody>
      </p:sp>
      <p:sp>
        <p:nvSpPr>
          <p:cNvPr id="6" name="Text Placeholder 5"/>
          <p:cNvSpPr>
            <a:spLocks noGrp="1"/>
          </p:cNvSpPr>
          <p:nvPr>
            <p:ph type="body" sz="quarter" idx="10"/>
          </p:nvPr>
        </p:nvSpPr>
        <p:spPr>
          <a:xfrm>
            <a:off x="838200" y="1905000"/>
            <a:ext cx="8734555" cy="5029200"/>
          </a:xfrm>
        </p:spPr>
        <p:txBody>
          <a:bodyPr/>
          <a:lstStyle/>
          <a:p>
            <a:pPr marL="457200" lvl="0" indent="-457200">
              <a:spcAft>
                <a:spcPts val="1200"/>
              </a:spcAft>
              <a:buFont typeface="+mj-lt"/>
              <a:buAutoNum type="arabicPeriod"/>
            </a:pPr>
            <a:r>
              <a:rPr lang="en-US" sz="2000" dirty="0"/>
              <a:t>HIV risk not assessed: OVC enrolled but HIV risk not yet assessed </a:t>
            </a:r>
          </a:p>
          <a:p>
            <a:pPr marL="457200" lvl="0" indent="-457200">
              <a:spcAft>
                <a:spcPts val="1200"/>
              </a:spcAft>
              <a:buFont typeface="+mj-lt"/>
              <a:buAutoNum type="arabicPeriod"/>
            </a:pPr>
            <a:r>
              <a:rPr lang="en-US" sz="2000" dirty="0"/>
              <a:t>Refuse HIV assessment: OVC has been approached, but did not agree to answer the risk assessment questions</a:t>
            </a:r>
          </a:p>
          <a:p>
            <a:pPr marL="457200" indent="-457200">
              <a:spcAft>
                <a:spcPts val="1200"/>
              </a:spcAft>
              <a:buFont typeface="+mj-lt"/>
              <a:buAutoNum type="arabicPeriod"/>
            </a:pPr>
            <a:r>
              <a:rPr lang="en-US" sz="2000" dirty="0"/>
              <a:t>At risk for HIV: OVC has been assessed and is at risk for HIV, but has not yet accepted referral for HIV testing</a:t>
            </a:r>
          </a:p>
          <a:p>
            <a:pPr marL="457200" lvl="0" indent="-457200">
              <a:spcAft>
                <a:spcPts val="1200"/>
              </a:spcAft>
              <a:buFont typeface="+mj-lt"/>
              <a:buAutoNum type="arabicPeriod"/>
            </a:pPr>
            <a:r>
              <a:rPr lang="en-US" sz="2000" dirty="0"/>
              <a:t>HIV referral: OVC has accepted HIV testing referral, but has not yet completed the test</a:t>
            </a:r>
          </a:p>
          <a:p>
            <a:pPr marL="457200" lvl="0" indent="-457200">
              <a:spcAft>
                <a:spcPts val="1200"/>
              </a:spcAft>
              <a:buFont typeface="+mj-lt"/>
              <a:buAutoNum type="arabicPeriod"/>
            </a:pPr>
            <a:r>
              <a:rPr lang="en-US" sz="2000" dirty="0"/>
              <a:t>HIV referral completed: OVC has completed the HIV test although test result is not available </a:t>
            </a:r>
          </a:p>
          <a:p>
            <a:pPr marL="457200" lvl="0" indent="-457200">
              <a:spcAft>
                <a:spcPts val="1200"/>
              </a:spcAft>
              <a:buFont typeface="+mj-lt"/>
              <a:buAutoNum type="arabicPeriod"/>
            </a:pPr>
            <a:r>
              <a:rPr lang="en-US" sz="2000" dirty="0"/>
              <a:t>Refuse report: OVC has been approached by case worker but has not yet agreed to share test result</a:t>
            </a:r>
          </a:p>
          <a:p>
            <a:pPr marL="457200" lvl="0" indent="-457200">
              <a:spcAft>
                <a:spcPts val="1200"/>
              </a:spcAft>
              <a:buFont typeface="+mj-lt"/>
              <a:buAutoNum type="arabicPeriod"/>
            </a:pPr>
            <a:r>
              <a:rPr lang="en-US" sz="2000" dirty="0"/>
              <a:t>Missing: no available data</a:t>
            </a:r>
          </a:p>
          <a:p>
            <a:pPr marL="457200" lvl="0" indent="-457200">
              <a:spcAft>
                <a:spcPts val="1200"/>
              </a:spcAft>
              <a:buFont typeface="+mj-lt"/>
              <a:buAutoNum type="arabicPeriod"/>
            </a:pPr>
            <a:endParaRPr lang="en-US" sz="2000" dirty="0"/>
          </a:p>
          <a:p>
            <a:pPr lvl="1">
              <a:spcAft>
                <a:spcPts val="1200"/>
              </a:spcAft>
            </a:pPr>
            <a:endParaRPr lang="en-US" dirty="0"/>
          </a:p>
        </p:txBody>
      </p:sp>
      <p:sp>
        <p:nvSpPr>
          <p:cNvPr id="7" name="Text Placeholder 6"/>
          <p:cNvSpPr>
            <a:spLocks noGrp="1"/>
          </p:cNvSpPr>
          <p:nvPr>
            <p:ph type="body" sz="quarter" idx="11"/>
          </p:nvPr>
        </p:nvSpPr>
        <p:spPr>
          <a:xfrm>
            <a:off x="561844" y="1091205"/>
            <a:ext cx="9648956" cy="837214"/>
          </a:xfrm>
        </p:spPr>
        <p:txBody>
          <a:bodyPr/>
          <a:lstStyle/>
          <a:p>
            <a:pPr lvl="0"/>
            <a:r>
              <a:rPr lang="en-US" sz="4000" dirty="0"/>
              <a:t>HIV status unknown (explanations)</a:t>
            </a:r>
          </a:p>
        </p:txBody>
      </p:sp>
      <p:grpSp>
        <p:nvGrpSpPr>
          <p:cNvPr id="2" name="Group 1">
            <a:extLst>
              <a:ext uri="{FF2B5EF4-FFF2-40B4-BE49-F238E27FC236}">
                <a16:creationId xmlns="" xmlns:a16="http://schemas.microsoft.com/office/drawing/2014/main" id="{2A2C270E-A207-4E2D-81CE-5EC3B50A5986}"/>
              </a:ext>
            </a:extLst>
          </p:cNvPr>
          <p:cNvGrpSpPr/>
          <p:nvPr/>
        </p:nvGrpSpPr>
        <p:grpSpPr>
          <a:xfrm>
            <a:off x="3200400" y="6705600"/>
            <a:ext cx="6324600" cy="914400"/>
            <a:chOff x="3429000" y="6705600"/>
            <a:chExt cx="6324600" cy="914400"/>
          </a:xfrm>
        </p:grpSpPr>
        <p:sp>
          <p:nvSpPr>
            <p:cNvPr id="8" name="Rectangle 7">
              <a:extLst>
                <a:ext uri="{FF2B5EF4-FFF2-40B4-BE49-F238E27FC236}">
                  <a16:creationId xmlns="" xmlns:a16="http://schemas.microsoft.com/office/drawing/2014/main" id="{33E8AB5F-7023-4605-83D5-9A10F79E545B}"/>
                </a:ext>
              </a:extLst>
            </p:cNvPr>
            <p:cNvSpPr/>
            <p:nvPr/>
          </p:nvSpPr>
          <p:spPr>
            <a:xfrm>
              <a:off x="3810000" y="6897469"/>
              <a:ext cx="5943600" cy="646331"/>
            </a:xfrm>
            <a:prstGeom prst="rect">
              <a:avLst/>
            </a:prstGeom>
          </p:spPr>
          <p:txBody>
            <a:bodyPr wrap="square">
              <a:spAutoFit/>
            </a:bodyPr>
            <a:lstStyle/>
            <a:p>
              <a:pPr algn="r">
                <a:lnSpc>
                  <a:spcPct val="90000"/>
                </a:lnSpc>
              </a:pPr>
              <a:r>
                <a:rPr lang="en-US" sz="2000" dirty="0">
                  <a:solidFill>
                    <a:srgbClr val="008C84"/>
                  </a:solidFill>
                  <a:latin typeface="Century Gothic" panose="020B0502020202020204" pitchFamily="34" charset="0"/>
                </a:rPr>
                <a:t>IPs are </a:t>
              </a:r>
              <a:r>
                <a:rPr lang="en-US" sz="2000">
                  <a:solidFill>
                    <a:srgbClr val="008C84"/>
                  </a:solidFill>
                  <a:latin typeface="Century Gothic" panose="020B0502020202020204" pitchFamily="34" charset="0"/>
                </a:rPr>
                <a:t>encouraged to </a:t>
              </a:r>
              <a:r>
                <a:rPr lang="en-US" sz="2000" dirty="0">
                  <a:solidFill>
                    <a:srgbClr val="008C84"/>
                  </a:solidFill>
                  <a:latin typeface="Century Gothic" panose="020B0502020202020204" pitchFamily="34" charset="0"/>
                </a:rPr>
                <a:t>collect these details and share in narrative section of report.</a:t>
              </a:r>
            </a:p>
          </p:txBody>
        </p:sp>
        <p:pic>
          <p:nvPicPr>
            <p:cNvPr id="9" name="Graphic 8" descr="Stars">
              <a:extLst>
                <a:ext uri="{FF2B5EF4-FFF2-40B4-BE49-F238E27FC236}">
                  <a16:creationId xmlns="" xmlns:a16="http://schemas.microsoft.com/office/drawing/2014/main" id="{C966B489-3B53-4BB7-ABCD-05B657E2798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3429000" y="6705600"/>
              <a:ext cx="914400" cy="914400"/>
            </a:xfrm>
            <a:prstGeom prst="rect">
              <a:avLst/>
            </a:prstGeom>
          </p:spPr>
        </p:pic>
      </p:grpSp>
      <p:sp>
        <p:nvSpPr>
          <p:cNvPr id="3" name="Slide Number Placeholder 2">
            <a:extLst>
              <a:ext uri="{FF2B5EF4-FFF2-40B4-BE49-F238E27FC236}">
                <a16:creationId xmlns="" xmlns:a16="http://schemas.microsoft.com/office/drawing/2014/main" id="{D37F8572-FCC5-4580-8DF4-1A7E9770DA15}"/>
              </a:ext>
            </a:extLst>
          </p:cNvPr>
          <p:cNvSpPr>
            <a:spLocks noGrp="1"/>
          </p:cNvSpPr>
          <p:nvPr>
            <p:ph type="sldNum" sz="quarter" idx="12"/>
          </p:nvPr>
        </p:nvSpPr>
        <p:spPr/>
        <p:txBody>
          <a:bodyPr/>
          <a:lstStyle/>
          <a:p>
            <a:fld id="{B21812CF-82A6-4067-A3E5-617A9F2E10E3}" type="slidenum">
              <a:rPr lang="en-US" smtClean="0"/>
              <a:t>16</a:t>
            </a:fld>
            <a:endParaRPr lang="en-US"/>
          </a:p>
        </p:txBody>
      </p:sp>
    </p:spTree>
    <p:extLst>
      <p:ext uri="{BB962C8B-B14F-4D97-AF65-F5344CB8AC3E}">
        <p14:creationId xmlns:p14="http://schemas.microsoft.com/office/powerpoint/2010/main" val="1692830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1600200"/>
            <a:ext cx="7162800" cy="2895600"/>
          </a:xfrm>
        </p:spPr>
        <p:txBody>
          <a:bodyPr/>
          <a:lstStyle/>
          <a:p>
            <a:pPr algn="ctr">
              <a:lnSpc>
                <a:spcPts val="5900"/>
              </a:lnSpc>
            </a:pPr>
            <a:r>
              <a:rPr lang="en-US" sz="6000" b="1" dirty="0">
                <a:latin typeface="Century Gothic" panose="020B0502020202020204" pitchFamily="34" charset="0"/>
              </a:rPr>
              <a:t>4.3. Data quality checks and performance metric</a:t>
            </a:r>
            <a:endParaRPr lang="en-US" sz="6000" dirty="0">
              <a:latin typeface="Century Gothic" panose="020B050202020202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338" y="4648200"/>
            <a:ext cx="4591725" cy="2884990"/>
          </a:xfrm>
          <a:prstGeom prst="rect">
            <a:avLst/>
          </a:prstGeom>
        </p:spPr>
      </p:pic>
      <p:sp>
        <p:nvSpPr>
          <p:cNvPr id="5" name="Slide Number Placeholder 4">
            <a:extLst>
              <a:ext uri="{FF2B5EF4-FFF2-40B4-BE49-F238E27FC236}">
                <a16:creationId xmlns="" xmlns:a16="http://schemas.microsoft.com/office/drawing/2014/main" id="{0FFE4769-DA31-43AB-984B-81F51C165CE3}"/>
              </a:ext>
            </a:extLst>
          </p:cNvPr>
          <p:cNvSpPr>
            <a:spLocks noGrp="1"/>
          </p:cNvSpPr>
          <p:nvPr>
            <p:ph type="sldNum" sz="quarter" idx="12"/>
          </p:nvPr>
        </p:nvSpPr>
        <p:spPr/>
        <p:txBody>
          <a:bodyPr/>
          <a:lstStyle/>
          <a:p>
            <a:fld id="{B21812CF-82A6-4067-A3E5-617A9F2E10E3}" type="slidenum">
              <a:rPr lang="en-US" smtClean="0"/>
              <a:t>17</a:t>
            </a:fld>
            <a:endParaRPr lang="en-US"/>
          </a:p>
        </p:txBody>
      </p:sp>
    </p:spTree>
    <p:extLst>
      <p:ext uri="{BB962C8B-B14F-4D97-AF65-F5344CB8AC3E}">
        <p14:creationId xmlns:p14="http://schemas.microsoft.com/office/powerpoint/2010/main" val="1128818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quality check</a:t>
            </a:r>
          </a:p>
        </p:txBody>
      </p:sp>
      <p:grpSp>
        <p:nvGrpSpPr>
          <p:cNvPr id="10" name="Group 9">
            <a:extLst>
              <a:ext uri="{FF2B5EF4-FFF2-40B4-BE49-F238E27FC236}">
                <a16:creationId xmlns="" xmlns:a16="http://schemas.microsoft.com/office/drawing/2014/main" id="{E3DD25C6-703F-4712-BD8D-72EDE28A40A4}"/>
              </a:ext>
            </a:extLst>
          </p:cNvPr>
          <p:cNvGrpSpPr/>
          <p:nvPr/>
        </p:nvGrpSpPr>
        <p:grpSpPr>
          <a:xfrm>
            <a:off x="533400" y="2819400"/>
            <a:ext cx="9144000" cy="2895600"/>
            <a:chOff x="762000" y="3505200"/>
            <a:chExt cx="9144000" cy="2895600"/>
          </a:xfrm>
        </p:grpSpPr>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762000" y="3505200"/>
              <a:ext cx="5715000" cy="1524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dirty="0"/>
                <a:t>Number of OVC with HIV status reported (&lt;18 years old) </a:t>
              </a:r>
              <a:endParaRPr lang="en-US" kern="0" dirty="0"/>
            </a:p>
            <a:p>
              <a:pPr marL="800100" lvl="1" indent="-342900">
                <a:spcAft>
                  <a:spcPts val="1200"/>
                </a:spcAft>
                <a:buFont typeface="Arial" charset="0"/>
                <a:buChar char="•"/>
              </a:pPr>
              <a:endParaRPr lang="en-US" kern="0" dirty="0"/>
            </a:p>
          </p:txBody>
        </p:sp>
        <p:sp>
          <p:nvSpPr>
            <p:cNvPr id="9" name="Text Placeholder 5">
              <a:extLst>
                <a:ext uri="{FF2B5EF4-FFF2-40B4-BE49-F238E27FC236}">
                  <a16:creationId xmlns="" xmlns:a16="http://schemas.microsoft.com/office/drawing/2014/main" id="{9D414D68-C980-432F-831B-BEE8D6A7AABB}"/>
                </a:ext>
              </a:extLst>
            </p:cNvPr>
            <p:cNvSpPr txBox="1">
              <a:spLocks/>
            </p:cNvSpPr>
            <p:nvPr/>
          </p:nvSpPr>
          <p:spPr>
            <a:xfrm>
              <a:off x="762001" y="4800600"/>
              <a:ext cx="6019799" cy="1600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dirty="0"/>
                <a:t>Number </a:t>
              </a:r>
              <a:r>
                <a:rPr lang="en-US"/>
                <a:t>of OVC reported </a:t>
              </a:r>
              <a:r>
                <a:rPr lang="en-US" dirty="0"/>
                <a:t>under OVC_SERV (&lt;18 years old) </a:t>
              </a:r>
            </a:p>
            <a:p>
              <a:pPr marL="914400" lvl="1" indent="-457200">
                <a:spcAft>
                  <a:spcPts val="1200"/>
                </a:spcAft>
                <a:buFont typeface="+mj-lt"/>
                <a:buAutoNum type="arabicPeriod"/>
              </a:pPr>
              <a:endParaRPr lang="en-US" kern="0" dirty="0"/>
            </a:p>
            <a:p>
              <a:pPr marL="800100" lvl="1" indent="-342900">
                <a:spcAft>
                  <a:spcPts val="1200"/>
                </a:spcAft>
                <a:buFont typeface="Arial" charset="0"/>
                <a:buChar char="•"/>
              </a:pPr>
              <a:endParaRPr lang="en-US" kern="0" dirty="0"/>
            </a:p>
          </p:txBody>
        </p:sp>
        <p:cxnSp>
          <p:nvCxnSpPr>
            <p:cNvPr id="4" name="Straight Connector 3">
              <a:extLst>
                <a:ext uri="{FF2B5EF4-FFF2-40B4-BE49-F238E27FC236}">
                  <a16:creationId xmlns="" xmlns:a16="http://schemas.microsoft.com/office/drawing/2014/main" id="{64E2EFBE-8937-4494-99EA-381E09F08F62}"/>
                </a:ext>
              </a:extLst>
            </p:cNvPr>
            <p:cNvCxnSpPr>
              <a:cxnSpLocks/>
            </p:cNvCxnSpPr>
            <p:nvPr/>
          </p:nvCxnSpPr>
          <p:spPr>
            <a:xfrm>
              <a:off x="838200" y="4648200"/>
              <a:ext cx="5486400" cy="0"/>
            </a:xfrm>
            <a:prstGeom prst="line">
              <a:avLst/>
            </a:prstGeom>
            <a:ln w="38100">
              <a:solidFill>
                <a:srgbClr val="A29CC0"/>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 xmlns:a16="http://schemas.microsoft.com/office/drawing/2014/main" id="{9BBB5ECA-F163-4CAB-AF80-69BA67865A9E}"/>
                </a:ext>
              </a:extLst>
            </p:cNvPr>
            <p:cNvGrpSpPr/>
            <p:nvPr/>
          </p:nvGrpSpPr>
          <p:grpSpPr>
            <a:xfrm>
              <a:off x="6553200" y="4114800"/>
              <a:ext cx="3352800" cy="914400"/>
              <a:chOff x="6477000" y="3276600"/>
              <a:chExt cx="3352800" cy="914400"/>
            </a:xfrm>
          </p:grpSpPr>
          <p:sp>
            <p:nvSpPr>
              <p:cNvPr id="11" name="Equals 10">
                <a:extLst>
                  <a:ext uri="{FF2B5EF4-FFF2-40B4-BE49-F238E27FC236}">
                    <a16:creationId xmlns="" xmlns:a16="http://schemas.microsoft.com/office/drawing/2014/main" id="{34123C49-7EBC-4481-88DA-943C533BA541}"/>
                  </a:ext>
                </a:extLst>
              </p:cNvPr>
              <p:cNvSpPr/>
              <p:nvPr/>
            </p:nvSpPr>
            <p:spPr>
              <a:xfrm>
                <a:off x="6477000" y="3429000"/>
                <a:ext cx="1066800" cy="762000"/>
              </a:xfrm>
              <a:prstGeom prst="mathEqual">
                <a:avLst>
                  <a:gd name="adj1" fmla="val 23520"/>
                  <a:gd name="adj2" fmla="val 13958"/>
                </a:avLst>
              </a:prstGeom>
              <a:solidFill>
                <a:srgbClr val="A29CC0"/>
              </a:solidFill>
              <a:ln>
                <a:solidFill>
                  <a:srgbClr val="A29C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 Placeholder 5">
                <a:extLst>
                  <a:ext uri="{FF2B5EF4-FFF2-40B4-BE49-F238E27FC236}">
                    <a16:creationId xmlns="" xmlns:a16="http://schemas.microsoft.com/office/drawing/2014/main" id="{D5C822FA-EBEF-46D0-8C8B-F34736C0AE90}"/>
                  </a:ext>
                </a:extLst>
              </p:cNvPr>
              <p:cNvSpPr txBox="1">
                <a:spLocks/>
              </p:cNvSpPr>
              <p:nvPr/>
            </p:nvSpPr>
            <p:spPr>
              <a:xfrm>
                <a:off x="7696200" y="3276600"/>
                <a:ext cx="2133600"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5400" dirty="0">
                    <a:solidFill>
                      <a:srgbClr val="A29CC0"/>
                    </a:solidFill>
                  </a:rPr>
                  <a:t>100%</a:t>
                </a:r>
                <a:endParaRPr lang="en-US" sz="4400" kern="0" dirty="0">
                  <a:solidFill>
                    <a:srgbClr val="A29CC0"/>
                  </a:solidFill>
                </a:endParaRPr>
              </a:p>
              <a:p>
                <a:pPr marL="800100" lvl="1" indent="-342900">
                  <a:spcAft>
                    <a:spcPts val="1200"/>
                  </a:spcAft>
                  <a:buFont typeface="Arial" charset="0"/>
                  <a:buChar char="•"/>
                </a:pPr>
                <a:endParaRPr lang="en-US" sz="3200" kern="0" dirty="0">
                  <a:solidFill>
                    <a:srgbClr val="A29CC0"/>
                  </a:solidFill>
                </a:endParaRPr>
              </a:p>
            </p:txBody>
          </p:sp>
        </p:grpSp>
      </p:grpSp>
      <p:sp>
        <p:nvSpPr>
          <p:cNvPr id="2" name="Slide Number Placeholder 1">
            <a:extLst>
              <a:ext uri="{FF2B5EF4-FFF2-40B4-BE49-F238E27FC236}">
                <a16:creationId xmlns="" xmlns:a16="http://schemas.microsoft.com/office/drawing/2014/main" id="{016B0C50-C192-4EB4-8E59-4AEECFE188DF}"/>
              </a:ext>
            </a:extLst>
          </p:cNvPr>
          <p:cNvSpPr>
            <a:spLocks noGrp="1"/>
          </p:cNvSpPr>
          <p:nvPr>
            <p:ph type="sldNum" sz="quarter" idx="12"/>
          </p:nvPr>
        </p:nvSpPr>
        <p:spPr/>
        <p:txBody>
          <a:bodyPr/>
          <a:lstStyle/>
          <a:p>
            <a:fld id="{B21812CF-82A6-4067-A3E5-617A9F2E10E3}" type="slidenum">
              <a:rPr lang="en-US" smtClean="0"/>
              <a:t>18</a:t>
            </a:fld>
            <a:endParaRPr lang="en-US"/>
          </a:p>
        </p:txBody>
      </p:sp>
    </p:spTree>
    <p:extLst>
      <p:ext uri="{BB962C8B-B14F-4D97-AF65-F5344CB8AC3E}">
        <p14:creationId xmlns:p14="http://schemas.microsoft.com/office/powerpoint/2010/main" val="1918487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quality check</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grpSp>
        <p:nvGrpSpPr>
          <p:cNvPr id="10" name="Group 9">
            <a:extLst>
              <a:ext uri="{FF2B5EF4-FFF2-40B4-BE49-F238E27FC236}">
                <a16:creationId xmlns="" xmlns:a16="http://schemas.microsoft.com/office/drawing/2014/main" id="{E3DD25C6-703F-4712-BD8D-72EDE28A40A4}"/>
              </a:ext>
            </a:extLst>
          </p:cNvPr>
          <p:cNvGrpSpPr/>
          <p:nvPr/>
        </p:nvGrpSpPr>
        <p:grpSpPr>
          <a:xfrm>
            <a:off x="533400" y="1524000"/>
            <a:ext cx="6858000" cy="3581400"/>
            <a:chOff x="762000" y="2209800"/>
            <a:chExt cx="6858000" cy="3581400"/>
          </a:xfrm>
        </p:grpSpPr>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762000" y="2209800"/>
              <a:ext cx="6705600" cy="2590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dirty="0"/>
                <a:t>HIV positive +</a:t>
              </a:r>
            </a:p>
            <a:p>
              <a:pPr marL="0" lvl="2">
                <a:spcAft>
                  <a:spcPts val="1200"/>
                </a:spcAft>
              </a:pPr>
              <a:r>
                <a:rPr lang="en-US" kern="0" dirty="0"/>
                <a:t>HIV negative +</a:t>
              </a:r>
            </a:p>
            <a:p>
              <a:pPr marL="0" lvl="2">
                <a:spcAft>
                  <a:spcPts val="1200"/>
                </a:spcAft>
              </a:pPr>
              <a:r>
                <a:rPr lang="en-US" kern="0" dirty="0"/>
                <a:t>HIV test not required +</a:t>
              </a:r>
            </a:p>
            <a:p>
              <a:pPr marL="0" lvl="2">
                <a:spcAft>
                  <a:spcPts val="1200"/>
                </a:spcAft>
              </a:pPr>
              <a:r>
                <a:rPr lang="en-US" kern="0" dirty="0"/>
                <a:t>HIV status unknown</a:t>
              </a:r>
              <a:endParaRPr lang="en-US" sz="1800" kern="0" dirty="0"/>
            </a:p>
          </p:txBody>
        </p:sp>
        <p:sp>
          <p:nvSpPr>
            <p:cNvPr id="9" name="Text Placeholder 5">
              <a:extLst>
                <a:ext uri="{FF2B5EF4-FFF2-40B4-BE49-F238E27FC236}">
                  <a16:creationId xmlns="" xmlns:a16="http://schemas.microsoft.com/office/drawing/2014/main" id="{9D414D68-C980-432F-831B-BEE8D6A7AABB}"/>
                </a:ext>
              </a:extLst>
            </p:cNvPr>
            <p:cNvSpPr txBox="1">
              <a:spLocks/>
            </p:cNvSpPr>
            <p:nvPr/>
          </p:nvSpPr>
          <p:spPr>
            <a:xfrm>
              <a:off x="762000" y="4191000"/>
              <a:ext cx="6019799" cy="1600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000" dirty="0"/>
                <a:t>Number of OVC reported under OVC_SERV (&lt;18 years old) </a:t>
              </a:r>
            </a:p>
            <a:p>
              <a:pPr marL="914400" lvl="1" indent="-457200">
                <a:spcAft>
                  <a:spcPts val="1200"/>
                </a:spcAft>
                <a:buFont typeface="+mj-lt"/>
                <a:buAutoNum type="arabicPeriod"/>
              </a:pPr>
              <a:endParaRPr lang="en-US" sz="1800" kern="0" dirty="0"/>
            </a:p>
            <a:p>
              <a:pPr marL="800100" lvl="1" indent="-342900">
                <a:spcAft>
                  <a:spcPts val="1200"/>
                </a:spcAft>
                <a:buFont typeface="Arial" charset="0"/>
                <a:buChar char="•"/>
              </a:pPr>
              <a:endParaRPr lang="en-US" sz="1800" kern="0" dirty="0"/>
            </a:p>
          </p:txBody>
        </p:sp>
        <p:cxnSp>
          <p:nvCxnSpPr>
            <p:cNvPr id="4" name="Straight Connector 3">
              <a:extLst>
                <a:ext uri="{FF2B5EF4-FFF2-40B4-BE49-F238E27FC236}">
                  <a16:creationId xmlns="" xmlns:a16="http://schemas.microsoft.com/office/drawing/2014/main" id="{64E2EFBE-8937-4494-99EA-381E09F08F62}"/>
                </a:ext>
              </a:extLst>
            </p:cNvPr>
            <p:cNvCxnSpPr>
              <a:cxnSpLocks/>
            </p:cNvCxnSpPr>
            <p:nvPr/>
          </p:nvCxnSpPr>
          <p:spPr>
            <a:xfrm>
              <a:off x="838200" y="4038600"/>
              <a:ext cx="5486400" cy="0"/>
            </a:xfrm>
            <a:prstGeom prst="line">
              <a:avLst/>
            </a:prstGeom>
            <a:ln w="38100">
              <a:solidFill>
                <a:srgbClr val="A29CC0"/>
              </a:solidFill>
            </a:ln>
          </p:spPr>
          <p:style>
            <a:lnRef idx="1">
              <a:schemeClr val="accent1"/>
            </a:lnRef>
            <a:fillRef idx="0">
              <a:schemeClr val="accent1"/>
            </a:fillRef>
            <a:effectRef idx="0">
              <a:schemeClr val="accent1"/>
            </a:effectRef>
            <a:fontRef idx="minor">
              <a:schemeClr val="tx1"/>
            </a:fontRef>
          </p:style>
        </p:cxnSp>
        <p:sp>
          <p:nvSpPr>
            <p:cNvPr id="11" name="Equals 10">
              <a:extLst>
                <a:ext uri="{FF2B5EF4-FFF2-40B4-BE49-F238E27FC236}">
                  <a16:creationId xmlns="" xmlns:a16="http://schemas.microsoft.com/office/drawing/2014/main" id="{34123C49-7EBC-4481-88DA-943C533BA541}"/>
                </a:ext>
              </a:extLst>
            </p:cNvPr>
            <p:cNvSpPr/>
            <p:nvPr/>
          </p:nvSpPr>
          <p:spPr>
            <a:xfrm>
              <a:off x="6553200" y="3657600"/>
              <a:ext cx="1066800" cy="762000"/>
            </a:xfrm>
            <a:prstGeom prst="mathEqual">
              <a:avLst>
                <a:gd name="adj1" fmla="val 23520"/>
                <a:gd name="adj2" fmla="val 13958"/>
              </a:avLst>
            </a:prstGeom>
            <a:solidFill>
              <a:srgbClr val="A29CC0"/>
            </a:solidFill>
            <a:ln>
              <a:solidFill>
                <a:srgbClr val="A29C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 Placeholder 5">
            <a:extLst>
              <a:ext uri="{FF2B5EF4-FFF2-40B4-BE49-F238E27FC236}">
                <a16:creationId xmlns="" xmlns:a16="http://schemas.microsoft.com/office/drawing/2014/main" id="{C6623ADD-85D9-422A-BB82-3C5E278AA501}"/>
              </a:ext>
            </a:extLst>
          </p:cNvPr>
          <p:cNvSpPr txBox="1">
            <a:spLocks/>
          </p:cNvSpPr>
          <p:nvPr/>
        </p:nvSpPr>
        <p:spPr>
          <a:xfrm>
            <a:off x="457200" y="4572000"/>
            <a:ext cx="9220200" cy="2438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342900" lvl="2" indent="-342900">
              <a:spcAft>
                <a:spcPts val="1200"/>
              </a:spcAft>
              <a:buFont typeface="Arial" panose="020B0604020202020204" pitchFamily="34" charset="0"/>
              <a:buChar char="•"/>
            </a:pPr>
            <a:r>
              <a:rPr lang="en-US" sz="2400" dirty="0"/>
              <a:t>The new definition of “HIV status unknown</a:t>
            </a:r>
            <a:r>
              <a:rPr lang="en-US" sz="2400" kern="0" dirty="0"/>
              <a:t>” includes all OVC for whom HIV status is missing for any reason.</a:t>
            </a:r>
          </a:p>
          <a:p>
            <a:pPr marL="342900" lvl="2" indent="-342900">
              <a:spcAft>
                <a:spcPts val="1200"/>
              </a:spcAft>
              <a:buFont typeface="Arial" panose="020B0604020202020204" pitchFamily="34" charset="0"/>
              <a:buChar char="•"/>
            </a:pPr>
            <a:r>
              <a:rPr lang="en-US" sz="2400" kern="0" dirty="0"/>
              <a:t>Every beneficiary included in OVC_SERV (&lt;18 years old) must be reported in one of the four HIV status categories.</a:t>
            </a:r>
          </a:p>
        </p:txBody>
      </p:sp>
      <p:sp>
        <p:nvSpPr>
          <p:cNvPr id="15" name="Text Placeholder 5">
            <a:extLst>
              <a:ext uri="{FF2B5EF4-FFF2-40B4-BE49-F238E27FC236}">
                <a16:creationId xmlns="" xmlns:a16="http://schemas.microsoft.com/office/drawing/2014/main" id="{ABF3EB45-F830-4208-9512-17FC122F77EA}"/>
              </a:ext>
            </a:extLst>
          </p:cNvPr>
          <p:cNvSpPr txBox="1">
            <a:spLocks/>
          </p:cNvSpPr>
          <p:nvPr/>
        </p:nvSpPr>
        <p:spPr>
          <a:xfrm>
            <a:off x="7467600" y="2895600"/>
            <a:ext cx="2133600"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5400" dirty="0">
                <a:solidFill>
                  <a:srgbClr val="A29CC0"/>
                </a:solidFill>
              </a:rPr>
              <a:t>100%</a:t>
            </a:r>
            <a:endParaRPr lang="en-US" sz="4400" kern="0" dirty="0">
              <a:solidFill>
                <a:srgbClr val="A29CC0"/>
              </a:solidFill>
            </a:endParaRPr>
          </a:p>
          <a:p>
            <a:pPr marL="800100" lvl="1" indent="-342900">
              <a:spcAft>
                <a:spcPts val="1200"/>
              </a:spcAft>
              <a:buFont typeface="Arial" charset="0"/>
              <a:buChar char="•"/>
            </a:pPr>
            <a:endParaRPr lang="en-US" sz="3200" kern="0" dirty="0">
              <a:solidFill>
                <a:srgbClr val="A29CC0"/>
              </a:solidFill>
            </a:endParaRPr>
          </a:p>
        </p:txBody>
      </p:sp>
      <p:grpSp>
        <p:nvGrpSpPr>
          <p:cNvPr id="12" name="Group 11">
            <a:extLst>
              <a:ext uri="{FF2B5EF4-FFF2-40B4-BE49-F238E27FC236}">
                <a16:creationId xmlns="" xmlns:a16="http://schemas.microsoft.com/office/drawing/2014/main" id="{BEE536D7-D341-48E9-9A27-5CCBF2945E68}"/>
              </a:ext>
            </a:extLst>
          </p:cNvPr>
          <p:cNvGrpSpPr/>
          <p:nvPr/>
        </p:nvGrpSpPr>
        <p:grpSpPr>
          <a:xfrm>
            <a:off x="1219200" y="6705600"/>
            <a:ext cx="8534400" cy="914400"/>
            <a:chOff x="1219200" y="6705600"/>
            <a:chExt cx="8534400" cy="914400"/>
          </a:xfrm>
        </p:grpSpPr>
        <p:sp>
          <p:nvSpPr>
            <p:cNvPr id="14" name="Rectangle 13">
              <a:extLst>
                <a:ext uri="{FF2B5EF4-FFF2-40B4-BE49-F238E27FC236}">
                  <a16:creationId xmlns="" xmlns:a16="http://schemas.microsoft.com/office/drawing/2014/main" id="{D68B795B-EA84-4B5F-BA72-4F5C40061282}"/>
                </a:ext>
              </a:extLst>
            </p:cNvPr>
            <p:cNvSpPr/>
            <p:nvPr/>
          </p:nvSpPr>
          <p:spPr>
            <a:xfrm>
              <a:off x="1219200" y="7010400"/>
              <a:ext cx="8534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If the equation does not equal 100%, please check for error.</a:t>
              </a:r>
            </a:p>
          </p:txBody>
        </p:sp>
        <p:pic>
          <p:nvPicPr>
            <p:cNvPr id="16" name="Graphic 15" descr="Stars">
              <a:extLst>
                <a:ext uri="{FF2B5EF4-FFF2-40B4-BE49-F238E27FC236}">
                  <a16:creationId xmlns="" xmlns:a16="http://schemas.microsoft.com/office/drawing/2014/main" id="{B04A53CE-F302-4CC1-A6A2-440A5D138CD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371600" y="6705600"/>
              <a:ext cx="914400" cy="914400"/>
            </a:xfrm>
            <a:prstGeom prst="rect">
              <a:avLst/>
            </a:prstGeom>
          </p:spPr>
        </p:pic>
      </p:grpSp>
      <p:sp>
        <p:nvSpPr>
          <p:cNvPr id="2" name="Slide Number Placeholder 1">
            <a:extLst>
              <a:ext uri="{FF2B5EF4-FFF2-40B4-BE49-F238E27FC236}">
                <a16:creationId xmlns="" xmlns:a16="http://schemas.microsoft.com/office/drawing/2014/main" id="{2911C9BE-ADB1-43A9-B469-28B244407FE5}"/>
              </a:ext>
            </a:extLst>
          </p:cNvPr>
          <p:cNvSpPr>
            <a:spLocks noGrp="1"/>
          </p:cNvSpPr>
          <p:nvPr>
            <p:ph type="sldNum" sz="quarter" idx="12"/>
          </p:nvPr>
        </p:nvSpPr>
        <p:spPr/>
        <p:txBody>
          <a:bodyPr/>
          <a:lstStyle/>
          <a:p>
            <a:fld id="{B21812CF-82A6-4067-A3E5-617A9F2E10E3}" type="slidenum">
              <a:rPr lang="en-US" smtClean="0"/>
              <a:t>19</a:t>
            </a:fld>
            <a:endParaRPr lang="en-US"/>
          </a:p>
        </p:txBody>
      </p:sp>
    </p:spTree>
    <p:extLst>
      <p:ext uri="{BB962C8B-B14F-4D97-AF65-F5344CB8AC3E}">
        <p14:creationId xmlns:p14="http://schemas.microsoft.com/office/powerpoint/2010/main" val="3050201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Overview</a:t>
            </a:r>
          </a:p>
        </p:txBody>
      </p:sp>
      <p:sp>
        <p:nvSpPr>
          <p:cNvPr id="6" name="Text Placeholder 5"/>
          <p:cNvSpPr>
            <a:spLocks noGrp="1"/>
          </p:cNvSpPr>
          <p:nvPr>
            <p:ph type="body" sz="quarter" idx="10"/>
          </p:nvPr>
        </p:nvSpPr>
        <p:spPr>
          <a:xfrm>
            <a:off x="609600" y="1828800"/>
            <a:ext cx="8429755" cy="5105400"/>
          </a:xfrm>
        </p:spPr>
        <p:txBody>
          <a:bodyPr/>
          <a:lstStyle/>
          <a:p>
            <a:pPr marL="0" lvl="1" indent="-822960">
              <a:spcAft>
                <a:spcPts val="1200"/>
              </a:spcAft>
            </a:pPr>
            <a:r>
              <a:rPr lang="en-US" sz="3200" dirty="0"/>
              <a:t>4.1. Introduction</a:t>
            </a:r>
          </a:p>
          <a:p>
            <a:pPr marL="0" lvl="1" indent="-822960">
              <a:spcAft>
                <a:spcPts val="1200"/>
              </a:spcAft>
            </a:pPr>
            <a:r>
              <a:rPr lang="en-US" sz="3200" dirty="0"/>
              <a:t>4.2. Data definitions</a:t>
            </a:r>
          </a:p>
          <a:p>
            <a:pPr marL="0" lvl="1" indent="-822960">
              <a:spcAft>
                <a:spcPts val="1200"/>
              </a:spcAft>
            </a:pPr>
            <a:r>
              <a:rPr lang="en-US" sz="3200" dirty="0"/>
              <a:t>4.3. Data quality checks</a:t>
            </a:r>
          </a:p>
          <a:p>
            <a:pPr marL="0" lvl="1" indent="-822960">
              <a:spcAft>
                <a:spcPts val="1200"/>
              </a:spcAft>
            </a:pPr>
            <a:r>
              <a:rPr lang="en-US" sz="3200" dirty="0"/>
              <a:t>4.4. HIV risk assessment continuum</a:t>
            </a:r>
          </a:p>
          <a:p>
            <a:pPr marL="0" lvl="1" indent="-822960">
              <a:spcAft>
                <a:spcPts val="1200"/>
              </a:spcAft>
            </a:pPr>
            <a:r>
              <a:rPr lang="en-US" sz="3200" dirty="0"/>
              <a:t>4.5. OVC_HIVSTAT Flow Chart</a:t>
            </a:r>
          </a:p>
          <a:p>
            <a:pPr marL="0" lvl="1" indent="-822960">
              <a:spcAft>
                <a:spcPts val="1200"/>
              </a:spcAft>
            </a:pPr>
            <a:r>
              <a:rPr lang="en-US" sz="3200" dirty="0"/>
              <a:t>4.6. ART treatment status</a:t>
            </a:r>
          </a:p>
          <a:p>
            <a:pPr marL="0" lvl="1" indent="-822960">
              <a:spcAft>
                <a:spcPts val="1200"/>
              </a:spcAft>
            </a:pPr>
            <a:r>
              <a:rPr lang="en-US" sz="3200" dirty="0"/>
              <a:t>4.7. HIV Risk Assessment prototype</a:t>
            </a:r>
          </a:p>
          <a:p>
            <a:pPr marL="0" lvl="1" indent="-822960">
              <a:spcAft>
                <a:spcPts val="1200"/>
              </a:spcAft>
            </a:pPr>
            <a:r>
              <a:rPr lang="en-US" sz="3200" dirty="0"/>
              <a:t>4.8. Missing data</a:t>
            </a:r>
          </a:p>
          <a:p>
            <a:pPr marL="0" lvl="1" indent="-822960">
              <a:spcAft>
                <a:spcPts val="1200"/>
              </a:spcAft>
            </a:pPr>
            <a:r>
              <a:rPr lang="en-US" sz="3200" dirty="0"/>
              <a:t>4.9. Review</a:t>
            </a:r>
          </a:p>
          <a:p>
            <a:pPr marL="971550" lvl="1" indent="-514350">
              <a:spcAft>
                <a:spcPts val="1200"/>
              </a:spcAft>
              <a:buFont typeface="+mj-lt"/>
              <a:buAutoNum type="arabicPeriod"/>
            </a:pPr>
            <a:endParaRPr lang="en-US" sz="3200" dirty="0"/>
          </a:p>
          <a:p>
            <a:pPr lvl="1">
              <a:spcAft>
                <a:spcPts val="1200"/>
              </a:spcAft>
            </a:pPr>
            <a:endParaRPr lang="en-US" sz="3200" dirty="0"/>
          </a:p>
          <a:p>
            <a:pPr lvl="1">
              <a:spcAft>
                <a:spcPts val="1200"/>
              </a:spcAft>
            </a:pPr>
            <a:endParaRPr lang="en-US" sz="3200" dirty="0"/>
          </a:p>
        </p:txBody>
      </p:sp>
      <p:sp>
        <p:nvSpPr>
          <p:cNvPr id="2" name="Slide Number Placeholder 1">
            <a:extLst>
              <a:ext uri="{FF2B5EF4-FFF2-40B4-BE49-F238E27FC236}">
                <a16:creationId xmlns="" xmlns:a16="http://schemas.microsoft.com/office/drawing/2014/main" id="{23CE0A1E-A0F9-4D10-9F51-3373C5F2230C}"/>
              </a:ext>
            </a:extLst>
          </p:cNvPr>
          <p:cNvSpPr>
            <a:spLocks noGrp="1"/>
          </p:cNvSpPr>
          <p:nvPr>
            <p:ph type="sldNum" sz="quarter" idx="12"/>
          </p:nvPr>
        </p:nvSpPr>
        <p:spPr/>
        <p:txBody>
          <a:bodyPr/>
          <a:lstStyle/>
          <a:p>
            <a:fld id="{B21812CF-82A6-4067-A3E5-617A9F2E10E3}" type="slidenum">
              <a:rPr lang="en-US" smtClean="0"/>
              <a:t>2</a:t>
            </a:fld>
            <a:endParaRPr lang="en-US"/>
          </a:p>
        </p:txBody>
      </p:sp>
    </p:spTree>
    <p:extLst>
      <p:ext uri="{BB962C8B-B14F-4D97-AF65-F5344CB8AC3E}">
        <p14:creationId xmlns:p14="http://schemas.microsoft.com/office/powerpoint/2010/main" val="1907729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quality check</a:t>
            </a:r>
          </a:p>
        </p:txBody>
      </p:sp>
      <p:grpSp>
        <p:nvGrpSpPr>
          <p:cNvPr id="10" name="Group 9">
            <a:extLst>
              <a:ext uri="{FF2B5EF4-FFF2-40B4-BE49-F238E27FC236}">
                <a16:creationId xmlns="" xmlns:a16="http://schemas.microsoft.com/office/drawing/2014/main" id="{E3DD25C6-703F-4712-BD8D-72EDE28A40A4}"/>
              </a:ext>
            </a:extLst>
          </p:cNvPr>
          <p:cNvGrpSpPr/>
          <p:nvPr/>
        </p:nvGrpSpPr>
        <p:grpSpPr>
          <a:xfrm>
            <a:off x="533400" y="1524000"/>
            <a:ext cx="6858000" cy="3581400"/>
            <a:chOff x="762000" y="2209800"/>
            <a:chExt cx="6858000" cy="3581400"/>
          </a:xfrm>
        </p:grpSpPr>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762000" y="2209800"/>
              <a:ext cx="6705600" cy="2590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dirty="0"/>
                <a:t>HIV positive +</a:t>
              </a:r>
            </a:p>
            <a:p>
              <a:pPr marL="0" lvl="2">
                <a:spcAft>
                  <a:spcPts val="1200"/>
                </a:spcAft>
              </a:pPr>
              <a:r>
                <a:rPr lang="en-US" kern="0" dirty="0"/>
                <a:t>HIV negative +</a:t>
              </a:r>
            </a:p>
            <a:p>
              <a:pPr marL="0" lvl="2">
                <a:spcAft>
                  <a:spcPts val="1200"/>
                </a:spcAft>
              </a:pPr>
              <a:r>
                <a:rPr lang="en-US" kern="0" dirty="0"/>
                <a:t>HIV test not required +</a:t>
              </a:r>
            </a:p>
            <a:p>
              <a:pPr marL="0" lvl="2">
                <a:spcAft>
                  <a:spcPts val="1200"/>
                </a:spcAft>
              </a:pPr>
              <a:r>
                <a:rPr lang="en-US" kern="0" dirty="0"/>
                <a:t>HIV status unknown</a:t>
              </a:r>
            </a:p>
            <a:p>
              <a:pPr marL="800100" lvl="1" indent="-342900">
                <a:spcAft>
                  <a:spcPts val="1200"/>
                </a:spcAft>
                <a:buFont typeface="Arial" charset="0"/>
                <a:buChar char="•"/>
              </a:pPr>
              <a:endParaRPr lang="en-US" sz="1800" kern="0" dirty="0"/>
            </a:p>
          </p:txBody>
        </p:sp>
        <p:sp>
          <p:nvSpPr>
            <p:cNvPr id="9" name="Text Placeholder 5">
              <a:extLst>
                <a:ext uri="{FF2B5EF4-FFF2-40B4-BE49-F238E27FC236}">
                  <a16:creationId xmlns="" xmlns:a16="http://schemas.microsoft.com/office/drawing/2014/main" id="{9D414D68-C980-432F-831B-BEE8D6A7AABB}"/>
                </a:ext>
              </a:extLst>
            </p:cNvPr>
            <p:cNvSpPr txBox="1">
              <a:spLocks/>
            </p:cNvSpPr>
            <p:nvPr/>
          </p:nvSpPr>
          <p:spPr>
            <a:xfrm>
              <a:off x="762000" y="4191000"/>
              <a:ext cx="6019799" cy="1600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spcAft>
                  <a:spcPts val="1200"/>
                </a:spcAft>
              </a:pPr>
              <a:r>
                <a:rPr lang="en-US" sz="2000" dirty="0"/>
                <a:t>OVC_SERV (&lt;18 years old) active +</a:t>
              </a:r>
            </a:p>
            <a:p>
              <a:pPr>
                <a:spcAft>
                  <a:spcPts val="1200"/>
                </a:spcAft>
              </a:pPr>
              <a:r>
                <a:rPr lang="en-US" sz="2000" dirty="0"/>
                <a:t>OVC_SERV (&lt;18 years old) graduated </a:t>
              </a:r>
            </a:p>
            <a:p>
              <a:pPr marL="914400" lvl="1" indent="-457200">
                <a:spcAft>
                  <a:spcPts val="1200"/>
                </a:spcAft>
                <a:buFont typeface="+mj-lt"/>
                <a:buAutoNum type="arabicPeriod"/>
              </a:pPr>
              <a:endParaRPr lang="en-US" sz="1800" kern="0" dirty="0"/>
            </a:p>
            <a:p>
              <a:pPr marL="800100" lvl="1" indent="-342900">
                <a:spcAft>
                  <a:spcPts val="1200"/>
                </a:spcAft>
                <a:buFont typeface="Arial" charset="0"/>
                <a:buChar char="•"/>
              </a:pPr>
              <a:endParaRPr lang="en-US" sz="1800" kern="0" dirty="0"/>
            </a:p>
          </p:txBody>
        </p:sp>
        <p:cxnSp>
          <p:nvCxnSpPr>
            <p:cNvPr id="4" name="Straight Connector 3">
              <a:extLst>
                <a:ext uri="{FF2B5EF4-FFF2-40B4-BE49-F238E27FC236}">
                  <a16:creationId xmlns="" xmlns:a16="http://schemas.microsoft.com/office/drawing/2014/main" id="{64E2EFBE-8937-4494-99EA-381E09F08F62}"/>
                </a:ext>
              </a:extLst>
            </p:cNvPr>
            <p:cNvCxnSpPr>
              <a:cxnSpLocks/>
            </p:cNvCxnSpPr>
            <p:nvPr/>
          </p:nvCxnSpPr>
          <p:spPr>
            <a:xfrm>
              <a:off x="838200" y="4038600"/>
              <a:ext cx="5486400" cy="0"/>
            </a:xfrm>
            <a:prstGeom prst="line">
              <a:avLst/>
            </a:prstGeom>
            <a:ln w="38100">
              <a:solidFill>
                <a:srgbClr val="A29CC0"/>
              </a:solidFill>
            </a:ln>
          </p:spPr>
          <p:style>
            <a:lnRef idx="1">
              <a:schemeClr val="accent1"/>
            </a:lnRef>
            <a:fillRef idx="0">
              <a:schemeClr val="accent1"/>
            </a:fillRef>
            <a:effectRef idx="0">
              <a:schemeClr val="accent1"/>
            </a:effectRef>
            <a:fontRef idx="minor">
              <a:schemeClr val="tx1"/>
            </a:fontRef>
          </p:style>
        </p:cxnSp>
        <p:sp>
          <p:nvSpPr>
            <p:cNvPr id="11" name="Equals 10">
              <a:extLst>
                <a:ext uri="{FF2B5EF4-FFF2-40B4-BE49-F238E27FC236}">
                  <a16:creationId xmlns="" xmlns:a16="http://schemas.microsoft.com/office/drawing/2014/main" id="{34123C49-7EBC-4481-88DA-943C533BA541}"/>
                </a:ext>
              </a:extLst>
            </p:cNvPr>
            <p:cNvSpPr/>
            <p:nvPr/>
          </p:nvSpPr>
          <p:spPr>
            <a:xfrm>
              <a:off x="6553200" y="3657600"/>
              <a:ext cx="1066800" cy="762000"/>
            </a:xfrm>
            <a:prstGeom prst="mathEqual">
              <a:avLst>
                <a:gd name="adj1" fmla="val 23520"/>
                <a:gd name="adj2" fmla="val 13958"/>
              </a:avLst>
            </a:prstGeom>
            <a:solidFill>
              <a:srgbClr val="A29CC0"/>
            </a:solidFill>
            <a:ln>
              <a:solidFill>
                <a:srgbClr val="A29C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 Placeholder 5">
            <a:extLst>
              <a:ext uri="{FF2B5EF4-FFF2-40B4-BE49-F238E27FC236}">
                <a16:creationId xmlns="" xmlns:a16="http://schemas.microsoft.com/office/drawing/2014/main" id="{C6623ADD-85D9-422A-BB82-3C5E278AA501}"/>
              </a:ext>
            </a:extLst>
          </p:cNvPr>
          <p:cNvSpPr txBox="1">
            <a:spLocks/>
          </p:cNvSpPr>
          <p:nvPr/>
        </p:nvSpPr>
        <p:spPr>
          <a:xfrm>
            <a:off x="533400" y="4648200"/>
            <a:ext cx="9220200" cy="1828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342900" lvl="2" indent="-342900">
              <a:spcAft>
                <a:spcPts val="1200"/>
              </a:spcAft>
              <a:buFont typeface="Arial" panose="020B0604020202020204" pitchFamily="34" charset="0"/>
              <a:buChar char="•"/>
            </a:pPr>
            <a:r>
              <a:rPr lang="en-US" sz="2400" dirty="0"/>
              <a:t>OVC_SERV includes only the active and graduated disaggregates.</a:t>
            </a:r>
          </a:p>
          <a:p>
            <a:pPr marL="342900" lvl="2" indent="-342900">
              <a:spcAft>
                <a:spcPts val="1200"/>
              </a:spcAft>
              <a:buFont typeface="Arial" panose="020B0604020202020204" pitchFamily="34" charset="0"/>
              <a:buChar char="•"/>
            </a:pPr>
            <a:r>
              <a:rPr lang="en-US" sz="2400" kern="0" dirty="0"/>
              <a:t>OVC programs are not required to report HIV status for beneficiaries who have been transferred out or exited. </a:t>
            </a:r>
          </a:p>
        </p:txBody>
      </p:sp>
      <p:sp>
        <p:nvSpPr>
          <p:cNvPr id="15" name="Text Placeholder 5">
            <a:extLst>
              <a:ext uri="{FF2B5EF4-FFF2-40B4-BE49-F238E27FC236}">
                <a16:creationId xmlns="" xmlns:a16="http://schemas.microsoft.com/office/drawing/2014/main" id="{ABF3EB45-F830-4208-9512-17FC122F77EA}"/>
              </a:ext>
            </a:extLst>
          </p:cNvPr>
          <p:cNvSpPr txBox="1">
            <a:spLocks/>
          </p:cNvSpPr>
          <p:nvPr/>
        </p:nvSpPr>
        <p:spPr>
          <a:xfrm>
            <a:off x="7467600" y="2895600"/>
            <a:ext cx="2133600"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5400" dirty="0">
                <a:solidFill>
                  <a:srgbClr val="A29CC0"/>
                </a:solidFill>
              </a:rPr>
              <a:t>100%</a:t>
            </a:r>
            <a:endParaRPr lang="en-US" sz="4400" kern="0" dirty="0">
              <a:solidFill>
                <a:srgbClr val="A29CC0"/>
              </a:solidFill>
            </a:endParaRPr>
          </a:p>
          <a:p>
            <a:pPr marL="800100" lvl="1" indent="-342900">
              <a:spcAft>
                <a:spcPts val="1200"/>
              </a:spcAft>
              <a:buFont typeface="Arial" charset="0"/>
              <a:buChar char="•"/>
            </a:pPr>
            <a:endParaRPr lang="en-US" sz="3200" kern="0" dirty="0">
              <a:solidFill>
                <a:srgbClr val="A29CC0"/>
              </a:solidFill>
            </a:endParaRPr>
          </a:p>
        </p:txBody>
      </p:sp>
      <p:grpSp>
        <p:nvGrpSpPr>
          <p:cNvPr id="12" name="Group 11">
            <a:extLst>
              <a:ext uri="{FF2B5EF4-FFF2-40B4-BE49-F238E27FC236}">
                <a16:creationId xmlns="" xmlns:a16="http://schemas.microsoft.com/office/drawing/2014/main" id="{F63B2819-5AD6-497C-8F00-2E1DCA284E87}"/>
              </a:ext>
            </a:extLst>
          </p:cNvPr>
          <p:cNvGrpSpPr/>
          <p:nvPr/>
        </p:nvGrpSpPr>
        <p:grpSpPr>
          <a:xfrm>
            <a:off x="1219200" y="6705600"/>
            <a:ext cx="8534400" cy="914400"/>
            <a:chOff x="1219200" y="6705600"/>
            <a:chExt cx="8534400" cy="914400"/>
          </a:xfrm>
        </p:grpSpPr>
        <p:sp>
          <p:nvSpPr>
            <p:cNvPr id="14" name="Rectangle 13">
              <a:extLst>
                <a:ext uri="{FF2B5EF4-FFF2-40B4-BE49-F238E27FC236}">
                  <a16:creationId xmlns="" xmlns:a16="http://schemas.microsoft.com/office/drawing/2014/main" id="{A85F5289-2B55-4829-9A57-DBA3869F45D8}"/>
                </a:ext>
              </a:extLst>
            </p:cNvPr>
            <p:cNvSpPr/>
            <p:nvPr/>
          </p:nvSpPr>
          <p:spPr>
            <a:xfrm>
              <a:off x="1219200" y="7010400"/>
              <a:ext cx="8534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If the equation does not equal 100%, please check for error.</a:t>
              </a:r>
            </a:p>
          </p:txBody>
        </p:sp>
        <p:pic>
          <p:nvPicPr>
            <p:cNvPr id="16" name="Graphic 15" descr="Stars">
              <a:extLst>
                <a:ext uri="{FF2B5EF4-FFF2-40B4-BE49-F238E27FC236}">
                  <a16:creationId xmlns="" xmlns:a16="http://schemas.microsoft.com/office/drawing/2014/main" id="{58D7DF22-573D-4B85-AEBD-4B0699C3C95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371600" y="6705600"/>
              <a:ext cx="914400" cy="914400"/>
            </a:xfrm>
            <a:prstGeom prst="rect">
              <a:avLst/>
            </a:prstGeom>
          </p:spPr>
        </p:pic>
      </p:grpSp>
      <p:sp>
        <p:nvSpPr>
          <p:cNvPr id="2" name="Slide Number Placeholder 1">
            <a:extLst>
              <a:ext uri="{FF2B5EF4-FFF2-40B4-BE49-F238E27FC236}">
                <a16:creationId xmlns="" xmlns:a16="http://schemas.microsoft.com/office/drawing/2014/main" id="{AB0D8FB2-4624-4F1D-923F-D2AE0CE89895}"/>
              </a:ext>
            </a:extLst>
          </p:cNvPr>
          <p:cNvSpPr>
            <a:spLocks noGrp="1"/>
          </p:cNvSpPr>
          <p:nvPr>
            <p:ph type="sldNum" sz="quarter" idx="12"/>
          </p:nvPr>
        </p:nvSpPr>
        <p:spPr/>
        <p:txBody>
          <a:bodyPr/>
          <a:lstStyle/>
          <a:p>
            <a:fld id="{B21812CF-82A6-4067-A3E5-617A9F2E10E3}" type="slidenum">
              <a:rPr lang="en-US" smtClean="0"/>
              <a:t>20</a:t>
            </a:fld>
            <a:endParaRPr lang="en-US"/>
          </a:p>
        </p:txBody>
      </p:sp>
    </p:spTree>
    <p:extLst>
      <p:ext uri="{BB962C8B-B14F-4D97-AF65-F5344CB8AC3E}">
        <p14:creationId xmlns:p14="http://schemas.microsoft.com/office/powerpoint/2010/main" val="16179455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quality check</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457200" y="2590800"/>
            <a:ext cx="2286000" cy="914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r>
              <a:rPr lang="en-US" dirty="0"/>
              <a:t>HIV positive </a:t>
            </a:r>
          </a:p>
          <a:p>
            <a:pPr marL="0" lvl="2"/>
            <a:r>
              <a:rPr lang="en-US" dirty="0"/>
              <a:t>currently on ART</a:t>
            </a:r>
          </a:p>
        </p:txBody>
      </p:sp>
      <p:sp>
        <p:nvSpPr>
          <p:cNvPr id="12" name="Text Placeholder 5">
            <a:extLst>
              <a:ext uri="{FF2B5EF4-FFF2-40B4-BE49-F238E27FC236}">
                <a16:creationId xmlns="" xmlns:a16="http://schemas.microsoft.com/office/drawing/2014/main" id="{01823321-C73B-4C58-87D2-9C228F4435F7}"/>
              </a:ext>
            </a:extLst>
          </p:cNvPr>
          <p:cNvSpPr txBox="1">
            <a:spLocks/>
          </p:cNvSpPr>
          <p:nvPr/>
        </p:nvSpPr>
        <p:spPr>
          <a:xfrm>
            <a:off x="457200" y="4343400"/>
            <a:ext cx="9296400" cy="2438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342900" lvl="2" indent="-342900">
              <a:spcAft>
                <a:spcPts val="1200"/>
              </a:spcAft>
              <a:buFont typeface="Arial" panose="020B0604020202020204" pitchFamily="34" charset="0"/>
              <a:buChar char="•"/>
            </a:pPr>
            <a:r>
              <a:rPr lang="en-US" sz="2400" dirty="0"/>
              <a:t>The new definition of “HIV positive not currently on ART” </a:t>
            </a:r>
            <a:r>
              <a:rPr lang="en-US" sz="2400" kern="0" dirty="0"/>
              <a:t>includes all HIV-positive OVC for whom ART status is missing.</a:t>
            </a:r>
          </a:p>
          <a:p>
            <a:pPr marL="342900" lvl="2" indent="-342900">
              <a:spcAft>
                <a:spcPts val="1200"/>
              </a:spcAft>
              <a:buFont typeface="Arial" panose="020B0604020202020204" pitchFamily="34" charset="0"/>
              <a:buChar char="•"/>
            </a:pPr>
            <a:r>
              <a:rPr lang="en-US" sz="2400" kern="0" dirty="0"/>
              <a:t>Every beneficiary &lt;18 years old included in the “HIV positive” category must be reported in one of the two ART treatment status categories.</a:t>
            </a:r>
          </a:p>
          <a:p>
            <a:pPr marL="0" lvl="2">
              <a:spcAft>
                <a:spcPts val="1200"/>
              </a:spcAft>
            </a:pPr>
            <a:endParaRPr lang="en-US" sz="2400" kern="0" dirty="0"/>
          </a:p>
        </p:txBody>
      </p:sp>
      <p:grpSp>
        <p:nvGrpSpPr>
          <p:cNvPr id="2" name="Group 1"/>
          <p:cNvGrpSpPr/>
          <p:nvPr/>
        </p:nvGrpSpPr>
        <p:grpSpPr>
          <a:xfrm>
            <a:off x="1219200" y="6705600"/>
            <a:ext cx="8534400" cy="914400"/>
            <a:chOff x="1219200" y="6705600"/>
            <a:chExt cx="8534400" cy="914400"/>
          </a:xfrm>
        </p:grpSpPr>
        <p:sp>
          <p:nvSpPr>
            <p:cNvPr id="14" name="Rectangle 13">
              <a:extLst>
                <a:ext uri="{FF2B5EF4-FFF2-40B4-BE49-F238E27FC236}">
                  <a16:creationId xmlns="" xmlns:a16="http://schemas.microsoft.com/office/drawing/2014/main" id="{85A56164-00FF-4AE0-96A4-32928CB98669}"/>
                </a:ext>
              </a:extLst>
            </p:cNvPr>
            <p:cNvSpPr/>
            <p:nvPr/>
          </p:nvSpPr>
          <p:spPr>
            <a:xfrm>
              <a:off x="1219200" y="7010400"/>
              <a:ext cx="8534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If the equation does not equal 100%, please check for error.</a:t>
              </a:r>
            </a:p>
          </p:txBody>
        </p:sp>
        <p:pic>
          <p:nvPicPr>
            <p:cNvPr id="16" name="Graphic 15" descr="Stars">
              <a:extLst>
                <a:ext uri="{FF2B5EF4-FFF2-40B4-BE49-F238E27FC236}">
                  <a16:creationId xmlns="" xmlns:a16="http://schemas.microsoft.com/office/drawing/2014/main" id="{D337CBC4-6901-4581-B709-EDA91AF7B97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371600" y="6705600"/>
              <a:ext cx="914400" cy="914400"/>
            </a:xfrm>
            <a:prstGeom prst="rect">
              <a:avLst/>
            </a:prstGeom>
          </p:spPr>
        </p:pic>
      </p:grpSp>
      <p:sp>
        <p:nvSpPr>
          <p:cNvPr id="19" name="Equals 18">
            <a:extLst>
              <a:ext uri="{FF2B5EF4-FFF2-40B4-BE49-F238E27FC236}">
                <a16:creationId xmlns="" xmlns:a16="http://schemas.microsoft.com/office/drawing/2014/main" id="{D4DB8C08-DA2F-4759-ADB5-0E1766264A64}"/>
              </a:ext>
            </a:extLst>
          </p:cNvPr>
          <p:cNvSpPr/>
          <p:nvPr/>
        </p:nvSpPr>
        <p:spPr>
          <a:xfrm>
            <a:off x="6553200" y="2590800"/>
            <a:ext cx="806027" cy="762000"/>
          </a:xfrm>
          <a:prstGeom prst="mathEqual">
            <a:avLst>
              <a:gd name="adj1" fmla="val 23520"/>
              <a:gd name="adj2" fmla="val 23688"/>
            </a:avLst>
          </a:prstGeom>
          <a:solidFill>
            <a:srgbClr val="A29CC0"/>
          </a:solidFill>
          <a:ln>
            <a:solidFill>
              <a:srgbClr val="A29C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Text Placeholder 5">
            <a:extLst>
              <a:ext uri="{FF2B5EF4-FFF2-40B4-BE49-F238E27FC236}">
                <a16:creationId xmlns="" xmlns:a16="http://schemas.microsoft.com/office/drawing/2014/main" id="{F568B6C2-CC3C-4623-BE77-22DB557BFCF6}"/>
              </a:ext>
            </a:extLst>
          </p:cNvPr>
          <p:cNvSpPr txBox="1">
            <a:spLocks/>
          </p:cNvSpPr>
          <p:nvPr/>
        </p:nvSpPr>
        <p:spPr>
          <a:xfrm>
            <a:off x="4038600" y="2286000"/>
            <a:ext cx="2438400" cy="1447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dirty="0"/>
              <a:t>HIV positive not currently on ART / ART status unknown</a:t>
            </a:r>
          </a:p>
        </p:txBody>
      </p:sp>
      <p:sp>
        <p:nvSpPr>
          <p:cNvPr id="3" name="Plus Sign 2">
            <a:extLst>
              <a:ext uri="{FF2B5EF4-FFF2-40B4-BE49-F238E27FC236}">
                <a16:creationId xmlns="" xmlns:a16="http://schemas.microsoft.com/office/drawing/2014/main" id="{BA1DA6A4-90E9-4CA6-AFA2-C09A4CFF1F9B}"/>
              </a:ext>
            </a:extLst>
          </p:cNvPr>
          <p:cNvSpPr/>
          <p:nvPr/>
        </p:nvSpPr>
        <p:spPr>
          <a:xfrm>
            <a:off x="2743200" y="2286000"/>
            <a:ext cx="1295400" cy="1219200"/>
          </a:xfrm>
          <a:prstGeom prst="mathPlus">
            <a:avLst>
              <a:gd name="adj1" fmla="val 13278"/>
            </a:avLst>
          </a:prstGeom>
          <a:solidFill>
            <a:srgbClr val="A29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5">
            <a:extLst>
              <a:ext uri="{FF2B5EF4-FFF2-40B4-BE49-F238E27FC236}">
                <a16:creationId xmlns="" xmlns:a16="http://schemas.microsoft.com/office/drawing/2014/main" id="{F11A915E-A2B4-4948-BCD1-00E1F850BF5B}"/>
              </a:ext>
            </a:extLst>
          </p:cNvPr>
          <p:cNvSpPr txBox="1">
            <a:spLocks/>
          </p:cNvSpPr>
          <p:nvPr/>
        </p:nvSpPr>
        <p:spPr>
          <a:xfrm>
            <a:off x="7620000" y="2743200"/>
            <a:ext cx="2253049" cy="1066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r>
              <a:rPr lang="en-US" dirty="0"/>
              <a:t>HIV positive </a:t>
            </a:r>
          </a:p>
        </p:txBody>
      </p:sp>
      <p:sp>
        <p:nvSpPr>
          <p:cNvPr id="4" name="Slide Number Placeholder 3">
            <a:extLst>
              <a:ext uri="{FF2B5EF4-FFF2-40B4-BE49-F238E27FC236}">
                <a16:creationId xmlns="" xmlns:a16="http://schemas.microsoft.com/office/drawing/2014/main" id="{6EAF3806-36EF-432B-9BF3-08C9B9E2F804}"/>
              </a:ext>
            </a:extLst>
          </p:cNvPr>
          <p:cNvSpPr>
            <a:spLocks noGrp="1"/>
          </p:cNvSpPr>
          <p:nvPr>
            <p:ph type="sldNum" sz="quarter" idx="12"/>
          </p:nvPr>
        </p:nvSpPr>
        <p:spPr/>
        <p:txBody>
          <a:bodyPr/>
          <a:lstStyle/>
          <a:p>
            <a:fld id="{B21812CF-82A6-4067-A3E5-617A9F2E10E3}" type="slidenum">
              <a:rPr lang="en-US" smtClean="0"/>
              <a:t>21</a:t>
            </a:fld>
            <a:endParaRPr lang="en-US"/>
          </a:p>
        </p:txBody>
      </p:sp>
    </p:spTree>
    <p:extLst>
      <p:ext uri="{BB962C8B-B14F-4D97-AF65-F5344CB8AC3E}">
        <p14:creationId xmlns:p14="http://schemas.microsoft.com/office/powerpoint/2010/main" val="28591435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Performance metric</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grpSp>
        <p:nvGrpSpPr>
          <p:cNvPr id="10" name="Group 9">
            <a:extLst>
              <a:ext uri="{FF2B5EF4-FFF2-40B4-BE49-F238E27FC236}">
                <a16:creationId xmlns="" xmlns:a16="http://schemas.microsoft.com/office/drawing/2014/main" id="{E3DD25C6-703F-4712-BD8D-72EDE28A40A4}"/>
              </a:ext>
            </a:extLst>
          </p:cNvPr>
          <p:cNvGrpSpPr/>
          <p:nvPr/>
        </p:nvGrpSpPr>
        <p:grpSpPr>
          <a:xfrm>
            <a:off x="533400" y="1752600"/>
            <a:ext cx="6705600" cy="3352800"/>
            <a:chOff x="762000" y="2438400"/>
            <a:chExt cx="6705600" cy="3352800"/>
          </a:xfrm>
        </p:grpSpPr>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762000" y="2438400"/>
              <a:ext cx="6705600" cy="2590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400"/>
                <a:t>HIV </a:t>
              </a:r>
              <a:r>
                <a:rPr lang="en-US" sz="2400" dirty="0"/>
                <a:t>positive +</a:t>
              </a:r>
            </a:p>
            <a:p>
              <a:pPr marL="0" lvl="2">
                <a:spcAft>
                  <a:spcPts val="1200"/>
                </a:spcAft>
              </a:pPr>
              <a:r>
                <a:rPr lang="en-US" sz="2400" kern="0" dirty="0"/>
                <a:t>HIV negative +</a:t>
              </a:r>
            </a:p>
            <a:p>
              <a:pPr marL="0" lvl="2">
                <a:spcAft>
                  <a:spcPts val="1200"/>
                </a:spcAft>
              </a:pPr>
              <a:r>
                <a:rPr lang="en-US" sz="2400" kern="0" dirty="0"/>
                <a:t>HIV test not required</a:t>
              </a:r>
            </a:p>
          </p:txBody>
        </p:sp>
        <p:sp>
          <p:nvSpPr>
            <p:cNvPr id="9" name="Text Placeholder 5">
              <a:extLst>
                <a:ext uri="{FF2B5EF4-FFF2-40B4-BE49-F238E27FC236}">
                  <a16:creationId xmlns="" xmlns:a16="http://schemas.microsoft.com/office/drawing/2014/main" id="{9D414D68-C980-432F-831B-BEE8D6A7AABB}"/>
                </a:ext>
              </a:extLst>
            </p:cNvPr>
            <p:cNvSpPr txBox="1">
              <a:spLocks/>
            </p:cNvSpPr>
            <p:nvPr/>
          </p:nvSpPr>
          <p:spPr>
            <a:xfrm>
              <a:off x="762000" y="4191000"/>
              <a:ext cx="6019799" cy="1600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Number of OVC reported under OVC_SERV (&lt;18 years old) </a:t>
              </a:r>
            </a:p>
            <a:p>
              <a:pPr marL="914400" lvl="1" indent="-457200">
                <a:spcAft>
                  <a:spcPts val="1200"/>
                </a:spcAft>
                <a:buFont typeface="+mj-lt"/>
                <a:buAutoNum type="arabicPeriod"/>
              </a:pPr>
              <a:endParaRPr lang="en-US" kern="0" dirty="0"/>
            </a:p>
            <a:p>
              <a:pPr marL="800100" lvl="1" indent="-342900">
                <a:spcAft>
                  <a:spcPts val="1200"/>
                </a:spcAft>
                <a:buFont typeface="Arial" charset="0"/>
                <a:buChar char="•"/>
              </a:pPr>
              <a:endParaRPr lang="en-US" kern="0" dirty="0"/>
            </a:p>
          </p:txBody>
        </p:sp>
        <p:cxnSp>
          <p:nvCxnSpPr>
            <p:cNvPr id="4" name="Straight Connector 3">
              <a:extLst>
                <a:ext uri="{FF2B5EF4-FFF2-40B4-BE49-F238E27FC236}">
                  <a16:creationId xmlns="" xmlns:a16="http://schemas.microsoft.com/office/drawing/2014/main" id="{64E2EFBE-8937-4494-99EA-381E09F08F62}"/>
                </a:ext>
              </a:extLst>
            </p:cNvPr>
            <p:cNvCxnSpPr>
              <a:cxnSpLocks/>
            </p:cNvCxnSpPr>
            <p:nvPr/>
          </p:nvCxnSpPr>
          <p:spPr>
            <a:xfrm>
              <a:off x="838200" y="4038600"/>
              <a:ext cx="5486400" cy="0"/>
            </a:xfrm>
            <a:prstGeom prst="line">
              <a:avLst/>
            </a:prstGeom>
            <a:ln w="38100">
              <a:solidFill>
                <a:srgbClr val="555276"/>
              </a:solidFill>
            </a:ln>
          </p:spPr>
          <p:style>
            <a:lnRef idx="1">
              <a:schemeClr val="accent1"/>
            </a:lnRef>
            <a:fillRef idx="0">
              <a:schemeClr val="accent1"/>
            </a:fillRef>
            <a:effectRef idx="0">
              <a:schemeClr val="accent1"/>
            </a:effectRef>
            <a:fontRef idx="minor">
              <a:schemeClr val="tx1"/>
            </a:fontRef>
          </p:style>
        </p:cxnSp>
      </p:grpSp>
      <p:sp>
        <p:nvSpPr>
          <p:cNvPr id="13" name="Text Placeholder 5">
            <a:extLst>
              <a:ext uri="{FF2B5EF4-FFF2-40B4-BE49-F238E27FC236}">
                <a16:creationId xmlns="" xmlns:a16="http://schemas.microsoft.com/office/drawing/2014/main" id="{C6623ADD-85D9-422A-BB82-3C5E278AA501}"/>
              </a:ext>
            </a:extLst>
          </p:cNvPr>
          <p:cNvSpPr txBox="1">
            <a:spLocks/>
          </p:cNvSpPr>
          <p:nvPr/>
        </p:nvSpPr>
        <p:spPr>
          <a:xfrm>
            <a:off x="457200" y="4572000"/>
            <a:ext cx="9220200" cy="2438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338490" lvl="2" indent="-338490">
              <a:spcAft>
                <a:spcPts val="1185"/>
              </a:spcAft>
              <a:buFont typeface="Arial" panose="020B0604020202020204" pitchFamily="34" charset="0"/>
              <a:buChar char="•"/>
            </a:pPr>
            <a:r>
              <a:rPr lang="en-US" sz="2400" dirty="0"/>
              <a:t>Captures OVC &lt;18 who either have a known status or are deemed not to need a test through the risk assessment</a:t>
            </a:r>
          </a:p>
          <a:p>
            <a:pPr marL="338490" lvl="2" indent="-338490">
              <a:spcAft>
                <a:spcPts val="1185"/>
              </a:spcAft>
              <a:buFont typeface="Arial" panose="020B0604020202020204" pitchFamily="34" charset="0"/>
              <a:buChar char="•"/>
            </a:pPr>
            <a:r>
              <a:rPr lang="en-US" sz="2400" kern="0" dirty="0"/>
              <a:t>Expect to see this metric increase over time and be at least 90%</a:t>
            </a:r>
          </a:p>
        </p:txBody>
      </p:sp>
      <p:sp>
        <p:nvSpPr>
          <p:cNvPr id="15" name="Text Placeholder 5">
            <a:extLst>
              <a:ext uri="{FF2B5EF4-FFF2-40B4-BE49-F238E27FC236}">
                <a16:creationId xmlns="" xmlns:a16="http://schemas.microsoft.com/office/drawing/2014/main" id="{ABF3EB45-F830-4208-9512-17FC122F77EA}"/>
              </a:ext>
            </a:extLst>
          </p:cNvPr>
          <p:cNvSpPr txBox="1">
            <a:spLocks/>
          </p:cNvSpPr>
          <p:nvPr/>
        </p:nvSpPr>
        <p:spPr>
          <a:xfrm>
            <a:off x="6477000" y="2895600"/>
            <a:ext cx="2743200" cy="914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5400" b="1" dirty="0">
                <a:solidFill>
                  <a:srgbClr val="555276"/>
                </a:solidFill>
              </a:rPr>
              <a:t>≥ </a:t>
            </a:r>
            <a:r>
              <a:rPr lang="en-US" sz="5400" dirty="0">
                <a:solidFill>
                  <a:srgbClr val="555276"/>
                </a:solidFill>
              </a:rPr>
              <a:t>90%</a:t>
            </a:r>
            <a:endParaRPr lang="en-US" sz="4400" kern="0" dirty="0">
              <a:solidFill>
                <a:srgbClr val="555276"/>
              </a:solidFill>
            </a:endParaRPr>
          </a:p>
          <a:p>
            <a:pPr marL="800100" lvl="1" indent="-342900">
              <a:spcAft>
                <a:spcPts val="1200"/>
              </a:spcAft>
              <a:buFont typeface="Arial" charset="0"/>
              <a:buChar char="•"/>
            </a:pPr>
            <a:endParaRPr lang="en-US" sz="3200" kern="0" dirty="0">
              <a:solidFill>
                <a:srgbClr val="A29CC0"/>
              </a:solidFill>
            </a:endParaRPr>
          </a:p>
        </p:txBody>
      </p:sp>
      <p:sp>
        <p:nvSpPr>
          <p:cNvPr id="2" name="Slide Number Placeholder 1">
            <a:extLst>
              <a:ext uri="{FF2B5EF4-FFF2-40B4-BE49-F238E27FC236}">
                <a16:creationId xmlns="" xmlns:a16="http://schemas.microsoft.com/office/drawing/2014/main" id="{2911C9BE-ADB1-43A9-B469-28B244407FE5}"/>
              </a:ext>
            </a:extLst>
          </p:cNvPr>
          <p:cNvSpPr>
            <a:spLocks noGrp="1"/>
          </p:cNvSpPr>
          <p:nvPr>
            <p:ph type="sldNum" sz="quarter" idx="12"/>
          </p:nvPr>
        </p:nvSpPr>
        <p:spPr/>
        <p:txBody>
          <a:bodyPr/>
          <a:lstStyle/>
          <a:p>
            <a:fld id="{B21812CF-82A6-4067-A3E5-617A9F2E10E3}" type="slidenum">
              <a:rPr lang="en-US" smtClean="0"/>
              <a:t>22</a:t>
            </a:fld>
            <a:endParaRPr lang="en-US"/>
          </a:p>
        </p:txBody>
      </p:sp>
    </p:spTree>
    <p:extLst>
      <p:ext uri="{BB962C8B-B14F-4D97-AF65-F5344CB8AC3E}">
        <p14:creationId xmlns:p14="http://schemas.microsoft.com/office/powerpoint/2010/main" val="1455020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295400" y="1524000"/>
            <a:ext cx="7162800" cy="2895600"/>
          </a:xfrm>
        </p:spPr>
        <p:txBody>
          <a:bodyPr/>
          <a:lstStyle/>
          <a:p>
            <a:pPr algn="ctr">
              <a:lnSpc>
                <a:spcPts val="5900"/>
              </a:lnSpc>
            </a:pPr>
            <a:r>
              <a:rPr lang="en-US" sz="6000" b="1" dirty="0">
                <a:latin typeface="Century Gothic" panose="020B0502020202020204" pitchFamily="34" charset="0"/>
              </a:rPr>
              <a:t>4.4. HIV risk assessment continuum</a:t>
            </a:r>
            <a:endParaRPr lang="en-US" sz="6000" dirty="0">
              <a:latin typeface="Century Gothic" panose="020B0502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4114800"/>
            <a:ext cx="3657600" cy="3453661"/>
          </a:xfrm>
          <a:prstGeom prst="rect">
            <a:avLst/>
          </a:prstGeom>
        </p:spPr>
      </p:pic>
      <p:sp>
        <p:nvSpPr>
          <p:cNvPr id="3" name="Slide Number Placeholder 2">
            <a:extLst>
              <a:ext uri="{FF2B5EF4-FFF2-40B4-BE49-F238E27FC236}">
                <a16:creationId xmlns="" xmlns:a16="http://schemas.microsoft.com/office/drawing/2014/main" id="{C9818C58-4766-450A-92A1-52E113E60C4E}"/>
              </a:ext>
            </a:extLst>
          </p:cNvPr>
          <p:cNvSpPr>
            <a:spLocks noGrp="1"/>
          </p:cNvSpPr>
          <p:nvPr>
            <p:ph type="sldNum" sz="quarter" idx="12"/>
          </p:nvPr>
        </p:nvSpPr>
        <p:spPr/>
        <p:txBody>
          <a:bodyPr/>
          <a:lstStyle/>
          <a:p>
            <a:fld id="{B21812CF-82A6-4067-A3E5-617A9F2E10E3}" type="slidenum">
              <a:rPr lang="en-US" smtClean="0"/>
              <a:t>23</a:t>
            </a:fld>
            <a:endParaRPr lang="en-US"/>
          </a:p>
        </p:txBody>
      </p:sp>
    </p:spTree>
    <p:extLst>
      <p:ext uri="{BB962C8B-B14F-4D97-AF65-F5344CB8AC3E}">
        <p14:creationId xmlns:p14="http://schemas.microsoft.com/office/powerpoint/2010/main" val="3022997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400" dirty="0"/>
              <a:t>HIV risk assessment continuum</a:t>
            </a:r>
          </a:p>
        </p:txBody>
      </p:sp>
      <p:sp>
        <p:nvSpPr>
          <p:cNvPr id="8" name="Text Placeholder 7">
            <a:extLst>
              <a:ext uri="{FF2B5EF4-FFF2-40B4-BE49-F238E27FC236}">
                <a16:creationId xmlns="" xmlns:a16="http://schemas.microsoft.com/office/drawing/2014/main" id="{09F267C8-CD3E-4028-8613-1E2536905ACC}"/>
              </a:ext>
            </a:extLst>
          </p:cNvPr>
          <p:cNvSpPr>
            <a:spLocks noGrp="1"/>
          </p:cNvSpPr>
          <p:nvPr>
            <p:ph type="body" sz="quarter" idx="10"/>
          </p:nvPr>
        </p:nvSpPr>
        <p:spPr>
          <a:xfrm>
            <a:off x="304800" y="5257800"/>
            <a:ext cx="5334000" cy="2209800"/>
          </a:xfrm>
        </p:spPr>
        <p:txBody>
          <a:bodyPr/>
          <a:lstStyle/>
          <a:p>
            <a:pPr marL="285750" indent="-285750">
              <a:spcAft>
                <a:spcPts val="1200"/>
              </a:spcAft>
              <a:buFont typeface="Arial" panose="020B0604020202020204" pitchFamily="34" charset="0"/>
              <a:buChar char="•"/>
            </a:pPr>
            <a:r>
              <a:rPr lang="en-US" sz="2000" dirty="0"/>
              <a:t>If they are determined to be at risk, they must be referred for HIV testing</a:t>
            </a:r>
          </a:p>
          <a:p>
            <a:pPr marL="285750" indent="-285750">
              <a:spcAft>
                <a:spcPts val="1200"/>
              </a:spcAft>
              <a:buFont typeface="Arial" panose="020B0604020202020204" pitchFamily="34" charset="0"/>
              <a:buChar char="•"/>
            </a:pPr>
            <a:r>
              <a:rPr lang="en-US" sz="2000" dirty="0"/>
              <a:t>OVC programs must ensure the HIV referral is completed, provide family-centered disclosure, and document self-reported test results</a:t>
            </a:r>
          </a:p>
          <a:p>
            <a:pPr>
              <a:spcAft>
                <a:spcPts val="1200"/>
              </a:spcAft>
            </a:pPr>
            <a:endParaRPr lang="en-US" sz="1800" dirty="0"/>
          </a:p>
          <a:p>
            <a:pPr marL="285750" indent="-285750">
              <a:spcAft>
                <a:spcPts val="1200"/>
              </a:spcAft>
              <a:buFont typeface="Arial" panose="020B0604020202020204" pitchFamily="34" charset="0"/>
              <a:buChar char="•"/>
            </a:pPr>
            <a:endParaRPr lang="en-US" sz="1800" dirty="0"/>
          </a:p>
        </p:txBody>
      </p:sp>
      <p:grpSp>
        <p:nvGrpSpPr>
          <p:cNvPr id="18" name="Group 17">
            <a:extLst>
              <a:ext uri="{FF2B5EF4-FFF2-40B4-BE49-F238E27FC236}">
                <a16:creationId xmlns="" xmlns:a16="http://schemas.microsoft.com/office/drawing/2014/main" id="{ABE76D78-31B8-4716-9C9B-481052DFCD73}"/>
              </a:ext>
            </a:extLst>
          </p:cNvPr>
          <p:cNvGrpSpPr/>
          <p:nvPr/>
        </p:nvGrpSpPr>
        <p:grpSpPr>
          <a:xfrm>
            <a:off x="2057400" y="3048000"/>
            <a:ext cx="2743200" cy="1097280"/>
            <a:chOff x="2057400" y="2819400"/>
            <a:chExt cx="2743200" cy="1097280"/>
          </a:xfrm>
        </p:grpSpPr>
        <p:sp>
          <p:nvSpPr>
            <p:cNvPr id="19" name="TextBox 18">
              <a:extLst>
                <a:ext uri="{FF2B5EF4-FFF2-40B4-BE49-F238E27FC236}">
                  <a16:creationId xmlns="" xmlns:a16="http://schemas.microsoft.com/office/drawing/2014/main" id="{1C7CE57B-2B59-4884-A3CD-D71AE3EEB060}"/>
                </a:ext>
              </a:extLst>
            </p:cNvPr>
            <p:cNvSpPr txBox="1"/>
            <p:nvPr/>
          </p:nvSpPr>
          <p:spPr>
            <a:xfrm>
              <a:off x="2971800" y="2819400"/>
              <a:ext cx="1828800" cy="109728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600" b="1">
                  <a:solidFill>
                    <a:schemeClr val="lt1"/>
                  </a:solidFill>
                  <a:latin typeface="Century Gothic" panose="020B0502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800" dirty="0"/>
                <a:t>2. Conduct HIV Risk Assessment</a:t>
              </a:r>
            </a:p>
          </p:txBody>
        </p:sp>
        <p:sp>
          <p:nvSpPr>
            <p:cNvPr id="20" name="Arrow: Right 19">
              <a:extLst>
                <a:ext uri="{FF2B5EF4-FFF2-40B4-BE49-F238E27FC236}">
                  <a16:creationId xmlns="" xmlns:a16="http://schemas.microsoft.com/office/drawing/2014/main" id="{17B8F47D-199F-40D8-AD7C-1D270699158F}"/>
                </a:ext>
              </a:extLst>
            </p:cNvPr>
            <p:cNvSpPr/>
            <p:nvPr/>
          </p:nvSpPr>
          <p:spPr>
            <a:xfrm>
              <a:off x="2057400" y="3048000"/>
              <a:ext cx="762000" cy="228600"/>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 xmlns:a16="http://schemas.microsoft.com/office/drawing/2014/main" id="{3C79E4B0-638B-4E18-BF48-5EFF1C231312}"/>
              </a:ext>
            </a:extLst>
          </p:cNvPr>
          <p:cNvSpPr txBox="1"/>
          <p:nvPr/>
        </p:nvSpPr>
        <p:spPr>
          <a:xfrm>
            <a:off x="685800" y="1905000"/>
            <a:ext cx="1828800" cy="109728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600" b="1">
                <a:solidFill>
                  <a:schemeClr val="lt1"/>
                </a:solidFill>
                <a:latin typeface="Century Gothic" panose="020B0502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800" dirty="0"/>
              <a:t>1. Register OVC &amp; </a:t>
            </a:r>
            <a:r>
              <a:rPr lang="en-US" sz="1800" dirty="0">
                <a:solidFill>
                  <a:schemeClr val="bg1"/>
                </a:solidFill>
              </a:rPr>
              <a:t>obtain </a:t>
            </a:r>
            <a:r>
              <a:rPr lang="en-US" sz="1800" dirty="0"/>
              <a:t>HIV status</a:t>
            </a:r>
          </a:p>
        </p:txBody>
      </p:sp>
      <p:grpSp>
        <p:nvGrpSpPr>
          <p:cNvPr id="22" name="Group 21">
            <a:extLst>
              <a:ext uri="{FF2B5EF4-FFF2-40B4-BE49-F238E27FC236}">
                <a16:creationId xmlns="" xmlns:a16="http://schemas.microsoft.com/office/drawing/2014/main" id="{B606655A-9CC1-420F-BF00-C146CE4D8AE7}"/>
              </a:ext>
            </a:extLst>
          </p:cNvPr>
          <p:cNvGrpSpPr/>
          <p:nvPr/>
        </p:nvGrpSpPr>
        <p:grpSpPr>
          <a:xfrm>
            <a:off x="4343400" y="4191000"/>
            <a:ext cx="2743200" cy="1097280"/>
            <a:chOff x="4191000" y="3581400"/>
            <a:chExt cx="2743200" cy="1097280"/>
          </a:xfrm>
        </p:grpSpPr>
        <p:sp>
          <p:nvSpPr>
            <p:cNvPr id="23" name="TextBox 22">
              <a:extLst>
                <a:ext uri="{FF2B5EF4-FFF2-40B4-BE49-F238E27FC236}">
                  <a16:creationId xmlns="" xmlns:a16="http://schemas.microsoft.com/office/drawing/2014/main" id="{25285F06-90B5-420E-96E0-E407F8505A7B}"/>
                </a:ext>
              </a:extLst>
            </p:cNvPr>
            <p:cNvSpPr txBox="1"/>
            <p:nvPr/>
          </p:nvSpPr>
          <p:spPr>
            <a:xfrm>
              <a:off x="5105400" y="3581400"/>
              <a:ext cx="1828800" cy="109728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600" b="1">
                  <a:solidFill>
                    <a:schemeClr val="lt1"/>
                  </a:solidFill>
                  <a:latin typeface="Century Gothic" panose="020B0502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800" dirty="0"/>
                <a:t>3. Refer at-risk children to testing</a:t>
              </a:r>
            </a:p>
          </p:txBody>
        </p:sp>
        <p:sp>
          <p:nvSpPr>
            <p:cNvPr id="24" name="Arrow: Right 23">
              <a:extLst>
                <a:ext uri="{FF2B5EF4-FFF2-40B4-BE49-F238E27FC236}">
                  <a16:creationId xmlns="" xmlns:a16="http://schemas.microsoft.com/office/drawing/2014/main" id="{20F6F60C-EDBE-4DF5-B976-303F7BAB882C}"/>
                </a:ext>
              </a:extLst>
            </p:cNvPr>
            <p:cNvSpPr/>
            <p:nvPr/>
          </p:nvSpPr>
          <p:spPr>
            <a:xfrm>
              <a:off x="4191000" y="3810000"/>
              <a:ext cx="762000" cy="228600"/>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 xmlns:a16="http://schemas.microsoft.com/office/drawing/2014/main" id="{5584B30C-F33B-4703-8E23-74933A029B81}"/>
              </a:ext>
            </a:extLst>
          </p:cNvPr>
          <p:cNvGrpSpPr/>
          <p:nvPr/>
        </p:nvGrpSpPr>
        <p:grpSpPr>
          <a:xfrm>
            <a:off x="6629400" y="5334000"/>
            <a:ext cx="2743200" cy="1097280"/>
            <a:chOff x="6629400" y="6324600"/>
            <a:chExt cx="2743200" cy="1097280"/>
          </a:xfrm>
        </p:grpSpPr>
        <p:sp>
          <p:nvSpPr>
            <p:cNvPr id="26" name="TextBox 25">
              <a:extLst>
                <a:ext uri="{FF2B5EF4-FFF2-40B4-BE49-F238E27FC236}">
                  <a16:creationId xmlns="" xmlns:a16="http://schemas.microsoft.com/office/drawing/2014/main" id="{E09444F1-515C-42CB-AE1A-829076E0CDF1}"/>
                </a:ext>
              </a:extLst>
            </p:cNvPr>
            <p:cNvSpPr txBox="1"/>
            <p:nvPr/>
          </p:nvSpPr>
          <p:spPr>
            <a:xfrm>
              <a:off x="7543800" y="6324600"/>
              <a:ext cx="1828800" cy="1097280"/>
            </a:xfrm>
            <a:prstGeom prst="roundRect">
              <a:avLst/>
            </a:prstGeom>
            <a:solidFill>
              <a:srgbClr val="1E1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600" b="1">
                  <a:solidFill>
                    <a:schemeClr val="lt1"/>
                  </a:solidFill>
                  <a:latin typeface="Century Gothic" panose="020B0502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800" dirty="0"/>
                <a:t>4. </a:t>
              </a:r>
              <a:r>
                <a:rPr lang="en-US" sz="1800" dirty="0">
                  <a:solidFill>
                    <a:schemeClr val="bg1"/>
                  </a:solidFill>
                </a:rPr>
                <a:t>Obtain </a:t>
              </a:r>
              <a:r>
                <a:rPr lang="en-US" sz="1800" dirty="0"/>
                <a:t>test result and document</a:t>
              </a:r>
            </a:p>
          </p:txBody>
        </p:sp>
        <p:sp>
          <p:nvSpPr>
            <p:cNvPr id="27" name="Arrow: Right 26">
              <a:extLst>
                <a:ext uri="{FF2B5EF4-FFF2-40B4-BE49-F238E27FC236}">
                  <a16:creationId xmlns="" xmlns:a16="http://schemas.microsoft.com/office/drawing/2014/main" id="{86D30AA2-F846-4D7B-92DD-F5803172EF7C}"/>
                </a:ext>
              </a:extLst>
            </p:cNvPr>
            <p:cNvSpPr/>
            <p:nvPr/>
          </p:nvSpPr>
          <p:spPr>
            <a:xfrm>
              <a:off x="6629400" y="6553200"/>
              <a:ext cx="762000" cy="228600"/>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 Placeholder 7">
            <a:extLst>
              <a:ext uri="{FF2B5EF4-FFF2-40B4-BE49-F238E27FC236}">
                <a16:creationId xmlns="" xmlns:a16="http://schemas.microsoft.com/office/drawing/2014/main" id="{E6CB49E4-4D84-423D-9AC5-2323091AF1F2}"/>
              </a:ext>
            </a:extLst>
          </p:cNvPr>
          <p:cNvSpPr txBox="1">
            <a:spLocks/>
          </p:cNvSpPr>
          <p:nvPr/>
        </p:nvSpPr>
        <p:spPr>
          <a:xfrm>
            <a:off x="5029200" y="1828800"/>
            <a:ext cx="4724400" cy="1905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285750" indent="-285750">
              <a:spcAft>
                <a:spcPts val="1200"/>
              </a:spcAft>
              <a:buFont typeface="Arial" panose="020B0604020202020204" pitchFamily="34" charset="0"/>
              <a:buChar char="•"/>
            </a:pPr>
            <a:r>
              <a:rPr lang="en-US" sz="2000" kern="0" dirty="0"/>
              <a:t>OVC may enter the project without a known HIV status</a:t>
            </a:r>
          </a:p>
          <a:p>
            <a:pPr marL="285750" indent="-285750">
              <a:spcAft>
                <a:spcPts val="1200"/>
              </a:spcAft>
              <a:buFont typeface="Arial" panose="020B0604020202020204" pitchFamily="34" charset="0"/>
              <a:buChar char="•"/>
            </a:pPr>
            <a:r>
              <a:rPr lang="en-US" sz="2000" kern="0" dirty="0"/>
              <a:t>Before being referred for HIV testing, each OVC should be assessed for HIV risk</a:t>
            </a:r>
          </a:p>
        </p:txBody>
      </p:sp>
      <p:sp>
        <p:nvSpPr>
          <p:cNvPr id="2" name="Slide Number Placeholder 1">
            <a:extLst>
              <a:ext uri="{FF2B5EF4-FFF2-40B4-BE49-F238E27FC236}">
                <a16:creationId xmlns="" xmlns:a16="http://schemas.microsoft.com/office/drawing/2014/main" id="{C1259638-F938-445A-83D9-A3C8F09584A7}"/>
              </a:ext>
            </a:extLst>
          </p:cNvPr>
          <p:cNvSpPr>
            <a:spLocks noGrp="1"/>
          </p:cNvSpPr>
          <p:nvPr>
            <p:ph type="sldNum" sz="quarter" idx="12"/>
          </p:nvPr>
        </p:nvSpPr>
        <p:spPr/>
        <p:txBody>
          <a:bodyPr/>
          <a:lstStyle/>
          <a:p>
            <a:fld id="{B21812CF-82A6-4067-A3E5-617A9F2E10E3}" type="slidenum">
              <a:rPr lang="en-US" smtClean="0"/>
              <a:t>24</a:t>
            </a:fld>
            <a:endParaRPr lang="en-US"/>
          </a:p>
        </p:txBody>
      </p:sp>
    </p:spTree>
    <p:extLst>
      <p:ext uri="{BB962C8B-B14F-4D97-AF65-F5344CB8AC3E}">
        <p14:creationId xmlns:p14="http://schemas.microsoft.com/office/powerpoint/2010/main" val="242377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5EFCA200-B92E-4C50-8DDA-81387DD835E6}"/>
              </a:ext>
            </a:extLst>
          </p:cNvPr>
          <p:cNvPicPr>
            <a:picLocks noChangeAspect="1"/>
          </p:cNvPicPr>
          <p:nvPr/>
        </p:nvPicPr>
        <p:blipFill>
          <a:blip r:embed="rId3"/>
          <a:stretch>
            <a:fillRect/>
          </a:stretch>
        </p:blipFill>
        <p:spPr>
          <a:xfrm>
            <a:off x="609600" y="1676400"/>
            <a:ext cx="8850924" cy="5334000"/>
          </a:xfrm>
          <a:prstGeom prst="rect">
            <a:avLst/>
          </a:prstGeom>
        </p:spPr>
      </p:pic>
      <p:sp>
        <p:nvSpPr>
          <p:cNvPr id="2" name="Oval 1">
            <a:extLst>
              <a:ext uri="{FF2B5EF4-FFF2-40B4-BE49-F238E27FC236}">
                <a16:creationId xmlns="" xmlns:a16="http://schemas.microsoft.com/office/drawing/2014/main" id="{290AB7B3-93FB-4DEE-9188-2EE593232847}"/>
              </a:ext>
            </a:extLst>
          </p:cNvPr>
          <p:cNvSpPr/>
          <p:nvPr/>
        </p:nvSpPr>
        <p:spPr>
          <a:xfrm>
            <a:off x="3962400" y="3352800"/>
            <a:ext cx="1905000" cy="1828800"/>
          </a:xfrm>
          <a:prstGeom prst="ellipse">
            <a:avLst/>
          </a:prstGeom>
          <a:solidFill>
            <a:srgbClr val="A7BF3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r>
              <a:rPr lang="en-US" sz="4400" dirty="0"/>
              <a:t>HIV risk assessment continuum</a:t>
            </a:r>
          </a:p>
        </p:txBody>
      </p:sp>
      <p:grpSp>
        <p:nvGrpSpPr>
          <p:cNvPr id="14" name="Group 13">
            <a:extLst>
              <a:ext uri="{FF2B5EF4-FFF2-40B4-BE49-F238E27FC236}">
                <a16:creationId xmlns="" xmlns:a16="http://schemas.microsoft.com/office/drawing/2014/main" id="{A84A821E-FE2A-4CDC-9BDB-F7F30012EF9A}"/>
              </a:ext>
            </a:extLst>
          </p:cNvPr>
          <p:cNvGrpSpPr/>
          <p:nvPr/>
        </p:nvGrpSpPr>
        <p:grpSpPr>
          <a:xfrm>
            <a:off x="2971800" y="2514600"/>
            <a:ext cx="2362200" cy="1066800"/>
            <a:chOff x="2667000" y="4395788"/>
            <a:chExt cx="2362200" cy="733425"/>
          </a:xfrm>
        </p:grpSpPr>
        <p:sp>
          <p:nvSpPr>
            <p:cNvPr id="12" name="Right Brace 11">
              <a:extLst>
                <a:ext uri="{FF2B5EF4-FFF2-40B4-BE49-F238E27FC236}">
                  <a16:creationId xmlns="" xmlns:a16="http://schemas.microsoft.com/office/drawing/2014/main" id="{E347FA16-822E-49AD-A0C2-5CE0721F2BB1}"/>
                </a:ext>
              </a:extLst>
            </p:cNvPr>
            <p:cNvSpPr/>
            <p:nvPr/>
          </p:nvSpPr>
          <p:spPr>
            <a:xfrm>
              <a:off x="2667000" y="4395788"/>
              <a:ext cx="228600" cy="733425"/>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 Placeholder 7">
              <a:extLst>
                <a:ext uri="{FF2B5EF4-FFF2-40B4-BE49-F238E27FC236}">
                  <a16:creationId xmlns="" xmlns:a16="http://schemas.microsoft.com/office/drawing/2014/main" id="{8069E111-C516-4CAE-9447-11E42BE34D6C}"/>
                </a:ext>
              </a:extLst>
            </p:cNvPr>
            <p:cNvSpPr txBox="1">
              <a:spLocks/>
            </p:cNvSpPr>
            <p:nvPr/>
          </p:nvSpPr>
          <p:spPr>
            <a:xfrm>
              <a:off x="2971800" y="4448174"/>
              <a:ext cx="2057400" cy="576263"/>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OVC not assessed </a:t>
              </a:r>
            </a:p>
            <a:p>
              <a:r>
                <a:rPr lang="en-US" sz="1800" kern="0" dirty="0"/>
                <a:t>for HIV risk</a:t>
              </a:r>
            </a:p>
          </p:txBody>
        </p:sp>
      </p:grpSp>
      <p:grpSp>
        <p:nvGrpSpPr>
          <p:cNvPr id="15" name="Group 14">
            <a:extLst>
              <a:ext uri="{FF2B5EF4-FFF2-40B4-BE49-F238E27FC236}">
                <a16:creationId xmlns="" xmlns:a16="http://schemas.microsoft.com/office/drawing/2014/main" id="{2B6030FD-4B6F-4F1A-BC30-621259EEA3C1}"/>
              </a:ext>
            </a:extLst>
          </p:cNvPr>
          <p:cNvGrpSpPr/>
          <p:nvPr/>
        </p:nvGrpSpPr>
        <p:grpSpPr>
          <a:xfrm>
            <a:off x="4343400" y="3810000"/>
            <a:ext cx="1676400" cy="914400"/>
            <a:chOff x="2667000" y="4419600"/>
            <a:chExt cx="1676400" cy="914400"/>
          </a:xfrm>
        </p:grpSpPr>
        <p:sp>
          <p:nvSpPr>
            <p:cNvPr id="16" name="Right Brace 15">
              <a:extLst>
                <a:ext uri="{FF2B5EF4-FFF2-40B4-BE49-F238E27FC236}">
                  <a16:creationId xmlns="" xmlns:a16="http://schemas.microsoft.com/office/drawing/2014/main" id="{A6D07DC1-8485-4E68-A7A9-EDBE24DF685B}"/>
                </a:ext>
              </a:extLst>
            </p:cNvPr>
            <p:cNvSpPr/>
            <p:nvPr/>
          </p:nvSpPr>
          <p:spPr>
            <a:xfrm>
              <a:off x="2667000" y="4419600"/>
              <a:ext cx="228600" cy="914400"/>
            </a:xfrm>
            <a:prstGeom prst="rightBrace">
              <a:avLst>
                <a:gd name="adj1" fmla="val 35493"/>
                <a:gd name="adj2" fmla="val 50000"/>
              </a:avLst>
            </a:prstGeom>
            <a:ln w="19050">
              <a:solidFill>
                <a:srgbClr val="1E185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Text Placeholder 7">
              <a:extLst>
                <a:ext uri="{FF2B5EF4-FFF2-40B4-BE49-F238E27FC236}">
                  <a16:creationId xmlns="" xmlns:a16="http://schemas.microsoft.com/office/drawing/2014/main" id="{3D6A6F8B-005F-41FE-8911-5C9CA2C033A7}"/>
                </a:ext>
              </a:extLst>
            </p:cNvPr>
            <p:cNvSpPr txBox="1">
              <a:spLocks/>
            </p:cNvSpPr>
            <p:nvPr/>
          </p:nvSpPr>
          <p:spPr>
            <a:xfrm>
              <a:off x="2895600" y="4572000"/>
              <a:ext cx="1447800" cy="381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Test not </a:t>
              </a:r>
            </a:p>
            <a:p>
              <a:r>
                <a:rPr lang="en-US" sz="1800" kern="0" dirty="0"/>
                <a:t>required</a:t>
              </a:r>
            </a:p>
          </p:txBody>
        </p:sp>
      </p:grpSp>
      <p:grpSp>
        <p:nvGrpSpPr>
          <p:cNvPr id="18" name="Group 17">
            <a:extLst>
              <a:ext uri="{FF2B5EF4-FFF2-40B4-BE49-F238E27FC236}">
                <a16:creationId xmlns="" xmlns:a16="http://schemas.microsoft.com/office/drawing/2014/main" id="{2A36662A-6E5A-4049-B20F-DD6ED26E6FED}"/>
              </a:ext>
            </a:extLst>
          </p:cNvPr>
          <p:cNvGrpSpPr/>
          <p:nvPr/>
        </p:nvGrpSpPr>
        <p:grpSpPr>
          <a:xfrm>
            <a:off x="5715000" y="4800600"/>
            <a:ext cx="1676400" cy="609600"/>
            <a:chOff x="2743200" y="4953000"/>
            <a:chExt cx="1676400" cy="609600"/>
          </a:xfrm>
        </p:grpSpPr>
        <p:sp>
          <p:nvSpPr>
            <p:cNvPr id="19" name="Right Brace 18">
              <a:extLst>
                <a:ext uri="{FF2B5EF4-FFF2-40B4-BE49-F238E27FC236}">
                  <a16:creationId xmlns="" xmlns:a16="http://schemas.microsoft.com/office/drawing/2014/main" id="{25951FD2-8DCE-4BD8-BF74-3C6A36BF78AC}"/>
                </a:ext>
              </a:extLst>
            </p:cNvPr>
            <p:cNvSpPr/>
            <p:nvPr/>
          </p:nvSpPr>
          <p:spPr>
            <a:xfrm>
              <a:off x="2743200" y="5029200"/>
              <a:ext cx="152400" cy="533400"/>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 name="Text Placeholder 7">
              <a:extLst>
                <a:ext uri="{FF2B5EF4-FFF2-40B4-BE49-F238E27FC236}">
                  <a16:creationId xmlns="" xmlns:a16="http://schemas.microsoft.com/office/drawing/2014/main" id="{2C8B2B89-6E30-4DD1-A569-0FA3042AD094}"/>
                </a:ext>
              </a:extLst>
            </p:cNvPr>
            <p:cNvSpPr txBox="1">
              <a:spLocks/>
            </p:cNvSpPr>
            <p:nvPr/>
          </p:nvSpPr>
          <p:spPr>
            <a:xfrm>
              <a:off x="2971800" y="4953000"/>
              <a:ext cx="1447800" cy="381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Never </a:t>
              </a:r>
            </a:p>
            <a:p>
              <a:r>
                <a:rPr lang="en-US" sz="1800" kern="0" dirty="0"/>
                <a:t>referred</a:t>
              </a:r>
            </a:p>
          </p:txBody>
        </p:sp>
      </p:grpSp>
      <p:grpSp>
        <p:nvGrpSpPr>
          <p:cNvPr id="21" name="Group 20">
            <a:extLst>
              <a:ext uri="{FF2B5EF4-FFF2-40B4-BE49-F238E27FC236}">
                <a16:creationId xmlns="" xmlns:a16="http://schemas.microsoft.com/office/drawing/2014/main" id="{D1DF9BF1-5B7D-48B2-89FF-02454182F990}"/>
              </a:ext>
            </a:extLst>
          </p:cNvPr>
          <p:cNvGrpSpPr/>
          <p:nvPr/>
        </p:nvGrpSpPr>
        <p:grpSpPr>
          <a:xfrm>
            <a:off x="7086600" y="5181600"/>
            <a:ext cx="1600200" cy="533400"/>
            <a:chOff x="2667000" y="5007429"/>
            <a:chExt cx="1600200" cy="381000"/>
          </a:xfrm>
        </p:grpSpPr>
        <p:sp>
          <p:nvSpPr>
            <p:cNvPr id="22" name="Right Brace 21">
              <a:extLst>
                <a:ext uri="{FF2B5EF4-FFF2-40B4-BE49-F238E27FC236}">
                  <a16:creationId xmlns="" xmlns:a16="http://schemas.microsoft.com/office/drawing/2014/main" id="{844F7E4A-EA66-4104-B8D6-3F647576DA5B}"/>
                </a:ext>
              </a:extLst>
            </p:cNvPr>
            <p:cNvSpPr/>
            <p:nvPr/>
          </p:nvSpPr>
          <p:spPr>
            <a:xfrm>
              <a:off x="2667000" y="5116286"/>
              <a:ext cx="152400" cy="217714"/>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Text Placeholder 7">
              <a:extLst>
                <a:ext uri="{FF2B5EF4-FFF2-40B4-BE49-F238E27FC236}">
                  <a16:creationId xmlns="" xmlns:a16="http://schemas.microsoft.com/office/drawing/2014/main" id="{D147413D-9CA1-44C3-B9F1-FF462471EAFD}"/>
                </a:ext>
              </a:extLst>
            </p:cNvPr>
            <p:cNvSpPr txBox="1">
              <a:spLocks/>
            </p:cNvSpPr>
            <p:nvPr/>
          </p:nvSpPr>
          <p:spPr>
            <a:xfrm>
              <a:off x="2819400" y="5007429"/>
              <a:ext cx="1447800" cy="381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Referral</a:t>
              </a:r>
            </a:p>
            <a:p>
              <a:r>
                <a:rPr lang="en-US" sz="1800" kern="0" dirty="0"/>
                <a:t>pending</a:t>
              </a:r>
            </a:p>
          </p:txBody>
        </p:sp>
      </p:grpSp>
      <p:grpSp>
        <p:nvGrpSpPr>
          <p:cNvPr id="4" name="Group 3">
            <a:extLst>
              <a:ext uri="{FF2B5EF4-FFF2-40B4-BE49-F238E27FC236}">
                <a16:creationId xmlns="" xmlns:a16="http://schemas.microsoft.com/office/drawing/2014/main" id="{7D177AA5-B85D-49C7-B8F7-8556DA5465A7}"/>
              </a:ext>
            </a:extLst>
          </p:cNvPr>
          <p:cNvGrpSpPr/>
          <p:nvPr/>
        </p:nvGrpSpPr>
        <p:grpSpPr>
          <a:xfrm>
            <a:off x="8534400" y="5486400"/>
            <a:ext cx="1524000" cy="609600"/>
            <a:chOff x="8534400" y="5486400"/>
            <a:chExt cx="1524000" cy="609600"/>
          </a:xfrm>
        </p:grpSpPr>
        <p:sp>
          <p:nvSpPr>
            <p:cNvPr id="26" name="Text Placeholder 7">
              <a:extLst>
                <a:ext uri="{FF2B5EF4-FFF2-40B4-BE49-F238E27FC236}">
                  <a16:creationId xmlns="" xmlns:a16="http://schemas.microsoft.com/office/drawing/2014/main" id="{1D1A587B-C0A6-4FE0-8AE6-A6C8BD630B23}"/>
                </a:ext>
              </a:extLst>
            </p:cNvPr>
            <p:cNvSpPr txBox="1">
              <a:spLocks/>
            </p:cNvSpPr>
            <p:nvPr/>
          </p:nvSpPr>
          <p:spPr>
            <a:xfrm>
              <a:off x="8763000" y="5486400"/>
              <a:ext cx="1295400" cy="609600"/>
            </a:xfrm>
            <a:prstGeom prst="rect">
              <a:avLst/>
            </a:prstGeom>
            <a:solidFill>
              <a:schemeClr val="bg1"/>
            </a:solidFill>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800" kern="0" dirty="0"/>
                <a:t>Status not reported</a:t>
              </a:r>
            </a:p>
          </p:txBody>
        </p:sp>
        <p:sp>
          <p:nvSpPr>
            <p:cNvPr id="27" name="Right Brace 26">
              <a:extLst>
                <a:ext uri="{FF2B5EF4-FFF2-40B4-BE49-F238E27FC236}">
                  <a16:creationId xmlns="" xmlns:a16="http://schemas.microsoft.com/office/drawing/2014/main" id="{622BB979-D3D4-4411-9FF6-59F081854F0F}"/>
                </a:ext>
              </a:extLst>
            </p:cNvPr>
            <p:cNvSpPr/>
            <p:nvPr/>
          </p:nvSpPr>
          <p:spPr>
            <a:xfrm>
              <a:off x="8534400" y="5638800"/>
              <a:ext cx="152400" cy="304800"/>
            </a:xfrm>
            <a:prstGeom prst="rightBrace">
              <a:avLst>
                <a:gd name="adj1" fmla="val 35493"/>
                <a:gd name="adj2" fmla="val 50000"/>
              </a:avLst>
            </a:prstGeom>
            <a:ln w="19050">
              <a:solidFill>
                <a:srgbClr val="1E18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6" name="Slide Number Placeholder 5">
            <a:extLst>
              <a:ext uri="{FF2B5EF4-FFF2-40B4-BE49-F238E27FC236}">
                <a16:creationId xmlns="" xmlns:a16="http://schemas.microsoft.com/office/drawing/2014/main" id="{BEDC1165-45E7-4914-B23B-5A424A1C9BA6}"/>
              </a:ext>
            </a:extLst>
          </p:cNvPr>
          <p:cNvSpPr>
            <a:spLocks noGrp="1"/>
          </p:cNvSpPr>
          <p:nvPr>
            <p:ph type="sldNum" sz="quarter" idx="12"/>
          </p:nvPr>
        </p:nvSpPr>
        <p:spPr/>
        <p:txBody>
          <a:bodyPr/>
          <a:lstStyle/>
          <a:p>
            <a:fld id="{B21812CF-82A6-4067-A3E5-617A9F2E10E3}" type="slidenum">
              <a:rPr lang="en-US" smtClean="0"/>
              <a:t>25</a:t>
            </a:fld>
            <a:endParaRPr lang="en-US"/>
          </a:p>
        </p:txBody>
      </p:sp>
    </p:spTree>
    <p:extLst>
      <p:ext uri="{BB962C8B-B14F-4D97-AF65-F5344CB8AC3E}">
        <p14:creationId xmlns:p14="http://schemas.microsoft.com/office/powerpoint/2010/main" val="418296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4941001"/>
            <a:ext cx="3962400" cy="3060000"/>
          </a:xfrm>
          <a:prstGeom prst="rect">
            <a:avLst/>
          </a:prstGeom>
        </p:spPr>
      </p:pic>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304800" y="2286000"/>
            <a:ext cx="9448800" cy="2895600"/>
          </a:xfrm>
        </p:spPr>
        <p:txBody>
          <a:bodyPr/>
          <a:lstStyle/>
          <a:p>
            <a:pPr algn="ctr">
              <a:lnSpc>
                <a:spcPts val="5900"/>
              </a:lnSpc>
            </a:pPr>
            <a:r>
              <a:rPr lang="en-US" sz="6000" b="1" dirty="0">
                <a:latin typeface="Century Gothic" panose="020B0502020202020204" pitchFamily="34" charset="0"/>
              </a:rPr>
              <a:t>4.5. OVC_HIVSTAT </a:t>
            </a:r>
          </a:p>
          <a:p>
            <a:pPr algn="ctr">
              <a:lnSpc>
                <a:spcPts val="5900"/>
              </a:lnSpc>
            </a:pPr>
            <a:r>
              <a:rPr lang="en-US" sz="6000" b="1" dirty="0">
                <a:latin typeface="Century Gothic" panose="020B0502020202020204" pitchFamily="34" charset="0"/>
              </a:rPr>
              <a:t>Flow Chart</a:t>
            </a:r>
          </a:p>
          <a:p>
            <a:pPr algn="ctr">
              <a:lnSpc>
                <a:spcPts val="5900"/>
              </a:lnSpc>
            </a:pPr>
            <a:r>
              <a:rPr lang="en-US" sz="4800" dirty="0">
                <a:latin typeface="Century Gothic" panose="020B0502020202020204" pitchFamily="34" charset="0"/>
              </a:rPr>
              <a:t>to determine disaggregates and need for HIV assessment</a:t>
            </a:r>
          </a:p>
        </p:txBody>
      </p:sp>
      <p:sp>
        <p:nvSpPr>
          <p:cNvPr id="5" name="Slide Number Placeholder 4">
            <a:extLst>
              <a:ext uri="{FF2B5EF4-FFF2-40B4-BE49-F238E27FC236}">
                <a16:creationId xmlns="" xmlns:a16="http://schemas.microsoft.com/office/drawing/2014/main" id="{FF50CC3F-B05E-4C6C-BA62-A0F45D351284}"/>
              </a:ext>
            </a:extLst>
          </p:cNvPr>
          <p:cNvSpPr>
            <a:spLocks noGrp="1"/>
          </p:cNvSpPr>
          <p:nvPr>
            <p:ph type="sldNum" sz="quarter" idx="12"/>
          </p:nvPr>
        </p:nvSpPr>
        <p:spPr/>
        <p:txBody>
          <a:bodyPr/>
          <a:lstStyle/>
          <a:p>
            <a:fld id="{B21812CF-82A6-4067-A3E5-617A9F2E10E3}" type="slidenum">
              <a:rPr lang="en-US" smtClean="0"/>
              <a:t>26</a:t>
            </a:fld>
            <a:endParaRPr lang="en-US"/>
          </a:p>
        </p:txBody>
      </p:sp>
    </p:spTree>
    <p:extLst>
      <p:ext uri="{BB962C8B-B14F-4D97-AF65-F5344CB8AC3E}">
        <p14:creationId xmlns:p14="http://schemas.microsoft.com/office/powerpoint/2010/main" val="24404700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ED1279-BDDA-4F8E-99C5-18E20591396B}"/>
              </a:ext>
            </a:extLst>
          </p:cNvPr>
          <p:cNvSpPr>
            <a:spLocks noGrp="1"/>
          </p:cNvSpPr>
          <p:nvPr>
            <p:ph type="title"/>
          </p:nvPr>
        </p:nvSpPr>
        <p:spPr/>
        <p:txBody>
          <a:bodyPr/>
          <a:lstStyle/>
          <a:p>
            <a:r>
              <a:rPr lang="en-US" dirty="0"/>
              <a:t>OVC_HIVSTAT Flow Chart</a:t>
            </a:r>
          </a:p>
        </p:txBody>
      </p:sp>
      <p:sp>
        <p:nvSpPr>
          <p:cNvPr id="3" name="Slide Number Placeholder 2">
            <a:extLst>
              <a:ext uri="{FF2B5EF4-FFF2-40B4-BE49-F238E27FC236}">
                <a16:creationId xmlns="" xmlns:a16="http://schemas.microsoft.com/office/drawing/2014/main" id="{2BCFF8C8-4057-4AA8-BB6B-AB689EC2CFC3}"/>
              </a:ext>
            </a:extLst>
          </p:cNvPr>
          <p:cNvSpPr>
            <a:spLocks noGrp="1"/>
          </p:cNvSpPr>
          <p:nvPr>
            <p:ph type="sldNum" sz="quarter" idx="12"/>
          </p:nvPr>
        </p:nvSpPr>
        <p:spPr/>
        <p:txBody>
          <a:bodyPr/>
          <a:lstStyle/>
          <a:p>
            <a:fld id="{B21812CF-82A6-4067-A3E5-617A9F2E10E3}" type="slidenum">
              <a:rPr lang="en-US" smtClean="0"/>
              <a:t>27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295400"/>
            <a:ext cx="8251295" cy="6357938"/>
          </a:xfrm>
          <a:prstGeom prst="rect">
            <a:avLst/>
          </a:prstGeom>
        </p:spPr>
      </p:pic>
    </p:spTree>
    <p:extLst>
      <p:ext uri="{BB962C8B-B14F-4D97-AF65-F5344CB8AC3E}">
        <p14:creationId xmlns:p14="http://schemas.microsoft.com/office/powerpoint/2010/main" val="1394645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57200"/>
            <a:ext cx="9296400" cy="1690588"/>
          </a:xfrm>
        </p:spPr>
        <p:txBody>
          <a:bodyPr/>
          <a:lstStyle/>
          <a:p>
            <a:r>
              <a:rPr lang="en-US" sz="4400" dirty="0"/>
              <a:t>HIV-negative</a:t>
            </a:r>
            <a:endParaRPr lang="en-US" sz="4400" strike="sngStrike" dirty="0">
              <a:solidFill>
                <a:srgbClr val="FF0000"/>
              </a:solidFill>
            </a:endParaRPr>
          </a:p>
        </p:txBody>
      </p:sp>
      <p:sp>
        <p:nvSpPr>
          <p:cNvPr id="7" name="Text Placeholder 6"/>
          <p:cNvSpPr>
            <a:spLocks noGrp="1"/>
          </p:cNvSpPr>
          <p:nvPr>
            <p:ph type="body" sz="quarter" idx="11"/>
          </p:nvPr>
        </p:nvSpPr>
        <p:spPr>
          <a:xfrm>
            <a:off x="457200" y="1066800"/>
            <a:ext cx="8749423" cy="1270995"/>
          </a:xfrm>
        </p:spPr>
        <p:txBody>
          <a:bodyPr/>
          <a:lstStyle/>
          <a:p>
            <a:pPr lvl="0"/>
            <a:r>
              <a:rPr lang="en-US" sz="4000" dirty="0">
                <a:solidFill>
                  <a:srgbClr val="1E185F"/>
                </a:solidFill>
              </a:rPr>
              <a:t>When to conduct HIV risk assessment</a:t>
            </a:r>
          </a:p>
        </p:txBody>
      </p:sp>
      <p:sp>
        <p:nvSpPr>
          <p:cNvPr id="4" name="Freeform: Shape 3">
            <a:extLst>
              <a:ext uri="{FF2B5EF4-FFF2-40B4-BE49-F238E27FC236}">
                <a16:creationId xmlns="" xmlns:a16="http://schemas.microsoft.com/office/drawing/2014/main" id="{118E6C30-1C02-4A4C-ACDF-9E6B40269C28}"/>
              </a:ext>
            </a:extLst>
          </p:cNvPr>
          <p:cNvSpPr/>
          <p:nvPr/>
        </p:nvSpPr>
        <p:spPr>
          <a:xfrm>
            <a:off x="831812" y="2986760"/>
            <a:ext cx="5597794" cy="1219200"/>
          </a:xfrm>
          <a:custGeom>
            <a:avLst/>
            <a:gdLst>
              <a:gd name="connsiteX0" fmla="*/ 0 w 5597794"/>
              <a:gd name="connsiteY0" fmla="*/ 96965 h 969648"/>
              <a:gd name="connsiteX1" fmla="*/ 96965 w 5597794"/>
              <a:gd name="connsiteY1" fmla="*/ 0 h 969648"/>
              <a:gd name="connsiteX2" fmla="*/ 5500829 w 5597794"/>
              <a:gd name="connsiteY2" fmla="*/ 0 h 969648"/>
              <a:gd name="connsiteX3" fmla="*/ 5597794 w 5597794"/>
              <a:gd name="connsiteY3" fmla="*/ 96965 h 969648"/>
              <a:gd name="connsiteX4" fmla="*/ 5597794 w 5597794"/>
              <a:gd name="connsiteY4" fmla="*/ 872683 h 969648"/>
              <a:gd name="connsiteX5" fmla="*/ 5500829 w 5597794"/>
              <a:gd name="connsiteY5" fmla="*/ 969648 h 969648"/>
              <a:gd name="connsiteX6" fmla="*/ 96965 w 5597794"/>
              <a:gd name="connsiteY6" fmla="*/ 969648 h 969648"/>
              <a:gd name="connsiteX7" fmla="*/ 0 w 5597794"/>
              <a:gd name="connsiteY7" fmla="*/ 872683 h 969648"/>
              <a:gd name="connsiteX8" fmla="*/ 0 w 5597794"/>
              <a:gd name="connsiteY8" fmla="*/ 96965 h 9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97794" h="969648">
                <a:moveTo>
                  <a:pt x="0" y="96965"/>
                </a:moveTo>
                <a:cubicBezTo>
                  <a:pt x="0" y="43413"/>
                  <a:pt x="43413" y="0"/>
                  <a:pt x="96965" y="0"/>
                </a:cubicBezTo>
                <a:lnTo>
                  <a:pt x="5500829" y="0"/>
                </a:lnTo>
                <a:cubicBezTo>
                  <a:pt x="5554381" y="0"/>
                  <a:pt x="5597794" y="43413"/>
                  <a:pt x="5597794" y="96965"/>
                </a:cubicBezTo>
                <a:lnTo>
                  <a:pt x="5597794" y="872683"/>
                </a:lnTo>
                <a:cubicBezTo>
                  <a:pt x="5597794" y="926235"/>
                  <a:pt x="5554381" y="969648"/>
                  <a:pt x="5500829" y="969648"/>
                </a:cubicBezTo>
                <a:lnTo>
                  <a:pt x="96965" y="969648"/>
                </a:lnTo>
                <a:cubicBezTo>
                  <a:pt x="43413" y="969648"/>
                  <a:pt x="0" y="926235"/>
                  <a:pt x="0" y="872683"/>
                </a:cubicBezTo>
                <a:lnTo>
                  <a:pt x="0" y="96965"/>
                </a:lnTo>
                <a:close/>
              </a:path>
            </a:pathLst>
          </a:custGeom>
          <a:solidFill>
            <a:srgbClr val="008C84"/>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119840" tIns="119840" rIns="119840" bIns="119840" numCol="1" spcCol="1270" anchor="ctr" anchorCtr="0">
            <a:noAutofit/>
          </a:bodyPr>
          <a:lstStyle/>
          <a:p>
            <a:pPr lvl="0" algn="ctr" defTabSz="1066800">
              <a:spcBef>
                <a:spcPct val="0"/>
              </a:spcBef>
            </a:pPr>
            <a:r>
              <a:rPr lang="en-US" sz="2400" dirty="0">
                <a:latin typeface="Century Gothic" panose="020B0502020202020204" pitchFamily="34" charset="0"/>
              </a:rPr>
              <a:t>Suspected </a:t>
            </a:r>
          </a:p>
          <a:p>
            <a:pPr lvl="0" algn="ctr" defTabSz="1066800">
              <a:lnSpc>
                <a:spcPts val="2800"/>
              </a:lnSpc>
              <a:spcBef>
                <a:spcPct val="0"/>
              </a:spcBef>
            </a:pPr>
            <a:r>
              <a:rPr lang="en-US" sz="2400" dirty="0">
                <a:latin typeface="Century Gothic" panose="020B0502020202020204" pitchFamily="34" charset="0"/>
              </a:rPr>
              <a:t>to be exposed to sexual violence</a:t>
            </a:r>
          </a:p>
        </p:txBody>
      </p:sp>
      <p:sp>
        <p:nvSpPr>
          <p:cNvPr id="3" name="Freeform: Shape 2">
            <a:extLst>
              <a:ext uri="{FF2B5EF4-FFF2-40B4-BE49-F238E27FC236}">
                <a16:creationId xmlns="" xmlns:a16="http://schemas.microsoft.com/office/drawing/2014/main" id="{1F62CF64-5F82-42BB-8F28-33AC0E3171D8}"/>
              </a:ext>
            </a:extLst>
          </p:cNvPr>
          <p:cNvSpPr/>
          <p:nvPr/>
        </p:nvSpPr>
        <p:spPr>
          <a:xfrm>
            <a:off x="838200" y="4724400"/>
            <a:ext cx="5591954" cy="1249119"/>
          </a:xfrm>
          <a:custGeom>
            <a:avLst/>
            <a:gdLst>
              <a:gd name="connsiteX0" fmla="*/ 0 w 5591954"/>
              <a:gd name="connsiteY0" fmla="*/ 124912 h 1249119"/>
              <a:gd name="connsiteX1" fmla="*/ 124912 w 5591954"/>
              <a:gd name="connsiteY1" fmla="*/ 0 h 1249119"/>
              <a:gd name="connsiteX2" fmla="*/ 5467042 w 5591954"/>
              <a:gd name="connsiteY2" fmla="*/ 0 h 1249119"/>
              <a:gd name="connsiteX3" fmla="*/ 5591954 w 5591954"/>
              <a:gd name="connsiteY3" fmla="*/ 124912 h 1249119"/>
              <a:gd name="connsiteX4" fmla="*/ 5591954 w 5591954"/>
              <a:gd name="connsiteY4" fmla="*/ 1124207 h 1249119"/>
              <a:gd name="connsiteX5" fmla="*/ 5467042 w 5591954"/>
              <a:gd name="connsiteY5" fmla="*/ 1249119 h 1249119"/>
              <a:gd name="connsiteX6" fmla="*/ 124912 w 5591954"/>
              <a:gd name="connsiteY6" fmla="*/ 1249119 h 1249119"/>
              <a:gd name="connsiteX7" fmla="*/ 0 w 5591954"/>
              <a:gd name="connsiteY7" fmla="*/ 1124207 h 1249119"/>
              <a:gd name="connsiteX8" fmla="*/ 0 w 5591954"/>
              <a:gd name="connsiteY8" fmla="*/ 124912 h 124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91954" h="1249119">
                <a:moveTo>
                  <a:pt x="0" y="124912"/>
                </a:moveTo>
                <a:cubicBezTo>
                  <a:pt x="0" y="55925"/>
                  <a:pt x="55925" y="0"/>
                  <a:pt x="124912" y="0"/>
                </a:cubicBezTo>
                <a:lnTo>
                  <a:pt x="5467042" y="0"/>
                </a:lnTo>
                <a:cubicBezTo>
                  <a:pt x="5536029" y="0"/>
                  <a:pt x="5591954" y="55925"/>
                  <a:pt x="5591954" y="124912"/>
                </a:cubicBezTo>
                <a:lnTo>
                  <a:pt x="5591954" y="1124207"/>
                </a:lnTo>
                <a:cubicBezTo>
                  <a:pt x="5591954" y="1193194"/>
                  <a:pt x="5536029" y="1249119"/>
                  <a:pt x="5467042" y="1249119"/>
                </a:cubicBezTo>
                <a:lnTo>
                  <a:pt x="124912" y="1249119"/>
                </a:lnTo>
                <a:cubicBezTo>
                  <a:pt x="55925" y="1249119"/>
                  <a:pt x="0" y="1193194"/>
                  <a:pt x="0" y="1124207"/>
                </a:cubicBezTo>
                <a:lnTo>
                  <a:pt x="0" y="124912"/>
                </a:lnTo>
                <a:close/>
              </a:path>
            </a:pathLst>
          </a:custGeom>
          <a:solidFill>
            <a:srgbClr val="555276"/>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128025" tIns="128025" rIns="128025" bIns="128025" numCol="1" spcCol="1270" anchor="ctr" anchorCtr="0">
            <a:noAutofit/>
          </a:bodyPr>
          <a:lstStyle/>
          <a:p>
            <a:pPr lvl="0" algn="ctr" defTabSz="1066800">
              <a:spcBef>
                <a:spcPct val="0"/>
              </a:spcBef>
            </a:pPr>
            <a:r>
              <a:rPr lang="en-US" sz="2400" dirty="0">
                <a:latin typeface="Century Gothic" panose="020B0502020202020204" pitchFamily="34" charset="0"/>
              </a:rPr>
              <a:t>Suspected </a:t>
            </a:r>
          </a:p>
          <a:p>
            <a:pPr lvl="0" algn="ctr" defTabSz="1066800">
              <a:lnSpc>
                <a:spcPct val="90000"/>
              </a:lnSpc>
              <a:spcBef>
                <a:spcPct val="0"/>
              </a:spcBef>
              <a:spcAft>
                <a:spcPct val="35000"/>
              </a:spcAft>
            </a:pPr>
            <a:r>
              <a:rPr lang="en-US" sz="2400" dirty="0">
                <a:latin typeface="Century Gothic" panose="020B0502020202020204" pitchFamily="34" charset="0"/>
              </a:rPr>
              <a:t>to be sexually active</a:t>
            </a:r>
          </a:p>
        </p:txBody>
      </p:sp>
      <p:sp>
        <p:nvSpPr>
          <p:cNvPr id="9" name="Freeform: Shape 8">
            <a:extLst>
              <a:ext uri="{FF2B5EF4-FFF2-40B4-BE49-F238E27FC236}">
                <a16:creationId xmlns="" xmlns:a16="http://schemas.microsoft.com/office/drawing/2014/main" id="{1EFDD8EB-7B47-413E-BFB1-90BFEB0A0BF1}"/>
              </a:ext>
            </a:extLst>
          </p:cNvPr>
          <p:cNvSpPr/>
          <p:nvPr/>
        </p:nvSpPr>
        <p:spPr>
          <a:xfrm>
            <a:off x="6553200" y="5105400"/>
            <a:ext cx="453579" cy="530602"/>
          </a:xfrm>
          <a:custGeom>
            <a:avLst/>
            <a:gdLst>
              <a:gd name="connsiteX0" fmla="*/ 0 w 453579"/>
              <a:gd name="connsiteY0" fmla="*/ 106120 h 530602"/>
              <a:gd name="connsiteX1" fmla="*/ 226790 w 453579"/>
              <a:gd name="connsiteY1" fmla="*/ 106120 h 530602"/>
              <a:gd name="connsiteX2" fmla="*/ 226790 w 453579"/>
              <a:gd name="connsiteY2" fmla="*/ 0 h 530602"/>
              <a:gd name="connsiteX3" fmla="*/ 453579 w 453579"/>
              <a:gd name="connsiteY3" fmla="*/ 265301 h 530602"/>
              <a:gd name="connsiteX4" fmla="*/ 226790 w 453579"/>
              <a:gd name="connsiteY4" fmla="*/ 530602 h 530602"/>
              <a:gd name="connsiteX5" fmla="*/ 226790 w 453579"/>
              <a:gd name="connsiteY5" fmla="*/ 424482 h 530602"/>
              <a:gd name="connsiteX6" fmla="*/ 0 w 453579"/>
              <a:gd name="connsiteY6" fmla="*/ 424482 h 530602"/>
              <a:gd name="connsiteX7" fmla="*/ 0 w 453579"/>
              <a:gd name="connsiteY7" fmla="*/ 106120 h 53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579" h="530602">
                <a:moveTo>
                  <a:pt x="0" y="106120"/>
                </a:moveTo>
                <a:lnTo>
                  <a:pt x="226790" y="106120"/>
                </a:lnTo>
                <a:lnTo>
                  <a:pt x="226790" y="0"/>
                </a:lnTo>
                <a:lnTo>
                  <a:pt x="453579" y="265301"/>
                </a:lnTo>
                <a:lnTo>
                  <a:pt x="226790" y="530602"/>
                </a:lnTo>
                <a:lnTo>
                  <a:pt x="226790" y="424482"/>
                </a:lnTo>
                <a:lnTo>
                  <a:pt x="0" y="424482"/>
                </a:lnTo>
                <a:lnTo>
                  <a:pt x="0" y="106120"/>
                </a:lnTo>
                <a:close/>
              </a:path>
            </a:pathLst>
          </a:custGeom>
          <a:solidFill>
            <a:schemeClr val="bg1">
              <a:lumMod val="65000"/>
            </a:schemeClr>
          </a:solidFill>
        </p:spPr>
        <p:style>
          <a:lnRef idx="0">
            <a:schemeClr val="accent3">
              <a:tint val="60000"/>
              <a:hueOff val="0"/>
              <a:satOff val="0"/>
              <a:lumOff val="0"/>
              <a:alphaOff val="0"/>
            </a:schemeClr>
          </a:lnRef>
          <a:fillRef idx="3">
            <a:schemeClr val="accent3">
              <a:tint val="60000"/>
              <a:hueOff val="0"/>
              <a:satOff val="0"/>
              <a:lumOff val="0"/>
              <a:alphaOff val="0"/>
            </a:schemeClr>
          </a:fillRef>
          <a:effectRef idx="2">
            <a:schemeClr val="accent3">
              <a:tint val="60000"/>
              <a:hueOff val="0"/>
              <a:satOff val="0"/>
              <a:lumOff val="0"/>
              <a:alphaOff val="0"/>
            </a:schemeClr>
          </a:effectRef>
          <a:fontRef idx="minor">
            <a:schemeClr val="lt1"/>
          </a:fontRef>
        </p:style>
        <p:txBody>
          <a:bodyPr spcFirstLastPara="0" vert="horz" wrap="square" lIns="0" tIns="106120" rIns="136074" bIns="106120" numCol="1" spcCol="1270" anchor="ctr" anchorCtr="0">
            <a:noAutofit/>
          </a:bodyPr>
          <a:lstStyle/>
          <a:p>
            <a:pPr marL="0" lvl="0" indent="0" algn="ctr" defTabSz="977900">
              <a:lnSpc>
                <a:spcPct val="90000"/>
              </a:lnSpc>
              <a:spcBef>
                <a:spcPct val="0"/>
              </a:spcBef>
              <a:spcAft>
                <a:spcPct val="35000"/>
              </a:spcAft>
              <a:buNone/>
            </a:pPr>
            <a:endParaRPr lang="en-US" sz="2200" kern="1200"/>
          </a:p>
        </p:txBody>
      </p:sp>
      <p:sp>
        <p:nvSpPr>
          <p:cNvPr id="11" name="Freeform: Shape 10">
            <a:extLst>
              <a:ext uri="{FF2B5EF4-FFF2-40B4-BE49-F238E27FC236}">
                <a16:creationId xmlns="" xmlns:a16="http://schemas.microsoft.com/office/drawing/2014/main" id="{C4CB5BF5-FCB7-4801-A7D6-CE64B70C6C22}"/>
              </a:ext>
            </a:extLst>
          </p:cNvPr>
          <p:cNvSpPr/>
          <p:nvPr/>
        </p:nvSpPr>
        <p:spPr>
          <a:xfrm>
            <a:off x="7239000" y="2971800"/>
            <a:ext cx="2209800" cy="3048000"/>
          </a:xfrm>
          <a:custGeom>
            <a:avLst/>
            <a:gdLst>
              <a:gd name="connsiteX0" fmla="*/ 0 w 2139527"/>
              <a:gd name="connsiteY0" fmla="*/ 182880 h 1828800"/>
              <a:gd name="connsiteX1" fmla="*/ 182880 w 2139527"/>
              <a:gd name="connsiteY1" fmla="*/ 0 h 1828800"/>
              <a:gd name="connsiteX2" fmla="*/ 1956647 w 2139527"/>
              <a:gd name="connsiteY2" fmla="*/ 0 h 1828800"/>
              <a:gd name="connsiteX3" fmla="*/ 2139527 w 2139527"/>
              <a:gd name="connsiteY3" fmla="*/ 182880 h 1828800"/>
              <a:gd name="connsiteX4" fmla="*/ 2139527 w 2139527"/>
              <a:gd name="connsiteY4" fmla="*/ 1645920 h 1828800"/>
              <a:gd name="connsiteX5" fmla="*/ 1956647 w 2139527"/>
              <a:gd name="connsiteY5" fmla="*/ 1828800 h 1828800"/>
              <a:gd name="connsiteX6" fmla="*/ 182880 w 2139527"/>
              <a:gd name="connsiteY6" fmla="*/ 1828800 h 1828800"/>
              <a:gd name="connsiteX7" fmla="*/ 0 w 2139527"/>
              <a:gd name="connsiteY7" fmla="*/ 1645920 h 1828800"/>
              <a:gd name="connsiteX8" fmla="*/ 0 w 2139527"/>
              <a:gd name="connsiteY8" fmla="*/ 18288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9527" h="1828800">
                <a:moveTo>
                  <a:pt x="0" y="182880"/>
                </a:moveTo>
                <a:cubicBezTo>
                  <a:pt x="0" y="81878"/>
                  <a:pt x="81878" y="0"/>
                  <a:pt x="182880" y="0"/>
                </a:cubicBezTo>
                <a:lnTo>
                  <a:pt x="1956647" y="0"/>
                </a:lnTo>
                <a:cubicBezTo>
                  <a:pt x="2057649" y="0"/>
                  <a:pt x="2139527" y="81878"/>
                  <a:pt x="2139527" y="182880"/>
                </a:cubicBezTo>
                <a:lnTo>
                  <a:pt x="2139527" y="1645920"/>
                </a:lnTo>
                <a:cubicBezTo>
                  <a:pt x="2139527" y="1746922"/>
                  <a:pt x="2057649" y="1828800"/>
                  <a:pt x="1956647" y="1828800"/>
                </a:cubicBezTo>
                <a:lnTo>
                  <a:pt x="182880" y="1828800"/>
                </a:lnTo>
                <a:cubicBezTo>
                  <a:pt x="81878" y="1828800"/>
                  <a:pt x="0" y="1746922"/>
                  <a:pt x="0" y="1645920"/>
                </a:cubicBezTo>
                <a:lnTo>
                  <a:pt x="0" y="182880"/>
                </a:lnTo>
                <a:close/>
              </a:path>
            </a:pathLst>
          </a:custGeom>
          <a:solidFill>
            <a:srgbClr val="AA2573"/>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145004" tIns="145004" rIns="145004" bIns="145004" numCol="1" spcCol="1270" anchor="ctr" anchorCtr="0">
            <a:noAutofit/>
          </a:bodyPr>
          <a:lstStyle/>
          <a:p>
            <a:pPr marL="0" lvl="0" indent="0" algn="ctr" defTabSz="1066800">
              <a:spcBef>
                <a:spcPct val="0"/>
              </a:spcBef>
              <a:spcAft>
                <a:spcPct val="35000"/>
              </a:spcAft>
              <a:buNone/>
            </a:pPr>
            <a:r>
              <a:rPr lang="en-US" sz="2400" b="0" u="none" kern="1200" dirty="0">
                <a:latin typeface="Century Gothic" panose="020B0502020202020204" pitchFamily="34" charset="0"/>
              </a:rPr>
              <a:t>Assess HIV risk as soon as a change in risk profile is suspected</a:t>
            </a:r>
          </a:p>
        </p:txBody>
      </p:sp>
      <p:sp>
        <p:nvSpPr>
          <p:cNvPr id="10" name="Freeform: Shape 9">
            <a:extLst>
              <a:ext uri="{FF2B5EF4-FFF2-40B4-BE49-F238E27FC236}">
                <a16:creationId xmlns="" xmlns:a16="http://schemas.microsoft.com/office/drawing/2014/main" id="{1E43AE97-D4AF-4CBF-9287-254F20BDE530}"/>
              </a:ext>
            </a:extLst>
          </p:cNvPr>
          <p:cNvSpPr/>
          <p:nvPr/>
        </p:nvSpPr>
        <p:spPr>
          <a:xfrm>
            <a:off x="6553200" y="3276600"/>
            <a:ext cx="453579" cy="530602"/>
          </a:xfrm>
          <a:custGeom>
            <a:avLst/>
            <a:gdLst>
              <a:gd name="connsiteX0" fmla="*/ 0 w 453579"/>
              <a:gd name="connsiteY0" fmla="*/ 106120 h 530602"/>
              <a:gd name="connsiteX1" fmla="*/ 226790 w 453579"/>
              <a:gd name="connsiteY1" fmla="*/ 106120 h 530602"/>
              <a:gd name="connsiteX2" fmla="*/ 226790 w 453579"/>
              <a:gd name="connsiteY2" fmla="*/ 0 h 530602"/>
              <a:gd name="connsiteX3" fmla="*/ 453579 w 453579"/>
              <a:gd name="connsiteY3" fmla="*/ 265301 h 530602"/>
              <a:gd name="connsiteX4" fmla="*/ 226790 w 453579"/>
              <a:gd name="connsiteY4" fmla="*/ 530602 h 530602"/>
              <a:gd name="connsiteX5" fmla="*/ 226790 w 453579"/>
              <a:gd name="connsiteY5" fmla="*/ 424482 h 530602"/>
              <a:gd name="connsiteX6" fmla="*/ 0 w 453579"/>
              <a:gd name="connsiteY6" fmla="*/ 424482 h 530602"/>
              <a:gd name="connsiteX7" fmla="*/ 0 w 453579"/>
              <a:gd name="connsiteY7" fmla="*/ 106120 h 53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579" h="530602">
                <a:moveTo>
                  <a:pt x="0" y="106120"/>
                </a:moveTo>
                <a:lnTo>
                  <a:pt x="226790" y="106120"/>
                </a:lnTo>
                <a:lnTo>
                  <a:pt x="226790" y="0"/>
                </a:lnTo>
                <a:lnTo>
                  <a:pt x="453579" y="265301"/>
                </a:lnTo>
                <a:lnTo>
                  <a:pt x="226790" y="530602"/>
                </a:lnTo>
                <a:lnTo>
                  <a:pt x="226790" y="424482"/>
                </a:lnTo>
                <a:lnTo>
                  <a:pt x="0" y="424482"/>
                </a:lnTo>
                <a:lnTo>
                  <a:pt x="0" y="106120"/>
                </a:lnTo>
                <a:close/>
              </a:path>
            </a:pathLst>
          </a:custGeom>
          <a:solidFill>
            <a:schemeClr val="bg1">
              <a:lumMod val="65000"/>
            </a:schemeClr>
          </a:solidFill>
        </p:spPr>
        <p:style>
          <a:lnRef idx="0">
            <a:schemeClr val="accent3">
              <a:tint val="60000"/>
              <a:hueOff val="0"/>
              <a:satOff val="0"/>
              <a:lumOff val="0"/>
              <a:alphaOff val="0"/>
            </a:schemeClr>
          </a:lnRef>
          <a:fillRef idx="3">
            <a:schemeClr val="accent3">
              <a:tint val="60000"/>
              <a:hueOff val="0"/>
              <a:satOff val="0"/>
              <a:lumOff val="0"/>
              <a:alphaOff val="0"/>
            </a:schemeClr>
          </a:fillRef>
          <a:effectRef idx="2">
            <a:schemeClr val="accent3">
              <a:tint val="60000"/>
              <a:hueOff val="0"/>
              <a:satOff val="0"/>
              <a:lumOff val="0"/>
              <a:alphaOff val="0"/>
            </a:schemeClr>
          </a:effectRef>
          <a:fontRef idx="minor">
            <a:schemeClr val="lt1"/>
          </a:fontRef>
        </p:style>
        <p:txBody>
          <a:bodyPr spcFirstLastPara="0" vert="horz" wrap="square" lIns="0" tIns="106120" rIns="136074" bIns="106120" numCol="1" spcCol="1270" anchor="ctr" anchorCtr="0">
            <a:noAutofit/>
          </a:bodyPr>
          <a:lstStyle/>
          <a:p>
            <a:pPr marL="0" lvl="0" indent="0" algn="ctr" defTabSz="977900">
              <a:lnSpc>
                <a:spcPct val="90000"/>
              </a:lnSpc>
              <a:spcBef>
                <a:spcPct val="0"/>
              </a:spcBef>
              <a:spcAft>
                <a:spcPct val="35000"/>
              </a:spcAft>
              <a:buNone/>
            </a:pPr>
            <a:endParaRPr lang="en-US" sz="2200" kern="1200"/>
          </a:p>
        </p:txBody>
      </p:sp>
      <p:sp>
        <p:nvSpPr>
          <p:cNvPr id="2" name="Slide Number Placeholder 1">
            <a:extLst>
              <a:ext uri="{FF2B5EF4-FFF2-40B4-BE49-F238E27FC236}">
                <a16:creationId xmlns="" xmlns:a16="http://schemas.microsoft.com/office/drawing/2014/main" id="{6F31CB2B-C0EF-4609-944B-C9889F8FE8E7}"/>
              </a:ext>
            </a:extLst>
          </p:cNvPr>
          <p:cNvSpPr>
            <a:spLocks noGrp="1"/>
          </p:cNvSpPr>
          <p:nvPr>
            <p:ph type="sldNum" sz="quarter" idx="12"/>
          </p:nvPr>
        </p:nvSpPr>
        <p:spPr/>
        <p:txBody>
          <a:bodyPr/>
          <a:lstStyle/>
          <a:p>
            <a:fld id="{B21812CF-82A6-4067-A3E5-617A9F2E10E3}" type="slidenum">
              <a:rPr lang="en-US" smtClean="0"/>
              <a:t>28</a:t>
            </a:fld>
            <a:endParaRPr lang="en-US"/>
          </a:p>
        </p:txBody>
      </p:sp>
    </p:spTree>
    <p:extLst>
      <p:ext uri="{BB962C8B-B14F-4D97-AF65-F5344CB8AC3E}">
        <p14:creationId xmlns:p14="http://schemas.microsoft.com/office/powerpoint/2010/main" val="1785737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5" y="366812"/>
            <a:ext cx="8724024" cy="1690588"/>
          </a:xfrm>
        </p:spPr>
        <p:txBody>
          <a:bodyPr/>
          <a:lstStyle/>
          <a:p>
            <a:r>
              <a:rPr lang="en-US" dirty="0"/>
              <a:t>HIV-positive</a:t>
            </a:r>
          </a:p>
        </p:txBody>
      </p:sp>
      <p:sp>
        <p:nvSpPr>
          <p:cNvPr id="4" name="Freeform: Shape 3">
            <a:extLst>
              <a:ext uri="{FF2B5EF4-FFF2-40B4-BE49-F238E27FC236}">
                <a16:creationId xmlns="" xmlns:a16="http://schemas.microsoft.com/office/drawing/2014/main" id="{118E6C30-1C02-4A4C-ACDF-9E6B40269C28}"/>
              </a:ext>
            </a:extLst>
          </p:cNvPr>
          <p:cNvSpPr/>
          <p:nvPr/>
        </p:nvSpPr>
        <p:spPr>
          <a:xfrm>
            <a:off x="831812" y="2986760"/>
            <a:ext cx="5597794" cy="1219200"/>
          </a:xfrm>
          <a:custGeom>
            <a:avLst/>
            <a:gdLst>
              <a:gd name="connsiteX0" fmla="*/ 0 w 5597794"/>
              <a:gd name="connsiteY0" fmla="*/ 96965 h 969648"/>
              <a:gd name="connsiteX1" fmla="*/ 96965 w 5597794"/>
              <a:gd name="connsiteY1" fmla="*/ 0 h 969648"/>
              <a:gd name="connsiteX2" fmla="*/ 5500829 w 5597794"/>
              <a:gd name="connsiteY2" fmla="*/ 0 h 969648"/>
              <a:gd name="connsiteX3" fmla="*/ 5597794 w 5597794"/>
              <a:gd name="connsiteY3" fmla="*/ 96965 h 969648"/>
              <a:gd name="connsiteX4" fmla="*/ 5597794 w 5597794"/>
              <a:gd name="connsiteY4" fmla="*/ 872683 h 969648"/>
              <a:gd name="connsiteX5" fmla="*/ 5500829 w 5597794"/>
              <a:gd name="connsiteY5" fmla="*/ 969648 h 969648"/>
              <a:gd name="connsiteX6" fmla="*/ 96965 w 5597794"/>
              <a:gd name="connsiteY6" fmla="*/ 969648 h 969648"/>
              <a:gd name="connsiteX7" fmla="*/ 0 w 5597794"/>
              <a:gd name="connsiteY7" fmla="*/ 872683 h 969648"/>
              <a:gd name="connsiteX8" fmla="*/ 0 w 5597794"/>
              <a:gd name="connsiteY8" fmla="*/ 96965 h 9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97794" h="969648">
                <a:moveTo>
                  <a:pt x="0" y="96965"/>
                </a:moveTo>
                <a:cubicBezTo>
                  <a:pt x="0" y="43413"/>
                  <a:pt x="43413" y="0"/>
                  <a:pt x="96965" y="0"/>
                </a:cubicBezTo>
                <a:lnTo>
                  <a:pt x="5500829" y="0"/>
                </a:lnTo>
                <a:cubicBezTo>
                  <a:pt x="5554381" y="0"/>
                  <a:pt x="5597794" y="43413"/>
                  <a:pt x="5597794" y="96965"/>
                </a:cubicBezTo>
                <a:lnTo>
                  <a:pt x="5597794" y="872683"/>
                </a:lnTo>
                <a:cubicBezTo>
                  <a:pt x="5597794" y="926235"/>
                  <a:pt x="5554381" y="969648"/>
                  <a:pt x="5500829" y="969648"/>
                </a:cubicBezTo>
                <a:lnTo>
                  <a:pt x="96965" y="969648"/>
                </a:lnTo>
                <a:cubicBezTo>
                  <a:pt x="43413" y="969648"/>
                  <a:pt x="0" y="926235"/>
                  <a:pt x="0" y="872683"/>
                </a:cubicBezTo>
                <a:lnTo>
                  <a:pt x="0" y="96965"/>
                </a:lnTo>
                <a:close/>
              </a:path>
            </a:pathLst>
          </a:custGeom>
          <a:solidFill>
            <a:srgbClr val="008C84"/>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119840" tIns="119840" rIns="119840" bIns="119840" numCol="1" spcCol="1270" anchor="ctr" anchorCtr="0">
            <a:noAutofit/>
          </a:bodyPr>
          <a:lstStyle/>
          <a:p>
            <a:pPr lvl="0" algn="ctr" defTabSz="1066800">
              <a:lnSpc>
                <a:spcPct val="90000"/>
              </a:lnSpc>
              <a:spcBef>
                <a:spcPct val="0"/>
              </a:spcBef>
            </a:pPr>
            <a:r>
              <a:rPr lang="en-US" sz="2400" dirty="0">
                <a:latin typeface="Century Gothic" panose="020B0502020202020204" pitchFamily="34" charset="0"/>
              </a:rPr>
              <a:t>Child HIV-positive and </a:t>
            </a:r>
          </a:p>
          <a:p>
            <a:pPr lvl="0" algn="ctr" defTabSz="1066800">
              <a:spcBef>
                <a:spcPct val="0"/>
              </a:spcBef>
            </a:pPr>
            <a:r>
              <a:rPr lang="en-US" sz="2400" dirty="0">
                <a:latin typeface="Century Gothic" panose="020B0502020202020204" pitchFamily="34" charset="0"/>
              </a:rPr>
              <a:t>currently on ART</a:t>
            </a:r>
          </a:p>
        </p:txBody>
      </p:sp>
      <p:sp>
        <p:nvSpPr>
          <p:cNvPr id="3" name="Freeform: Shape 2">
            <a:extLst>
              <a:ext uri="{FF2B5EF4-FFF2-40B4-BE49-F238E27FC236}">
                <a16:creationId xmlns="" xmlns:a16="http://schemas.microsoft.com/office/drawing/2014/main" id="{1F62CF64-5F82-42BB-8F28-33AC0E3171D8}"/>
              </a:ext>
            </a:extLst>
          </p:cNvPr>
          <p:cNvSpPr/>
          <p:nvPr/>
        </p:nvSpPr>
        <p:spPr>
          <a:xfrm>
            <a:off x="838200" y="4724400"/>
            <a:ext cx="5591954" cy="1249119"/>
          </a:xfrm>
          <a:custGeom>
            <a:avLst/>
            <a:gdLst>
              <a:gd name="connsiteX0" fmla="*/ 0 w 5591954"/>
              <a:gd name="connsiteY0" fmla="*/ 124912 h 1249119"/>
              <a:gd name="connsiteX1" fmla="*/ 124912 w 5591954"/>
              <a:gd name="connsiteY1" fmla="*/ 0 h 1249119"/>
              <a:gd name="connsiteX2" fmla="*/ 5467042 w 5591954"/>
              <a:gd name="connsiteY2" fmla="*/ 0 h 1249119"/>
              <a:gd name="connsiteX3" fmla="*/ 5591954 w 5591954"/>
              <a:gd name="connsiteY3" fmla="*/ 124912 h 1249119"/>
              <a:gd name="connsiteX4" fmla="*/ 5591954 w 5591954"/>
              <a:gd name="connsiteY4" fmla="*/ 1124207 h 1249119"/>
              <a:gd name="connsiteX5" fmla="*/ 5467042 w 5591954"/>
              <a:gd name="connsiteY5" fmla="*/ 1249119 h 1249119"/>
              <a:gd name="connsiteX6" fmla="*/ 124912 w 5591954"/>
              <a:gd name="connsiteY6" fmla="*/ 1249119 h 1249119"/>
              <a:gd name="connsiteX7" fmla="*/ 0 w 5591954"/>
              <a:gd name="connsiteY7" fmla="*/ 1124207 h 1249119"/>
              <a:gd name="connsiteX8" fmla="*/ 0 w 5591954"/>
              <a:gd name="connsiteY8" fmla="*/ 124912 h 124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91954" h="1249119">
                <a:moveTo>
                  <a:pt x="0" y="124912"/>
                </a:moveTo>
                <a:cubicBezTo>
                  <a:pt x="0" y="55925"/>
                  <a:pt x="55925" y="0"/>
                  <a:pt x="124912" y="0"/>
                </a:cubicBezTo>
                <a:lnTo>
                  <a:pt x="5467042" y="0"/>
                </a:lnTo>
                <a:cubicBezTo>
                  <a:pt x="5536029" y="0"/>
                  <a:pt x="5591954" y="55925"/>
                  <a:pt x="5591954" y="124912"/>
                </a:cubicBezTo>
                <a:lnTo>
                  <a:pt x="5591954" y="1124207"/>
                </a:lnTo>
                <a:cubicBezTo>
                  <a:pt x="5591954" y="1193194"/>
                  <a:pt x="5536029" y="1249119"/>
                  <a:pt x="5467042" y="1249119"/>
                </a:cubicBezTo>
                <a:lnTo>
                  <a:pt x="124912" y="1249119"/>
                </a:lnTo>
                <a:cubicBezTo>
                  <a:pt x="55925" y="1249119"/>
                  <a:pt x="0" y="1193194"/>
                  <a:pt x="0" y="1124207"/>
                </a:cubicBezTo>
                <a:lnTo>
                  <a:pt x="0" y="124912"/>
                </a:lnTo>
                <a:close/>
              </a:path>
            </a:pathLst>
          </a:custGeom>
          <a:solidFill>
            <a:srgbClr val="555276"/>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128025" tIns="128025" rIns="128025" bIns="128025" numCol="1" spcCol="1270" anchor="ctr" anchorCtr="0">
            <a:noAutofit/>
          </a:bodyPr>
          <a:lstStyle/>
          <a:p>
            <a:pPr marL="0" lvl="0" indent="0" algn="ctr" defTabSz="1066800">
              <a:spcBef>
                <a:spcPct val="0"/>
              </a:spcBef>
              <a:buNone/>
            </a:pPr>
            <a:r>
              <a:rPr lang="en-US" sz="2400" kern="1200" dirty="0">
                <a:latin typeface="Century Gothic" panose="020B0502020202020204" pitchFamily="34" charset="0"/>
              </a:rPr>
              <a:t>Child HIV-positive and not currently on ART </a:t>
            </a:r>
            <a:r>
              <a:rPr lang="en-US" sz="2400" dirty="0">
                <a:latin typeface="Century Gothic" panose="020B0502020202020204" pitchFamily="34" charset="0"/>
              </a:rPr>
              <a:t>/ </a:t>
            </a:r>
            <a:r>
              <a:rPr lang="en-US" sz="2400" kern="1200" dirty="0">
                <a:latin typeface="Century Gothic" panose="020B0502020202020204" pitchFamily="34" charset="0"/>
              </a:rPr>
              <a:t>ART status unknown</a:t>
            </a:r>
            <a:endParaRPr lang="en-US" sz="2400" b="0" u="none" kern="1200" dirty="0">
              <a:latin typeface="Century Gothic" panose="020B0502020202020204" pitchFamily="34" charset="0"/>
            </a:endParaRPr>
          </a:p>
        </p:txBody>
      </p:sp>
      <p:sp>
        <p:nvSpPr>
          <p:cNvPr id="9" name="Freeform: Shape 8">
            <a:extLst>
              <a:ext uri="{FF2B5EF4-FFF2-40B4-BE49-F238E27FC236}">
                <a16:creationId xmlns="" xmlns:a16="http://schemas.microsoft.com/office/drawing/2014/main" id="{1EFDD8EB-7B47-413E-BFB1-90BFEB0A0BF1}"/>
              </a:ext>
            </a:extLst>
          </p:cNvPr>
          <p:cNvSpPr/>
          <p:nvPr/>
        </p:nvSpPr>
        <p:spPr>
          <a:xfrm>
            <a:off x="6553200" y="5105400"/>
            <a:ext cx="453579" cy="530602"/>
          </a:xfrm>
          <a:custGeom>
            <a:avLst/>
            <a:gdLst>
              <a:gd name="connsiteX0" fmla="*/ 0 w 453579"/>
              <a:gd name="connsiteY0" fmla="*/ 106120 h 530602"/>
              <a:gd name="connsiteX1" fmla="*/ 226790 w 453579"/>
              <a:gd name="connsiteY1" fmla="*/ 106120 h 530602"/>
              <a:gd name="connsiteX2" fmla="*/ 226790 w 453579"/>
              <a:gd name="connsiteY2" fmla="*/ 0 h 530602"/>
              <a:gd name="connsiteX3" fmla="*/ 453579 w 453579"/>
              <a:gd name="connsiteY3" fmla="*/ 265301 h 530602"/>
              <a:gd name="connsiteX4" fmla="*/ 226790 w 453579"/>
              <a:gd name="connsiteY4" fmla="*/ 530602 h 530602"/>
              <a:gd name="connsiteX5" fmla="*/ 226790 w 453579"/>
              <a:gd name="connsiteY5" fmla="*/ 424482 h 530602"/>
              <a:gd name="connsiteX6" fmla="*/ 0 w 453579"/>
              <a:gd name="connsiteY6" fmla="*/ 424482 h 530602"/>
              <a:gd name="connsiteX7" fmla="*/ 0 w 453579"/>
              <a:gd name="connsiteY7" fmla="*/ 106120 h 53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579" h="530602">
                <a:moveTo>
                  <a:pt x="0" y="106120"/>
                </a:moveTo>
                <a:lnTo>
                  <a:pt x="226790" y="106120"/>
                </a:lnTo>
                <a:lnTo>
                  <a:pt x="226790" y="0"/>
                </a:lnTo>
                <a:lnTo>
                  <a:pt x="453579" y="265301"/>
                </a:lnTo>
                <a:lnTo>
                  <a:pt x="226790" y="530602"/>
                </a:lnTo>
                <a:lnTo>
                  <a:pt x="226790" y="424482"/>
                </a:lnTo>
                <a:lnTo>
                  <a:pt x="0" y="424482"/>
                </a:lnTo>
                <a:lnTo>
                  <a:pt x="0" y="106120"/>
                </a:lnTo>
                <a:close/>
              </a:path>
            </a:pathLst>
          </a:custGeom>
          <a:solidFill>
            <a:schemeClr val="bg1">
              <a:lumMod val="65000"/>
            </a:schemeClr>
          </a:solidFill>
        </p:spPr>
        <p:style>
          <a:lnRef idx="0">
            <a:schemeClr val="accent3">
              <a:tint val="60000"/>
              <a:hueOff val="0"/>
              <a:satOff val="0"/>
              <a:lumOff val="0"/>
              <a:alphaOff val="0"/>
            </a:schemeClr>
          </a:lnRef>
          <a:fillRef idx="3">
            <a:schemeClr val="accent3">
              <a:tint val="60000"/>
              <a:hueOff val="0"/>
              <a:satOff val="0"/>
              <a:lumOff val="0"/>
              <a:alphaOff val="0"/>
            </a:schemeClr>
          </a:fillRef>
          <a:effectRef idx="2">
            <a:schemeClr val="accent3">
              <a:tint val="60000"/>
              <a:hueOff val="0"/>
              <a:satOff val="0"/>
              <a:lumOff val="0"/>
              <a:alphaOff val="0"/>
            </a:schemeClr>
          </a:effectRef>
          <a:fontRef idx="minor">
            <a:schemeClr val="lt1"/>
          </a:fontRef>
        </p:style>
        <p:txBody>
          <a:bodyPr spcFirstLastPara="0" vert="horz" wrap="square" lIns="0" tIns="106120" rIns="136074" bIns="106120" numCol="1" spcCol="1270" anchor="ctr" anchorCtr="0">
            <a:noAutofit/>
          </a:bodyPr>
          <a:lstStyle/>
          <a:p>
            <a:pPr marL="0" lvl="0" indent="0" algn="ctr" defTabSz="977900">
              <a:lnSpc>
                <a:spcPct val="90000"/>
              </a:lnSpc>
              <a:spcBef>
                <a:spcPct val="0"/>
              </a:spcBef>
              <a:spcAft>
                <a:spcPct val="35000"/>
              </a:spcAft>
              <a:buNone/>
            </a:pPr>
            <a:endParaRPr lang="en-US" sz="2200" kern="1200"/>
          </a:p>
        </p:txBody>
      </p:sp>
      <p:sp>
        <p:nvSpPr>
          <p:cNvPr id="11" name="Freeform: Shape 10">
            <a:extLst>
              <a:ext uri="{FF2B5EF4-FFF2-40B4-BE49-F238E27FC236}">
                <a16:creationId xmlns="" xmlns:a16="http://schemas.microsoft.com/office/drawing/2014/main" id="{C4CB5BF5-FCB7-4801-A7D6-CE64B70C6C22}"/>
              </a:ext>
            </a:extLst>
          </p:cNvPr>
          <p:cNvSpPr/>
          <p:nvPr/>
        </p:nvSpPr>
        <p:spPr>
          <a:xfrm>
            <a:off x="7239000" y="2971800"/>
            <a:ext cx="2209800" cy="3048000"/>
          </a:xfrm>
          <a:custGeom>
            <a:avLst/>
            <a:gdLst>
              <a:gd name="connsiteX0" fmla="*/ 0 w 2139527"/>
              <a:gd name="connsiteY0" fmla="*/ 182880 h 1828800"/>
              <a:gd name="connsiteX1" fmla="*/ 182880 w 2139527"/>
              <a:gd name="connsiteY1" fmla="*/ 0 h 1828800"/>
              <a:gd name="connsiteX2" fmla="*/ 1956647 w 2139527"/>
              <a:gd name="connsiteY2" fmla="*/ 0 h 1828800"/>
              <a:gd name="connsiteX3" fmla="*/ 2139527 w 2139527"/>
              <a:gd name="connsiteY3" fmla="*/ 182880 h 1828800"/>
              <a:gd name="connsiteX4" fmla="*/ 2139527 w 2139527"/>
              <a:gd name="connsiteY4" fmla="*/ 1645920 h 1828800"/>
              <a:gd name="connsiteX5" fmla="*/ 1956647 w 2139527"/>
              <a:gd name="connsiteY5" fmla="*/ 1828800 h 1828800"/>
              <a:gd name="connsiteX6" fmla="*/ 182880 w 2139527"/>
              <a:gd name="connsiteY6" fmla="*/ 1828800 h 1828800"/>
              <a:gd name="connsiteX7" fmla="*/ 0 w 2139527"/>
              <a:gd name="connsiteY7" fmla="*/ 1645920 h 1828800"/>
              <a:gd name="connsiteX8" fmla="*/ 0 w 2139527"/>
              <a:gd name="connsiteY8" fmla="*/ 18288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9527" h="1828800">
                <a:moveTo>
                  <a:pt x="0" y="182880"/>
                </a:moveTo>
                <a:cubicBezTo>
                  <a:pt x="0" y="81878"/>
                  <a:pt x="81878" y="0"/>
                  <a:pt x="182880" y="0"/>
                </a:cubicBezTo>
                <a:lnTo>
                  <a:pt x="1956647" y="0"/>
                </a:lnTo>
                <a:cubicBezTo>
                  <a:pt x="2057649" y="0"/>
                  <a:pt x="2139527" y="81878"/>
                  <a:pt x="2139527" y="182880"/>
                </a:cubicBezTo>
                <a:lnTo>
                  <a:pt x="2139527" y="1645920"/>
                </a:lnTo>
                <a:cubicBezTo>
                  <a:pt x="2139527" y="1746922"/>
                  <a:pt x="2057649" y="1828800"/>
                  <a:pt x="1956647" y="1828800"/>
                </a:cubicBezTo>
                <a:lnTo>
                  <a:pt x="182880" y="1828800"/>
                </a:lnTo>
                <a:cubicBezTo>
                  <a:pt x="81878" y="1828800"/>
                  <a:pt x="0" y="1746922"/>
                  <a:pt x="0" y="1645920"/>
                </a:cubicBezTo>
                <a:lnTo>
                  <a:pt x="0" y="182880"/>
                </a:lnTo>
                <a:close/>
              </a:path>
            </a:pathLst>
          </a:custGeom>
          <a:solidFill>
            <a:srgbClr val="AA2573"/>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145004" tIns="145004" rIns="145004" bIns="145004" numCol="1" spcCol="1270" anchor="ctr" anchorCtr="0">
            <a:noAutofit/>
          </a:bodyPr>
          <a:lstStyle/>
          <a:p>
            <a:pPr algn="ctr" defTabSz="1066800">
              <a:lnSpc>
                <a:spcPct val="90000"/>
              </a:lnSpc>
              <a:spcBef>
                <a:spcPct val="0"/>
              </a:spcBef>
            </a:pPr>
            <a:r>
              <a:rPr lang="en-US" sz="2400" dirty="0">
                <a:solidFill>
                  <a:schemeClr val="bg1"/>
                </a:solidFill>
                <a:latin typeface="Century Gothic" panose="020B0502020202020204" pitchFamily="34" charset="0"/>
              </a:rPr>
              <a:t>Assess ART status at every visit and report every reporting period</a:t>
            </a:r>
          </a:p>
        </p:txBody>
      </p:sp>
      <p:sp>
        <p:nvSpPr>
          <p:cNvPr id="10" name="Freeform: Shape 9">
            <a:extLst>
              <a:ext uri="{FF2B5EF4-FFF2-40B4-BE49-F238E27FC236}">
                <a16:creationId xmlns="" xmlns:a16="http://schemas.microsoft.com/office/drawing/2014/main" id="{1E43AE97-D4AF-4CBF-9287-254F20BDE530}"/>
              </a:ext>
            </a:extLst>
          </p:cNvPr>
          <p:cNvSpPr/>
          <p:nvPr/>
        </p:nvSpPr>
        <p:spPr>
          <a:xfrm>
            <a:off x="6553200" y="3276600"/>
            <a:ext cx="453579" cy="530602"/>
          </a:xfrm>
          <a:custGeom>
            <a:avLst/>
            <a:gdLst>
              <a:gd name="connsiteX0" fmla="*/ 0 w 453579"/>
              <a:gd name="connsiteY0" fmla="*/ 106120 h 530602"/>
              <a:gd name="connsiteX1" fmla="*/ 226790 w 453579"/>
              <a:gd name="connsiteY1" fmla="*/ 106120 h 530602"/>
              <a:gd name="connsiteX2" fmla="*/ 226790 w 453579"/>
              <a:gd name="connsiteY2" fmla="*/ 0 h 530602"/>
              <a:gd name="connsiteX3" fmla="*/ 453579 w 453579"/>
              <a:gd name="connsiteY3" fmla="*/ 265301 h 530602"/>
              <a:gd name="connsiteX4" fmla="*/ 226790 w 453579"/>
              <a:gd name="connsiteY4" fmla="*/ 530602 h 530602"/>
              <a:gd name="connsiteX5" fmla="*/ 226790 w 453579"/>
              <a:gd name="connsiteY5" fmla="*/ 424482 h 530602"/>
              <a:gd name="connsiteX6" fmla="*/ 0 w 453579"/>
              <a:gd name="connsiteY6" fmla="*/ 424482 h 530602"/>
              <a:gd name="connsiteX7" fmla="*/ 0 w 453579"/>
              <a:gd name="connsiteY7" fmla="*/ 106120 h 53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579" h="530602">
                <a:moveTo>
                  <a:pt x="0" y="106120"/>
                </a:moveTo>
                <a:lnTo>
                  <a:pt x="226790" y="106120"/>
                </a:lnTo>
                <a:lnTo>
                  <a:pt x="226790" y="0"/>
                </a:lnTo>
                <a:lnTo>
                  <a:pt x="453579" y="265301"/>
                </a:lnTo>
                <a:lnTo>
                  <a:pt x="226790" y="530602"/>
                </a:lnTo>
                <a:lnTo>
                  <a:pt x="226790" y="424482"/>
                </a:lnTo>
                <a:lnTo>
                  <a:pt x="0" y="424482"/>
                </a:lnTo>
                <a:lnTo>
                  <a:pt x="0" y="106120"/>
                </a:lnTo>
                <a:close/>
              </a:path>
            </a:pathLst>
          </a:custGeom>
          <a:solidFill>
            <a:schemeClr val="bg1">
              <a:lumMod val="65000"/>
            </a:schemeClr>
          </a:solidFill>
        </p:spPr>
        <p:style>
          <a:lnRef idx="0">
            <a:schemeClr val="accent3">
              <a:tint val="60000"/>
              <a:hueOff val="0"/>
              <a:satOff val="0"/>
              <a:lumOff val="0"/>
              <a:alphaOff val="0"/>
            </a:schemeClr>
          </a:lnRef>
          <a:fillRef idx="3">
            <a:schemeClr val="accent3">
              <a:tint val="60000"/>
              <a:hueOff val="0"/>
              <a:satOff val="0"/>
              <a:lumOff val="0"/>
              <a:alphaOff val="0"/>
            </a:schemeClr>
          </a:fillRef>
          <a:effectRef idx="2">
            <a:schemeClr val="accent3">
              <a:tint val="60000"/>
              <a:hueOff val="0"/>
              <a:satOff val="0"/>
              <a:lumOff val="0"/>
              <a:alphaOff val="0"/>
            </a:schemeClr>
          </a:effectRef>
          <a:fontRef idx="minor">
            <a:schemeClr val="lt1"/>
          </a:fontRef>
        </p:style>
        <p:txBody>
          <a:bodyPr spcFirstLastPara="0" vert="horz" wrap="square" lIns="0" tIns="106120" rIns="136074" bIns="106120" numCol="1" spcCol="1270" anchor="ctr" anchorCtr="0">
            <a:noAutofit/>
          </a:bodyPr>
          <a:lstStyle/>
          <a:p>
            <a:pPr marL="0" lvl="0" indent="0" algn="ctr" defTabSz="977900">
              <a:lnSpc>
                <a:spcPct val="90000"/>
              </a:lnSpc>
              <a:spcBef>
                <a:spcPct val="0"/>
              </a:spcBef>
              <a:spcAft>
                <a:spcPct val="35000"/>
              </a:spcAft>
              <a:buNone/>
            </a:pPr>
            <a:endParaRPr lang="en-US" sz="2200" kern="1200"/>
          </a:p>
        </p:txBody>
      </p:sp>
      <p:sp>
        <p:nvSpPr>
          <p:cNvPr id="2" name="Slide Number Placeholder 1">
            <a:extLst>
              <a:ext uri="{FF2B5EF4-FFF2-40B4-BE49-F238E27FC236}">
                <a16:creationId xmlns="" xmlns:a16="http://schemas.microsoft.com/office/drawing/2014/main" id="{5B786F0F-0D88-4DB9-8425-051F1F4524DB}"/>
              </a:ext>
            </a:extLst>
          </p:cNvPr>
          <p:cNvSpPr>
            <a:spLocks noGrp="1"/>
          </p:cNvSpPr>
          <p:nvPr>
            <p:ph type="sldNum" sz="quarter" idx="12"/>
          </p:nvPr>
        </p:nvSpPr>
        <p:spPr/>
        <p:txBody>
          <a:bodyPr/>
          <a:lstStyle/>
          <a:p>
            <a:fld id="{B21812CF-82A6-4067-A3E5-617A9F2E10E3}" type="slidenum">
              <a:rPr lang="en-US" smtClean="0"/>
              <a:t>29</a:t>
            </a:fld>
            <a:endParaRPr lang="en-US" dirty="0"/>
          </a:p>
        </p:txBody>
      </p:sp>
      <p:sp>
        <p:nvSpPr>
          <p:cNvPr id="6" name="Text Placeholder 5"/>
          <p:cNvSpPr>
            <a:spLocks noGrp="1"/>
          </p:cNvSpPr>
          <p:nvPr>
            <p:ph type="body" sz="quarter" idx="11"/>
          </p:nvPr>
        </p:nvSpPr>
        <p:spPr>
          <a:xfrm>
            <a:off x="561844" y="1091205"/>
            <a:ext cx="8353555" cy="837214"/>
          </a:xfrm>
        </p:spPr>
        <p:txBody>
          <a:bodyPr/>
          <a:lstStyle/>
          <a:p>
            <a:pPr lvl="0"/>
            <a:r>
              <a:rPr lang="en-US" sz="4000" dirty="0">
                <a:solidFill>
                  <a:srgbClr val="1E185F"/>
                </a:solidFill>
              </a:rPr>
              <a:t>When to conduct ART </a:t>
            </a:r>
            <a:r>
              <a:rPr lang="en-US" sz="4000" dirty="0"/>
              <a:t>assessment</a:t>
            </a:r>
          </a:p>
        </p:txBody>
      </p:sp>
    </p:spTree>
    <p:extLst>
      <p:ext uri="{BB962C8B-B14F-4D97-AF65-F5344CB8AC3E}">
        <p14:creationId xmlns:p14="http://schemas.microsoft.com/office/powerpoint/2010/main" val="1044637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971800"/>
          </a:xfrm>
        </p:spPr>
        <p:txBody>
          <a:bodyPr/>
          <a:lstStyle/>
          <a:p>
            <a:pPr algn="ctr">
              <a:lnSpc>
                <a:spcPts val="5900"/>
              </a:lnSpc>
            </a:pPr>
            <a:endParaRPr lang="en-US" sz="6000" b="1" dirty="0">
              <a:latin typeface="Century Gothic" panose="020B0502020202020204" pitchFamily="34" charset="0"/>
            </a:endParaRPr>
          </a:p>
          <a:p>
            <a:pPr algn="ctr">
              <a:lnSpc>
                <a:spcPts val="5900"/>
              </a:lnSpc>
            </a:pPr>
            <a:r>
              <a:rPr lang="en-US" sz="6000" b="1" dirty="0">
                <a:latin typeface="Century Gothic" panose="020B0502020202020204" pitchFamily="34" charset="0"/>
              </a:rPr>
              <a:t>4.1. Introduction</a:t>
            </a:r>
          </a:p>
          <a:p>
            <a:pPr algn="ctr">
              <a:lnSpc>
                <a:spcPts val="5900"/>
              </a:lnSpc>
            </a:pPr>
            <a:endParaRPr lang="en-US" sz="6000" dirty="0">
              <a:latin typeface="Century Gothic" panose="020B0502020202020204" pitchFamily="34" charset="0"/>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6951" b="42076"/>
          <a:stretch/>
        </p:blipFill>
        <p:spPr>
          <a:xfrm>
            <a:off x="2133600" y="3886200"/>
            <a:ext cx="5638800" cy="3719647"/>
          </a:xfrm>
          <a:prstGeom prst="rect">
            <a:avLst/>
          </a:prstGeom>
        </p:spPr>
      </p:pic>
      <p:sp>
        <p:nvSpPr>
          <p:cNvPr id="5" name="Slide Number Placeholder 4">
            <a:extLst>
              <a:ext uri="{FF2B5EF4-FFF2-40B4-BE49-F238E27FC236}">
                <a16:creationId xmlns="" xmlns:a16="http://schemas.microsoft.com/office/drawing/2014/main" id="{49ECE28C-2D59-4D1F-8218-D1C6567E3ABF}"/>
              </a:ext>
            </a:extLst>
          </p:cNvPr>
          <p:cNvSpPr>
            <a:spLocks noGrp="1"/>
          </p:cNvSpPr>
          <p:nvPr>
            <p:ph type="sldNum" sz="quarter" idx="12"/>
          </p:nvPr>
        </p:nvSpPr>
        <p:spPr/>
        <p:txBody>
          <a:bodyPr/>
          <a:lstStyle/>
          <a:p>
            <a:fld id="{7EDEFB67-AFA1-446B-9C78-EEFF5F2E2A45}" type="slidenum">
              <a:rPr lang="en-US" smtClean="0"/>
              <a:t>3</a:t>
            </a:fld>
            <a:endParaRPr lang="en-US"/>
          </a:p>
        </p:txBody>
      </p:sp>
    </p:spTree>
    <p:extLst>
      <p:ext uri="{BB962C8B-B14F-4D97-AF65-F5344CB8AC3E}">
        <p14:creationId xmlns:p14="http://schemas.microsoft.com/office/powerpoint/2010/main" val="348812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8900" y="4293694"/>
            <a:ext cx="4800600" cy="3707308"/>
          </a:xfrm>
          <a:prstGeom prst="rect">
            <a:avLst/>
          </a:prstGeom>
        </p:spPr>
      </p:pic>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304800" y="2286000"/>
            <a:ext cx="9448800" cy="2895600"/>
          </a:xfrm>
        </p:spPr>
        <p:txBody>
          <a:bodyPr/>
          <a:lstStyle/>
          <a:p>
            <a:pPr algn="ctr">
              <a:lnSpc>
                <a:spcPts val="5900"/>
              </a:lnSpc>
            </a:pPr>
            <a:r>
              <a:rPr lang="en-US" sz="6000" b="1" dirty="0">
                <a:latin typeface="Century Gothic" panose="020B0502020202020204" pitchFamily="34" charset="0"/>
              </a:rPr>
              <a:t>4.6. HIV </a:t>
            </a:r>
          </a:p>
          <a:p>
            <a:pPr algn="ctr">
              <a:lnSpc>
                <a:spcPts val="5900"/>
              </a:lnSpc>
            </a:pPr>
            <a:r>
              <a:rPr lang="en-US" sz="6000" b="1" dirty="0">
                <a:latin typeface="Century Gothic" panose="020B0502020202020204" pitchFamily="34" charset="0"/>
              </a:rPr>
              <a:t>Risk Assessment</a:t>
            </a:r>
          </a:p>
          <a:p>
            <a:pPr algn="ctr">
              <a:lnSpc>
                <a:spcPts val="5900"/>
              </a:lnSpc>
            </a:pPr>
            <a:r>
              <a:rPr lang="en-US" sz="4800" dirty="0">
                <a:latin typeface="Century Gothic" panose="020B0502020202020204" pitchFamily="34" charset="0"/>
              </a:rPr>
              <a:t>prototype</a:t>
            </a:r>
          </a:p>
          <a:p>
            <a:pPr algn="ctr">
              <a:lnSpc>
                <a:spcPts val="5900"/>
              </a:lnSpc>
            </a:pPr>
            <a:endParaRPr lang="en-US" sz="3600" dirty="0">
              <a:solidFill>
                <a:srgbClr val="FF0000"/>
              </a:solidFill>
              <a:latin typeface="Century Gothic" panose="020B0502020202020204" pitchFamily="34" charset="0"/>
            </a:endParaRPr>
          </a:p>
        </p:txBody>
      </p:sp>
      <p:sp>
        <p:nvSpPr>
          <p:cNvPr id="5" name="Slide Number Placeholder 4">
            <a:extLst>
              <a:ext uri="{FF2B5EF4-FFF2-40B4-BE49-F238E27FC236}">
                <a16:creationId xmlns="" xmlns:a16="http://schemas.microsoft.com/office/drawing/2014/main" id="{FF50CC3F-B05E-4C6C-BA62-A0F45D351284}"/>
              </a:ext>
            </a:extLst>
          </p:cNvPr>
          <p:cNvSpPr>
            <a:spLocks noGrp="1"/>
          </p:cNvSpPr>
          <p:nvPr>
            <p:ph type="sldNum" sz="quarter" idx="12"/>
          </p:nvPr>
        </p:nvSpPr>
        <p:spPr/>
        <p:txBody>
          <a:bodyPr/>
          <a:lstStyle/>
          <a:p>
            <a:fld id="{B21812CF-82A6-4067-A3E5-617A9F2E10E3}" type="slidenum">
              <a:rPr lang="en-US" smtClean="0"/>
              <a:t>30</a:t>
            </a:fld>
            <a:endParaRPr lang="en-US"/>
          </a:p>
        </p:txBody>
      </p:sp>
    </p:spTree>
    <p:extLst>
      <p:ext uri="{BB962C8B-B14F-4D97-AF65-F5344CB8AC3E}">
        <p14:creationId xmlns:p14="http://schemas.microsoft.com/office/powerpoint/2010/main" val="15360743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236EDC2-3079-4FCB-AAD4-B5C9C21CEEEA}"/>
              </a:ext>
            </a:extLst>
          </p:cNvPr>
          <p:cNvSpPr>
            <a:spLocks noGrp="1"/>
          </p:cNvSpPr>
          <p:nvPr>
            <p:ph type="title"/>
          </p:nvPr>
        </p:nvSpPr>
        <p:spPr/>
        <p:txBody>
          <a:bodyPr/>
          <a:lstStyle/>
          <a:p>
            <a:r>
              <a:rPr lang="en-US" sz="4400" dirty="0"/>
              <a:t>HIV Risk Assessment prototype</a:t>
            </a:r>
          </a:p>
        </p:txBody>
      </p:sp>
      <p:sp>
        <p:nvSpPr>
          <p:cNvPr id="3" name="Text Placeholder 2">
            <a:extLst>
              <a:ext uri="{FF2B5EF4-FFF2-40B4-BE49-F238E27FC236}">
                <a16:creationId xmlns="" xmlns:a16="http://schemas.microsoft.com/office/drawing/2014/main" id="{BB332DBE-474F-4696-8626-3FD26D5CDCB3}"/>
              </a:ext>
            </a:extLst>
          </p:cNvPr>
          <p:cNvSpPr>
            <a:spLocks noGrp="1"/>
          </p:cNvSpPr>
          <p:nvPr>
            <p:ph type="body" sz="quarter" idx="10"/>
          </p:nvPr>
        </p:nvSpPr>
        <p:spPr>
          <a:xfrm>
            <a:off x="557784" y="2405636"/>
            <a:ext cx="8429755" cy="5185789"/>
          </a:xfrm>
        </p:spPr>
        <p:txBody>
          <a:bodyPr/>
          <a:lstStyle/>
          <a:p>
            <a:pPr>
              <a:spcAft>
                <a:spcPts val="2400"/>
              </a:spcAft>
            </a:pPr>
            <a:r>
              <a:rPr lang="en-US" sz="2400" dirty="0"/>
              <a:t>In the current climate of limited resources, there is a desire to reduce overall testing costs while strategically targeting testing to those most likely to test HIV-positive. </a:t>
            </a:r>
          </a:p>
          <a:p>
            <a:pPr>
              <a:spcAft>
                <a:spcPts val="2400"/>
              </a:spcAft>
            </a:pPr>
            <a:r>
              <a:rPr lang="en-US" sz="2400" dirty="0"/>
              <a:t>As part of that push, the Office of the Global AIDS Coordinator (OGAC) recommends that an HIV Risk Assessment be applied to all children whose HIV status is unknown, to identify children at risk for HIV infection and subsequently ensure that they are tested.   </a:t>
            </a:r>
          </a:p>
          <a:p>
            <a:pPr>
              <a:spcAft>
                <a:spcPts val="2400"/>
              </a:spcAft>
            </a:pPr>
            <a:r>
              <a:rPr lang="en-US" sz="2400" dirty="0"/>
              <a:t>In addition, IPs </a:t>
            </a:r>
            <a:r>
              <a:rPr lang="en-GB" sz="2400" dirty="0"/>
              <a:t>should </a:t>
            </a:r>
            <a:r>
              <a:rPr lang="en-US" sz="2400" dirty="0"/>
              <a:t>play a key role </a:t>
            </a:r>
            <a:r>
              <a:rPr lang="en-GB" sz="2400" dirty="0"/>
              <a:t>ensuring</a:t>
            </a:r>
            <a:r>
              <a:rPr lang="en-US" sz="2400" dirty="0"/>
              <a:t> that HIV-positive children are successfully linked to and retained in treatment and care.</a:t>
            </a:r>
          </a:p>
        </p:txBody>
      </p:sp>
      <p:sp>
        <p:nvSpPr>
          <p:cNvPr id="4" name="Slide Number Placeholder 3">
            <a:extLst>
              <a:ext uri="{FF2B5EF4-FFF2-40B4-BE49-F238E27FC236}">
                <a16:creationId xmlns="" xmlns:a16="http://schemas.microsoft.com/office/drawing/2014/main" id="{54CECE7B-BBB6-46C8-BE63-324D33408C5A}"/>
              </a:ext>
            </a:extLst>
          </p:cNvPr>
          <p:cNvSpPr>
            <a:spLocks noGrp="1"/>
          </p:cNvSpPr>
          <p:nvPr>
            <p:ph type="sldNum" sz="quarter" idx="12"/>
          </p:nvPr>
        </p:nvSpPr>
        <p:spPr/>
        <p:txBody>
          <a:bodyPr/>
          <a:lstStyle/>
          <a:p>
            <a:fld id="{B21812CF-82A6-4067-A3E5-617A9F2E10E3}" type="slidenum">
              <a:rPr lang="en-US" smtClean="0"/>
              <a:t>31</a:t>
            </a:fld>
            <a:endParaRPr lang="en-US"/>
          </a:p>
        </p:txBody>
      </p:sp>
      <p:sp>
        <p:nvSpPr>
          <p:cNvPr id="5" name="Text Placeholder 6"/>
          <p:cNvSpPr>
            <a:spLocks noGrp="1"/>
          </p:cNvSpPr>
          <p:nvPr>
            <p:ph type="body" sz="quarter" idx="11"/>
          </p:nvPr>
        </p:nvSpPr>
        <p:spPr>
          <a:xfrm>
            <a:off x="561844" y="1091205"/>
            <a:ext cx="9648956" cy="837214"/>
          </a:xfrm>
        </p:spPr>
        <p:txBody>
          <a:bodyPr/>
          <a:lstStyle/>
          <a:p>
            <a:pPr lvl="0"/>
            <a:r>
              <a:rPr lang="en-US" sz="4000" dirty="0"/>
              <a:t>Background</a:t>
            </a:r>
          </a:p>
        </p:txBody>
      </p:sp>
      <p:sp>
        <p:nvSpPr>
          <p:cNvPr id="7" name="Rectangle 2"/>
          <p:cNvSpPr>
            <a:spLocks noChangeArrowheads="1"/>
          </p:cNvSpPr>
          <p:nvPr/>
        </p:nvSpPr>
        <p:spPr bwMode="auto">
          <a:xfrm>
            <a:off x="0" y="0"/>
            <a:ext cx="3319463"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2505156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BB332DBE-474F-4696-8626-3FD26D5CDCB3}"/>
              </a:ext>
            </a:extLst>
          </p:cNvPr>
          <p:cNvSpPr>
            <a:spLocks noGrp="1"/>
          </p:cNvSpPr>
          <p:nvPr>
            <p:ph type="body" sz="quarter" idx="10"/>
          </p:nvPr>
        </p:nvSpPr>
        <p:spPr>
          <a:xfrm>
            <a:off x="561845" y="1828800"/>
            <a:ext cx="8891016" cy="5233395"/>
          </a:xfrm>
        </p:spPr>
        <p:txBody>
          <a:bodyPr/>
          <a:lstStyle/>
          <a:p>
            <a:pPr>
              <a:spcAft>
                <a:spcPts val="2400"/>
              </a:spcAft>
            </a:pPr>
            <a:r>
              <a:rPr lang="en-US" sz="2400" dirty="0"/>
              <a:t>After reviewing many IP HIV risk assessment tools, MEASURE Evaluation noticed </a:t>
            </a:r>
            <a:r>
              <a:rPr lang="en-US" sz="2400" b="1" dirty="0"/>
              <a:t>key issues </a:t>
            </a:r>
            <a:r>
              <a:rPr lang="en-US" sz="2400" dirty="0"/>
              <a:t>with how data were captured and organized. </a:t>
            </a:r>
          </a:p>
          <a:p>
            <a:pPr>
              <a:spcAft>
                <a:spcPts val="2400"/>
              </a:spcAft>
            </a:pPr>
            <a:r>
              <a:rPr lang="en-US" sz="2400" dirty="0"/>
              <a:t>MEASURE then developed an </a:t>
            </a:r>
            <a:r>
              <a:rPr lang="en-US" sz="2400" b="1" dirty="0"/>
              <a:t>HIV Risk Assessment prototype that IPs may adapt </a:t>
            </a:r>
            <a:r>
              <a:rPr lang="en-US" sz="2400" dirty="0"/>
              <a:t>to assess risk OVC. </a:t>
            </a:r>
          </a:p>
          <a:p>
            <a:pPr>
              <a:spcAft>
                <a:spcPts val="2400"/>
              </a:spcAft>
            </a:pPr>
            <a:r>
              <a:rPr lang="en-US" sz="2400" dirty="0"/>
              <a:t>The purpose of the prototype is </a:t>
            </a:r>
            <a:r>
              <a:rPr lang="en-US" sz="2400" b="1" dirty="0"/>
              <a:t>to improve the quality of data </a:t>
            </a:r>
            <a:r>
              <a:rPr lang="en-US" sz="2400" dirty="0"/>
              <a:t>collected for reporting to PEPFAR’s DATIM system. </a:t>
            </a:r>
          </a:p>
          <a:p>
            <a:pPr>
              <a:spcAft>
                <a:spcPts val="2400"/>
              </a:spcAft>
            </a:pPr>
            <a:r>
              <a:rPr lang="en-US" sz="2400" dirty="0"/>
              <a:t>Efforts are ongoing to study the appropriate mix and type of risk questions, to enhance the ability of case workers to refer the children whose risk is highest. </a:t>
            </a:r>
          </a:p>
        </p:txBody>
      </p:sp>
      <p:sp>
        <p:nvSpPr>
          <p:cNvPr id="4" name="Slide Number Placeholder 3">
            <a:extLst>
              <a:ext uri="{FF2B5EF4-FFF2-40B4-BE49-F238E27FC236}">
                <a16:creationId xmlns="" xmlns:a16="http://schemas.microsoft.com/office/drawing/2014/main" id="{54CECE7B-BBB6-46C8-BE63-324D33408C5A}"/>
              </a:ext>
            </a:extLst>
          </p:cNvPr>
          <p:cNvSpPr>
            <a:spLocks noGrp="1"/>
          </p:cNvSpPr>
          <p:nvPr>
            <p:ph type="sldNum" sz="quarter" idx="12"/>
          </p:nvPr>
        </p:nvSpPr>
        <p:spPr/>
        <p:txBody>
          <a:bodyPr/>
          <a:lstStyle/>
          <a:p>
            <a:fld id="{B21812CF-82A6-4067-A3E5-617A9F2E10E3}" type="slidenum">
              <a:rPr lang="en-US" smtClean="0"/>
              <a:t>32</a:t>
            </a:fld>
            <a:endParaRPr lang="en-US" dirty="0"/>
          </a:p>
        </p:txBody>
      </p:sp>
      <p:sp>
        <p:nvSpPr>
          <p:cNvPr id="5" name="Title 4"/>
          <p:cNvSpPr>
            <a:spLocks noGrp="1"/>
          </p:cNvSpPr>
          <p:nvPr>
            <p:ph type="title"/>
          </p:nvPr>
        </p:nvSpPr>
        <p:spPr/>
        <p:txBody>
          <a:bodyPr/>
          <a:lstStyle/>
          <a:p>
            <a:r>
              <a:rPr lang="en-US" sz="4400" dirty="0"/>
              <a:t>HIV Risk Assessment	 prototype</a:t>
            </a:r>
          </a:p>
        </p:txBody>
      </p:sp>
      <p:sp>
        <p:nvSpPr>
          <p:cNvPr id="8" name="Text Placeholder 7"/>
          <p:cNvSpPr>
            <a:spLocks noGrp="1"/>
          </p:cNvSpPr>
          <p:nvPr>
            <p:ph type="body" sz="quarter" idx="11"/>
          </p:nvPr>
        </p:nvSpPr>
        <p:spPr/>
        <p:txBody>
          <a:bodyPr/>
          <a:lstStyle/>
          <a:p>
            <a:r>
              <a:rPr lang="en-US" dirty="0"/>
              <a:t>Introduction</a:t>
            </a:r>
          </a:p>
        </p:txBody>
      </p:sp>
    </p:spTree>
    <p:extLst>
      <p:ext uri="{BB962C8B-B14F-4D97-AF65-F5344CB8AC3E}">
        <p14:creationId xmlns:p14="http://schemas.microsoft.com/office/powerpoint/2010/main" val="2501646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329048-1646-4FE9-97E5-1BAB4474D007}"/>
              </a:ext>
            </a:extLst>
          </p:cNvPr>
          <p:cNvSpPr>
            <a:spLocks noGrp="1"/>
          </p:cNvSpPr>
          <p:nvPr>
            <p:ph type="title"/>
          </p:nvPr>
        </p:nvSpPr>
        <p:spPr/>
        <p:txBody>
          <a:bodyPr/>
          <a:lstStyle/>
          <a:p>
            <a:r>
              <a:rPr lang="en-US" dirty="0"/>
              <a:t>HIV Risk</a:t>
            </a:r>
          </a:p>
        </p:txBody>
      </p:sp>
      <p:sp>
        <p:nvSpPr>
          <p:cNvPr id="3" name="Text Placeholder 2">
            <a:extLst>
              <a:ext uri="{FF2B5EF4-FFF2-40B4-BE49-F238E27FC236}">
                <a16:creationId xmlns="" xmlns:a16="http://schemas.microsoft.com/office/drawing/2014/main" id="{1C6E8B53-8E55-4D16-BC40-1C5F6F31C357}"/>
              </a:ext>
            </a:extLst>
          </p:cNvPr>
          <p:cNvSpPr>
            <a:spLocks noGrp="1"/>
          </p:cNvSpPr>
          <p:nvPr>
            <p:ph type="body" sz="quarter" idx="10"/>
          </p:nvPr>
        </p:nvSpPr>
        <p:spPr>
          <a:xfrm>
            <a:off x="524417" y="2819400"/>
            <a:ext cx="3818983" cy="4419600"/>
          </a:xfrm>
        </p:spPr>
        <p:txBody>
          <a:bodyPr/>
          <a:lstStyle/>
          <a:p>
            <a:r>
              <a:rPr lang="en-US" sz="2600" dirty="0"/>
              <a:t>Suggested template that can be modified for use by IPs</a:t>
            </a:r>
          </a:p>
          <a:p>
            <a:endParaRPr lang="en-US" sz="2600" dirty="0"/>
          </a:p>
          <a:p>
            <a:r>
              <a:rPr lang="en-US" sz="2600" b="1" dirty="0"/>
              <a:t>IPs will add their own risk assessment questions </a:t>
            </a:r>
            <a:r>
              <a:rPr lang="en-US" sz="2600" dirty="0"/>
              <a:t>(gray boxes)</a:t>
            </a:r>
          </a:p>
          <a:p>
            <a:endParaRPr lang="en-US" sz="2600" dirty="0"/>
          </a:p>
          <a:p>
            <a:r>
              <a:rPr lang="en-US" sz="2600" dirty="0"/>
              <a:t>Ideal if all IPs in one country are using the same tool</a:t>
            </a:r>
          </a:p>
        </p:txBody>
      </p:sp>
      <p:sp>
        <p:nvSpPr>
          <p:cNvPr id="4" name="Text Placeholder 3">
            <a:extLst>
              <a:ext uri="{FF2B5EF4-FFF2-40B4-BE49-F238E27FC236}">
                <a16:creationId xmlns="" xmlns:a16="http://schemas.microsoft.com/office/drawing/2014/main" id="{63C9961D-856D-45D5-BC49-799BA3E7B0F0}"/>
              </a:ext>
            </a:extLst>
          </p:cNvPr>
          <p:cNvSpPr>
            <a:spLocks noGrp="1"/>
          </p:cNvSpPr>
          <p:nvPr>
            <p:ph type="body" sz="quarter" idx="11"/>
          </p:nvPr>
        </p:nvSpPr>
        <p:spPr>
          <a:xfrm>
            <a:off x="561845" y="1091205"/>
            <a:ext cx="5229355" cy="837214"/>
          </a:xfrm>
        </p:spPr>
        <p:txBody>
          <a:bodyPr/>
          <a:lstStyle/>
          <a:p>
            <a:r>
              <a:rPr lang="en-US" dirty="0"/>
              <a:t>Assessment prototype</a:t>
            </a:r>
          </a:p>
        </p:txBody>
      </p:sp>
      <p:sp>
        <p:nvSpPr>
          <p:cNvPr id="5" name="Slide Number Placeholder 4">
            <a:extLst>
              <a:ext uri="{FF2B5EF4-FFF2-40B4-BE49-F238E27FC236}">
                <a16:creationId xmlns="" xmlns:a16="http://schemas.microsoft.com/office/drawing/2014/main" id="{35BC25AB-8D51-483B-ADDB-9B2004C0B079}"/>
              </a:ext>
            </a:extLst>
          </p:cNvPr>
          <p:cNvSpPr>
            <a:spLocks noGrp="1"/>
          </p:cNvSpPr>
          <p:nvPr>
            <p:ph type="sldNum" sz="quarter" idx="12"/>
          </p:nvPr>
        </p:nvSpPr>
        <p:spPr/>
        <p:txBody>
          <a:bodyPr/>
          <a:lstStyle/>
          <a:p>
            <a:fld id="{B21812CF-82A6-4067-A3E5-617A9F2E10E3}" type="slidenum">
              <a:rPr lang="en-US" smtClean="0"/>
              <a:t>33</a:t>
            </a:fld>
            <a:endParaRPr lang="en-US"/>
          </a:p>
        </p:txBody>
      </p:sp>
      <p:pic>
        <p:nvPicPr>
          <p:cNvPr id="9" name="Picture 8">
            <a:extLst>
              <a:ext uri="{FF2B5EF4-FFF2-40B4-BE49-F238E27FC236}">
                <a16:creationId xmlns="" xmlns:a16="http://schemas.microsoft.com/office/drawing/2014/main" id="{EB30EE5B-CC2D-4964-A6A8-A9C055D6DE3F}"/>
              </a:ext>
            </a:extLst>
          </p:cNvPr>
          <p:cNvPicPr>
            <a:picLocks noChangeAspect="1"/>
          </p:cNvPicPr>
          <p:nvPr/>
        </p:nvPicPr>
        <p:blipFill>
          <a:blip r:embed="rId3"/>
          <a:stretch>
            <a:fillRect/>
          </a:stretch>
        </p:blipFill>
        <p:spPr>
          <a:xfrm>
            <a:off x="4464220" y="164306"/>
            <a:ext cx="5417968" cy="7489031"/>
          </a:xfrm>
          <a:prstGeom prst="rect">
            <a:avLst/>
          </a:prstGeom>
        </p:spPr>
      </p:pic>
    </p:spTree>
    <p:extLst>
      <p:ext uri="{BB962C8B-B14F-4D97-AF65-F5344CB8AC3E}">
        <p14:creationId xmlns:p14="http://schemas.microsoft.com/office/powerpoint/2010/main" val="1825727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329048-1646-4FE9-97E5-1BAB4474D007}"/>
              </a:ext>
            </a:extLst>
          </p:cNvPr>
          <p:cNvSpPr>
            <a:spLocks noGrp="1"/>
          </p:cNvSpPr>
          <p:nvPr>
            <p:ph type="title"/>
          </p:nvPr>
        </p:nvSpPr>
        <p:spPr/>
        <p:txBody>
          <a:bodyPr/>
          <a:lstStyle/>
          <a:p>
            <a:r>
              <a:rPr lang="en-US" sz="4400" dirty="0"/>
              <a:t>HIV Risk Assessment prototype</a:t>
            </a:r>
          </a:p>
        </p:txBody>
      </p:sp>
      <p:sp>
        <p:nvSpPr>
          <p:cNvPr id="3" name="Text Placeholder 2">
            <a:extLst>
              <a:ext uri="{FF2B5EF4-FFF2-40B4-BE49-F238E27FC236}">
                <a16:creationId xmlns="" xmlns:a16="http://schemas.microsoft.com/office/drawing/2014/main" id="{1C6E8B53-8E55-4D16-BC40-1C5F6F31C357}"/>
              </a:ext>
            </a:extLst>
          </p:cNvPr>
          <p:cNvSpPr>
            <a:spLocks noGrp="1"/>
          </p:cNvSpPr>
          <p:nvPr>
            <p:ph type="body" sz="quarter" idx="10"/>
          </p:nvPr>
        </p:nvSpPr>
        <p:spPr>
          <a:xfrm>
            <a:off x="561845" y="4419600"/>
            <a:ext cx="8429755" cy="2590800"/>
          </a:xfrm>
        </p:spPr>
        <p:txBody>
          <a:bodyPr/>
          <a:lstStyle/>
          <a:p>
            <a:r>
              <a:rPr lang="en-US" dirty="0"/>
              <a:t>This HIV Risk Assessment is intended for OVC under 18 years of age for reporting data on PEPFAR’s OVC_HIVSTAT indicator and is entirely customizable.</a:t>
            </a:r>
          </a:p>
        </p:txBody>
      </p:sp>
      <p:sp>
        <p:nvSpPr>
          <p:cNvPr id="5" name="Slide Number Placeholder 4">
            <a:extLst>
              <a:ext uri="{FF2B5EF4-FFF2-40B4-BE49-F238E27FC236}">
                <a16:creationId xmlns="" xmlns:a16="http://schemas.microsoft.com/office/drawing/2014/main" id="{35BC25AB-8D51-483B-ADDB-9B2004C0B079}"/>
              </a:ext>
            </a:extLst>
          </p:cNvPr>
          <p:cNvSpPr>
            <a:spLocks noGrp="1"/>
          </p:cNvSpPr>
          <p:nvPr>
            <p:ph type="sldNum" sz="quarter" idx="12"/>
          </p:nvPr>
        </p:nvSpPr>
        <p:spPr/>
        <p:txBody>
          <a:bodyPr/>
          <a:lstStyle/>
          <a:p>
            <a:fld id="{B21812CF-82A6-4067-A3E5-617A9F2E10E3}" type="slidenum">
              <a:rPr lang="en-US" smtClean="0"/>
              <a:t>34</a:t>
            </a:fld>
            <a:endParaRPr lang="en-US"/>
          </a:p>
        </p:txBody>
      </p:sp>
      <p:pic>
        <p:nvPicPr>
          <p:cNvPr id="4" name="Picture 3">
            <a:extLst>
              <a:ext uri="{FF2B5EF4-FFF2-40B4-BE49-F238E27FC236}">
                <a16:creationId xmlns="" xmlns:a16="http://schemas.microsoft.com/office/drawing/2014/main" id="{E6A5F9B6-B389-4AF7-8EF2-6C41B206A65A}"/>
              </a:ext>
            </a:extLst>
          </p:cNvPr>
          <p:cNvPicPr>
            <a:picLocks noChangeAspect="1"/>
          </p:cNvPicPr>
          <p:nvPr/>
        </p:nvPicPr>
        <p:blipFill>
          <a:blip r:embed="rId2"/>
          <a:stretch>
            <a:fillRect/>
          </a:stretch>
        </p:blipFill>
        <p:spPr>
          <a:xfrm>
            <a:off x="609600" y="2286000"/>
            <a:ext cx="8686800" cy="1503060"/>
          </a:xfrm>
          <a:prstGeom prst="rect">
            <a:avLst/>
          </a:prstGeom>
        </p:spPr>
      </p:pic>
      <p:sp>
        <p:nvSpPr>
          <p:cNvPr id="6" name="Text Placeholder 3">
            <a:extLst>
              <a:ext uri="{FF2B5EF4-FFF2-40B4-BE49-F238E27FC236}">
                <a16:creationId xmlns="" xmlns:a16="http://schemas.microsoft.com/office/drawing/2014/main" id="{63C9961D-856D-45D5-BC49-799BA3E7B0F0}"/>
              </a:ext>
            </a:extLst>
          </p:cNvPr>
          <p:cNvSpPr>
            <a:spLocks noGrp="1"/>
          </p:cNvSpPr>
          <p:nvPr>
            <p:ph type="body" sz="quarter" idx="11"/>
          </p:nvPr>
        </p:nvSpPr>
        <p:spPr>
          <a:xfrm>
            <a:off x="561845" y="1091205"/>
            <a:ext cx="6629400" cy="837214"/>
          </a:xfrm>
        </p:spPr>
        <p:txBody>
          <a:bodyPr/>
          <a:lstStyle/>
          <a:p>
            <a:r>
              <a:rPr lang="en-US" dirty="0"/>
              <a:t>Header</a:t>
            </a:r>
          </a:p>
        </p:txBody>
      </p:sp>
    </p:spTree>
    <p:extLst>
      <p:ext uri="{BB962C8B-B14F-4D97-AF65-F5344CB8AC3E}">
        <p14:creationId xmlns:p14="http://schemas.microsoft.com/office/powerpoint/2010/main" val="1747012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329048-1646-4FE9-97E5-1BAB4474D007}"/>
              </a:ext>
            </a:extLst>
          </p:cNvPr>
          <p:cNvSpPr>
            <a:spLocks noGrp="1"/>
          </p:cNvSpPr>
          <p:nvPr>
            <p:ph type="title"/>
          </p:nvPr>
        </p:nvSpPr>
        <p:spPr/>
        <p:txBody>
          <a:bodyPr/>
          <a:lstStyle/>
          <a:p>
            <a:r>
              <a:rPr lang="en-US" sz="4400" dirty="0"/>
              <a:t>HIV Risk Assessment prototype</a:t>
            </a:r>
          </a:p>
        </p:txBody>
      </p:sp>
      <p:sp>
        <p:nvSpPr>
          <p:cNvPr id="3" name="Text Placeholder 2">
            <a:extLst>
              <a:ext uri="{FF2B5EF4-FFF2-40B4-BE49-F238E27FC236}">
                <a16:creationId xmlns="" xmlns:a16="http://schemas.microsoft.com/office/drawing/2014/main" id="{1C6E8B53-8E55-4D16-BC40-1C5F6F31C357}"/>
              </a:ext>
            </a:extLst>
          </p:cNvPr>
          <p:cNvSpPr>
            <a:spLocks noGrp="1"/>
          </p:cNvSpPr>
          <p:nvPr>
            <p:ph type="body" sz="quarter" idx="10"/>
          </p:nvPr>
        </p:nvSpPr>
        <p:spPr>
          <a:xfrm>
            <a:off x="561845" y="4724400"/>
            <a:ext cx="8429755" cy="2667000"/>
          </a:xfrm>
        </p:spPr>
        <p:txBody>
          <a:bodyPr/>
          <a:lstStyle/>
          <a:p>
            <a:pPr marL="457200" indent="-457200">
              <a:spcAft>
                <a:spcPts val="1200"/>
              </a:spcAft>
              <a:buFont typeface="Arial" panose="020B0604020202020204" pitchFamily="34" charset="0"/>
              <a:buChar char="•"/>
            </a:pPr>
            <a:r>
              <a:rPr lang="en-US" sz="2400" dirty="0"/>
              <a:t>Determine whether or not the caregiver knows the HIV status of the child. </a:t>
            </a:r>
          </a:p>
          <a:p>
            <a:pPr marL="457200" indent="-457200">
              <a:spcAft>
                <a:spcPts val="1200"/>
              </a:spcAft>
              <a:buFont typeface="Arial" panose="020B0604020202020204" pitchFamily="34" charset="0"/>
              <a:buChar char="•"/>
            </a:pPr>
            <a:r>
              <a:rPr lang="en-US" sz="2400" dirty="0"/>
              <a:t>For HIV-positive children, the antiretroviral treatment (ART)</a:t>
            </a:r>
            <a:r>
              <a:rPr lang="en-US" sz="2400" dirty="0">
                <a:solidFill>
                  <a:srgbClr val="FF0000"/>
                </a:solidFill>
              </a:rPr>
              <a:t> </a:t>
            </a:r>
            <a:r>
              <a:rPr lang="en-US" sz="2400" dirty="0"/>
              <a:t>assessment is conducted separately.</a:t>
            </a:r>
          </a:p>
          <a:p>
            <a:pPr marL="457200" indent="-457200">
              <a:spcAft>
                <a:spcPts val="1200"/>
              </a:spcAft>
              <a:buFont typeface="Arial" panose="020B0604020202020204" pitchFamily="34" charset="0"/>
              <a:buChar char="•"/>
            </a:pPr>
            <a:r>
              <a:rPr lang="en-US" sz="2400" dirty="0"/>
              <a:t>Determine whether or not HIV-negative results were reported within the past 6 months.</a:t>
            </a:r>
          </a:p>
        </p:txBody>
      </p:sp>
      <p:sp>
        <p:nvSpPr>
          <p:cNvPr id="5" name="Slide Number Placeholder 4">
            <a:extLst>
              <a:ext uri="{FF2B5EF4-FFF2-40B4-BE49-F238E27FC236}">
                <a16:creationId xmlns="" xmlns:a16="http://schemas.microsoft.com/office/drawing/2014/main" id="{35BC25AB-8D51-483B-ADDB-9B2004C0B079}"/>
              </a:ext>
            </a:extLst>
          </p:cNvPr>
          <p:cNvSpPr>
            <a:spLocks noGrp="1"/>
          </p:cNvSpPr>
          <p:nvPr>
            <p:ph type="sldNum" sz="quarter" idx="12"/>
          </p:nvPr>
        </p:nvSpPr>
        <p:spPr/>
        <p:txBody>
          <a:bodyPr/>
          <a:lstStyle/>
          <a:p>
            <a:fld id="{B21812CF-82A6-4067-A3E5-617A9F2E10E3}" type="slidenum">
              <a:rPr lang="en-US" smtClean="0"/>
              <a:t>35</a:t>
            </a:fld>
            <a:endParaRPr lang="en-US"/>
          </a:p>
        </p:txBody>
      </p:sp>
      <p:sp>
        <p:nvSpPr>
          <p:cNvPr id="7" name="Text Placeholder 3">
            <a:extLst>
              <a:ext uri="{FF2B5EF4-FFF2-40B4-BE49-F238E27FC236}">
                <a16:creationId xmlns="" xmlns:a16="http://schemas.microsoft.com/office/drawing/2014/main" id="{63C9961D-856D-45D5-BC49-799BA3E7B0F0}"/>
              </a:ext>
            </a:extLst>
          </p:cNvPr>
          <p:cNvSpPr>
            <a:spLocks noGrp="1"/>
          </p:cNvSpPr>
          <p:nvPr>
            <p:ph type="body" sz="quarter" idx="11"/>
          </p:nvPr>
        </p:nvSpPr>
        <p:spPr>
          <a:xfrm>
            <a:off x="561845" y="1091205"/>
            <a:ext cx="6629400" cy="837214"/>
          </a:xfrm>
        </p:spPr>
        <p:txBody>
          <a:bodyPr/>
          <a:lstStyle/>
          <a:p>
            <a:r>
              <a:rPr lang="en-US" dirty="0"/>
              <a:t>Current HIV status</a:t>
            </a:r>
          </a:p>
        </p:txBody>
      </p:sp>
      <p:pic>
        <p:nvPicPr>
          <p:cNvPr id="4" name="Picture 3">
            <a:extLst>
              <a:ext uri="{FF2B5EF4-FFF2-40B4-BE49-F238E27FC236}">
                <a16:creationId xmlns="" xmlns:a16="http://schemas.microsoft.com/office/drawing/2014/main" id="{1269707C-08F0-4420-8B8B-81053B2240DA}"/>
              </a:ext>
            </a:extLst>
          </p:cNvPr>
          <p:cNvPicPr>
            <a:picLocks noChangeAspect="1"/>
          </p:cNvPicPr>
          <p:nvPr/>
        </p:nvPicPr>
        <p:blipFill>
          <a:blip r:embed="rId3"/>
          <a:stretch>
            <a:fillRect/>
          </a:stretch>
        </p:blipFill>
        <p:spPr>
          <a:xfrm>
            <a:off x="561845" y="1842713"/>
            <a:ext cx="9219762" cy="2693617"/>
          </a:xfrm>
          <a:prstGeom prst="rect">
            <a:avLst/>
          </a:prstGeom>
        </p:spPr>
      </p:pic>
    </p:spTree>
    <p:extLst>
      <p:ext uri="{BB962C8B-B14F-4D97-AF65-F5344CB8AC3E}">
        <p14:creationId xmlns:p14="http://schemas.microsoft.com/office/powerpoint/2010/main" val="317248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329048-1646-4FE9-97E5-1BAB4474D007}"/>
              </a:ext>
            </a:extLst>
          </p:cNvPr>
          <p:cNvSpPr>
            <a:spLocks noGrp="1"/>
          </p:cNvSpPr>
          <p:nvPr>
            <p:ph type="title"/>
          </p:nvPr>
        </p:nvSpPr>
        <p:spPr/>
        <p:txBody>
          <a:bodyPr/>
          <a:lstStyle/>
          <a:p>
            <a:r>
              <a:rPr lang="en-US" sz="4400" dirty="0"/>
              <a:t>HIV Risk Assessment prototype</a:t>
            </a:r>
          </a:p>
        </p:txBody>
      </p:sp>
      <p:sp>
        <p:nvSpPr>
          <p:cNvPr id="3" name="Text Placeholder 2">
            <a:extLst>
              <a:ext uri="{FF2B5EF4-FFF2-40B4-BE49-F238E27FC236}">
                <a16:creationId xmlns="" xmlns:a16="http://schemas.microsoft.com/office/drawing/2014/main" id="{1C6E8B53-8E55-4D16-BC40-1C5F6F31C357}"/>
              </a:ext>
            </a:extLst>
          </p:cNvPr>
          <p:cNvSpPr>
            <a:spLocks noGrp="1"/>
          </p:cNvSpPr>
          <p:nvPr>
            <p:ph type="body" sz="quarter" idx="10"/>
          </p:nvPr>
        </p:nvSpPr>
        <p:spPr>
          <a:xfrm>
            <a:off x="564968" y="5338022"/>
            <a:ext cx="8724024" cy="2133600"/>
          </a:xfrm>
        </p:spPr>
        <p:txBody>
          <a:bodyPr/>
          <a:lstStyle/>
          <a:p>
            <a:pPr marL="457200" indent="-457200">
              <a:spcAft>
                <a:spcPts val="1200"/>
              </a:spcAft>
              <a:buFont typeface="Arial" panose="020B0604020202020204" pitchFamily="34" charset="0"/>
              <a:buChar char="•"/>
            </a:pPr>
            <a:r>
              <a:rPr lang="en-US" sz="2100" dirty="0"/>
              <a:t>HIV risk questions are to be added as appropriate.</a:t>
            </a:r>
          </a:p>
          <a:p>
            <a:pPr marL="457200" indent="-457200">
              <a:spcAft>
                <a:spcPts val="1200"/>
              </a:spcAft>
              <a:buFont typeface="Arial" panose="020B0604020202020204" pitchFamily="34" charset="0"/>
              <a:buChar char="•"/>
            </a:pPr>
            <a:r>
              <a:rPr lang="en-US" sz="2100" dirty="0"/>
              <a:t>Suggest simple logic: If the answer to at least one question is yes, then the child is considered to be at risk.</a:t>
            </a:r>
          </a:p>
          <a:p>
            <a:pPr marL="457200" indent="-457200">
              <a:spcAft>
                <a:spcPts val="1200"/>
              </a:spcAft>
              <a:buFont typeface="Arial" panose="020B0604020202020204" pitchFamily="34" charset="0"/>
              <a:buChar char="•"/>
            </a:pPr>
            <a:r>
              <a:rPr lang="en-US" sz="2100" dirty="0"/>
              <a:t>Note clear labeling of the outcome of the risk assessment.</a:t>
            </a:r>
          </a:p>
        </p:txBody>
      </p:sp>
      <p:sp>
        <p:nvSpPr>
          <p:cNvPr id="5" name="Slide Number Placeholder 4">
            <a:extLst>
              <a:ext uri="{FF2B5EF4-FFF2-40B4-BE49-F238E27FC236}">
                <a16:creationId xmlns="" xmlns:a16="http://schemas.microsoft.com/office/drawing/2014/main" id="{35BC25AB-8D51-483B-ADDB-9B2004C0B079}"/>
              </a:ext>
            </a:extLst>
          </p:cNvPr>
          <p:cNvSpPr>
            <a:spLocks noGrp="1"/>
          </p:cNvSpPr>
          <p:nvPr>
            <p:ph type="sldNum" sz="quarter" idx="12"/>
          </p:nvPr>
        </p:nvSpPr>
        <p:spPr/>
        <p:txBody>
          <a:bodyPr/>
          <a:lstStyle/>
          <a:p>
            <a:fld id="{B21812CF-82A6-4067-A3E5-617A9F2E10E3}" type="slidenum">
              <a:rPr lang="en-US" smtClean="0"/>
              <a:t>36</a:t>
            </a:fld>
            <a:endParaRPr lang="en-US" dirty="0"/>
          </a:p>
        </p:txBody>
      </p:sp>
      <p:sp>
        <p:nvSpPr>
          <p:cNvPr id="6" name="Text Placeholder 3">
            <a:extLst>
              <a:ext uri="{FF2B5EF4-FFF2-40B4-BE49-F238E27FC236}">
                <a16:creationId xmlns="" xmlns:a16="http://schemas.microsoft.com/office/drawing/2014/main" id="{63C9961D-856D-45D5-BC49-799BA3E7B0F0}"/>
              </a:ext>
            </a:extLst>
          </p:cNvPr>
          <p:cNvSpPr>
            <a:spLocks noGrp="1"/>
          </p:cNvSpPr>
          <p:nvPr>
            <p:ph type="body" sz="quarter" idx="11"/>
          </p:nvPr>
        </p:nvSpPr>
        <p:spPr>
          <a:xfrm>
            <a:off x="561845" y="1091205"/>
            <a:ext cx="6629400" cy="837214"/>
          </a:xfrm>
        </p:spPr>
        <p:txBody>
          <a:bodyPr/>
          <a:lstStyle/>
          <a:p>
            <a:r>
              <a:rPr lang="en-US" dirty="0"/>
              <a:t>HIV risk questions</a:t>
            </a:r>
          </a:p>
        </p:txBody>
      </p:sp>
      <p:pic>
        <p:nvPicPr>
          <p:cNvPr id="8" name="Picture 7">
            <a:extLst>
              <a:ext uri="{FF2B5EF4-FFF2-40B4-BE49-F238E27FC236}">
                <a16:creationId xmlns="" xmlns:a16="http://schemas.microsoft.com/office/drawing/2014/main" id="{AC594399-0177-423A-AED1-FCE43B26C015}"/>
              </a:ext>
            </a:extLst>
          </p:cNvPr>
          <p:cNvPicPr>
            <a:picLocks noChangeAspect="1"/>
          </p:cNvPicPr>
          <p:nvPr/>
        </p:nvPicPr>
        <p:blipFill>
          <a:blip r:embed="rId2"/>
          <a:stretch>
            <a:fillRect/>
          </a:stretch>
        </p:blipFill>
        <p:spPr>
          <a:xfrm>
            <a:off x="685800" y="1828204"/>
            <a:ext cx="6899049" cy="3505796"/>
          </a:xfrm>
          <a:prstGeom prst="rect">
            <a:avLst/>
          </a:prstGeom>
        </p:spPr>
      </p:pic>
      <p:sp>
        <p:nvSpPr>
          <p:cNvPr id="10" name="Rectangle 9">
            <a:extLst>
              <a:ext uri="{FF2B5EF4-FFF2-40B4-BE49-F238E27FC236}">
                <a16:creationId xmlns="" xmlns:a16="http://schemas.microsoft.com/office/drawing/2014/main" id="{5CF71E43-D359-424C-98C3-416190A95B4B}"/>
              </a:ext>
            </a:extLst>
          </p:cNvPr>
          <p:cNvSpPr/>
          <p:nvPr/>
        </p:nvSpPr>
        <p:spPr>
          <a:xfrm>
            <a:off x="-209573" y="7116948"/>
            <a:ext cx="9697925"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Suggested Q1: Does the child have an HIV-positive parent or sibling? </a:t>
            </a:r>
          </a:p>
        </p:txBody>
      </p:sp>
      <p:pic>
        <p:nvPicPr>
          <p:cNvPr id="12" name="Graphic 11" descr="Stars">
            <a:extLst>
              <a:ext uri="{FF2B5EF4-FFF2-40B4-BE49-F238E27FC236}">
                <a16:creationId xmlns="" xmlns:a16="http://schemas.microsoft.com/office/drawing/2014/main" id="{14131FD5-881C-43B1-AB1C-76A99789207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1771" y="6844414"/>
            <a:ext cx="914400" cy="914400"/>
          </a:xfrm>
          <a:prstGeom prst="rect">
            <a:avLst/>
          </a:prstGeom>
        </p:spPr>
      </p:pic>
    </p:spTree>
    <p:extLst>
      <p:ext uri="{BB962C8B-B14F-4D97-AF65-F5344CB8AC3E}">
        <p14:creationId xmlns:p14="http://schemas.microsoft.com/office/powerpoint/2010/main" val="39751474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5EA908-B27D-41A6-8A06-26AB8F72CC80}"/>
              </a:ext>
            </a:extLst>
          </p:cNvPr>
          <p:cNvSpPr>
            <a:spLocks noGrp="1"/>
          </p:cNvSpPr>
          <p:nvPr>
            <p:ph type="title"/>
          </p:nvPr>
        </p:nvSpPr>
        <p:spPr/>
        <p:txBody>
          <a:bodyPr/>
          <a:lstStyle/>
          <a:p>
            <a:r>
              <a:rPr lang="en-US" sz="4400" dirty="0"/>
              <a:t>HIV Risk Assessment prototype</a:t>
            </a:r>
          </a:p>
        </p:txBody>
      </p:sp>
      <p:sp>
        <p:nvSpPr>
          <p:cNvPr id="4"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9191755" cy="837214"/>
          </a:xfrm>
        </p:spPr>
        <p:txBody>
          <a:bodyPr/>
          <a:lstStyle/>
          <a:p>
            <a:r>
              <a:rPr lang="en-US" sz="3600" dirty="0"/>
              <a:t>Progress monitoring and new HIV status</a:t>
            </a:r>
          </a:p>
        </p:txBody>
      </p:sp>
      <p:sp>
        <p:nvSpPr>
          <p:cNvPr id="5" name="Slide Number Placeholder 4">
            <a:extLst>
              <a:ext uri="{FF2B5EF4-FFF2-40B4-BE49-F238E27FC236}">
                <a16:creationId xmlns="" xmlns:a16="http://schemas.microsoft.com/office/drawing/2014/main" id="{C40D5672-781C-4852-A27B-35474F11DAEB}"/>
              </a:ext>
            </a:extLst>
          </p:cNvPr>
          <p:cNvSpPr>
            <a:spLocks noGrp="1"/>
          </p:cNvSpPr>
          <p:nvPr>
            <p:ph type="sldNum" sz="quarter" idx="12"/>
          </p:nvPr>
        </p:nvSpPr>
        <p:spPr/>
        <p:txBody>
          <a:bodyPr/>
          <a:lstStyle/>
          <a:p>
            <a:fld id="{B21812CF-82A6-4067-A3E5-617A9F2E10E3}" type="slidenum">
              <a:rPr lang="en-US" smtClean="0"/>
              <a:t>37</a:t>
            </a:fld>
            <a:endParaRPr lang="en-US"/>
          </a:p>
        </p:txBody>
      </p:sp>
      <p:sp>
        <p:nvSpPr>
          <p:cNvPr id="7" name="Text Placeholder 2">
            <a:extLst>
              <a:ext uri="{FF2B5EF4-FFF2-40B4-BE49-F238E27FC236}">
                <a16:creationId xmlns="" xmlns:a16="http://schemas.microsoft.com/office/drawing/2014/main" id="{07EDEF0D-91F0-4843-A52B-E45998705300}"/>
              </a:ext>
            </a:extLst>
          </p:cNvPr>
          <p:cNvSpPr>
            <a:spLocks noGrp="1"/>
          </p:cNvSpPr>
          <p:nvPr>
            <p:ph type="body" sz="quarter" idx="10"/>
          </p:nvPr>
        </p:nvSpPr>
        <p:spPr>
          <a:xfrm>
            <a:off x="561845" y="5867400"/>
            <a:ext cx="9039355" cy="1828800"/>
          </a:xfrm>
        </p:spPr>
        <p:txBody>
          <a:bodyPr/>
          <a:lstStyle/>
          <a:p>
            <a:pPr marL="457200" indent="-457200">
              <a:spcAft>
                <a:spcPts val="1200"/>
              </a:spcAft>
              <a:buFont typeface="Arial" panose="020B0604020202020204" pitchFamily="34" charset="0"/>
              <a:buChar char="•"/>
            </a:pPr>
            <a:r>
              <a:rPr lang="en-US" sz="2200" dirty="0"/>
              <a:t>Gather information on the next steps for monitoring and recording a new HIV status after the HIV risk assessment.</a:t>
            </a:r>
          </a:p>
          <a:p>
            <a:pPr marL="457200" indent="-457200">
              <a:spcAft>
                <a:spcPts val="1200"/>
              </a:spcAft>
              <a:buFont typeface="Arial" panose="020B0604020202020204" pitchFamily="34" charset="0"/>
              <a:buChar char="•"/>
            </a:pPr>
            <a:r>
              <a:rPr lang="en-US" sz="2200" dirty="0"/>
              <a:t>Encourage attaching the date to each key step.</a:t>
            </a:r>
          </a:p>
          <a:p>
            <a:pPr marL="457200" indent="-457200">
              <a:spcAft>
                <a:spcPts val="1200"/>
              </a:spcAft>
              <a:buFont typeface="Arial" panose="020B0604020202020204" pitchFamily="34" charset="0"/>
              <a:buChar char="•"/>
            </a:pPr>
            <a:r>
              <a:rPr lang="en-US" sz="2200" dirty="0"/>
              <a:t>Consider tracking two types of HIV status: original and current.</a:t>
            </a:r>
          </a:p>
        </p:txBody>
      </p:sp>
      <p:pic>
        <p:nvPicPr>
          <p:cNvPr id="9" name="Picture 8">
            <a:extLst>
              <a:ext uri="{FF2B5EF4-FFF2-40B4-BE49-F238E27FC236}">
                <a16:creationId xmlns="" xmlns:a16="http://schemas.microsoft.com/office/drawing/2014/main" id="{7D0E5EB4-53DC-44B2-A147-0175D9C8F579}"/>
              </a:ext>
            </a:extLst>
          </p:cNvPr>
          <p:cNvPicPr>
            <a:picLocks noChangeAspect="1"/>
          </p:cNvPicPr>
          <p:nvPr/>
        </p:nvPicPr>
        <p:blipFill>
          <a:blip r:embed="rId2"/>
          <a:stretch>
            <a:fillRect/>
          </a:stretch>
        </p:blipFill>
        <p:spPr>
          <a:xfrm>
            <a:off x="638042" y="1700500"/>
            <a:ext cx="9115557" cy="4166900"/>
          </a:xfrm>
          <a:prstGeom prst="rect">
            <a:avLst/>
          </a:prstGeom>
        </p:spPr>
      </p:pic>
    </p:spTree>
    <p:extLst>
      <p:ext uri="{BB962C8B-B14F-4D97-AF65-F5344CB8AC3E}">
        <p14:creationId xmlns:p14="http://schemas.microsoft.com/office/powerpoint/2010/main" val="16337991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400" dirty="0"/>
              <a:t>HIV Risk Assessment prototype</a:t>
            </a:r>
          </a:p>
        </p:txBody>
      </p:sp>
      <p:sp>
        <p:nvSpPr>
          <p:cNvPr id="2" name="Slide Number Placeholder 1">
            <a:extLst>
              <a:ext uri="{FF2B5EF4-FFF2-40B4-BE49-F238E27FC236}">
                <a16:creationId xmlns="" xmlns:a16="http://schemas.microsoft.com/office/drawing/2014/main" id="{FF67DD13-D1DF-40D5-B9A6-25D6C99C7885}"/>
              </a:ext>
            </a:extLst>
          </p:cNvPr>
          <p:cNvSpPr>
            <a:spLocks noGrp="1"/>
          </p:cNvSpPr>
          <p:nvPr>
            <p:ph type="sldNum" sz="quarter" idx="12"/>
          </p:nvPr>
        </p:nvSpPr>
        <p:spPr/>
        <p:txBody>
          <a:bodyPr/>
          <a:lstStyle/>
          <a:p>
            <a:fld id="{B21812CF-82A6-4067-A3E5-617A9F2E10E3}" type="slidenum">
              <a:rPr lang="en-US" smtClean="0"/>
              <a:t>38</a:t>
            </a:fld>
            <a:endParaRPr lang="en-US"/>
          </a:p>
        </p:txBody>
      </p:sp>
      <p:sp>
        <p:nvSpPr>
          <p:cNvPr id="4" name="Text Placeholder 3">
            <a:extLst>
              <a:ext uri="{FF2B5EF4-FFF2-40B4-BE49-F238E27FC236}">
                <a16:creationId xmlns="" xmlns:a16="http://schemas.microsoft.com/office/drawing/2014/main" id="{38AA34C2-FB30-416E-B134-4EA18D2B9B57}"/>
              </a:ext>
            </a:extLst>
          </p:cNvPr>
          <p:cNvSpPr>
            <a:spLocks noGrp="1"/>
          </p:cNvSpPr>
          <p:nvPr>
            <p:ph type="body" sz="quarter" idx="10"/>
          </p:nvPr>
        </p:nvSpPr>
        <p:spPr>
          <a:xfrm>
            <a:off x="561845" y="2057400"/>
            <a:ext cx="3248155" cy="4952999"/>
          </a:xfrm>
        </p:spPr>
        <p:txBody>
          <a:bodyPr/>
          <a:lstStyle/>
          <a:p>
            <a:r>
              <a:rPr lang="en-US" sz="2200" dirty="0"/>
              <a:t>This data entry map helps data entry clerks know what results on the form correspond to which DATIM categories.</a:t>
            </a:r>
          </a:p>
          <a:p>
            <a:endParaRPr lang="en-US" sz="2400" b="1" dirty="0">
              <a:solidFill>
                <a:srgbClr val="F44F70"/>
              </a:solidFill>
            </a:endParaRPr>
          </a:p>
          <a:p>
            <a:r>
              <a:rPr lang="en-US" sz="2400" b="1" dirty="0">
                <a:solidFill>
                  <a:srgbClr val="F44F70"/>
                </a:solidFill>
              </a:rPr>
              <a:t>Red fields </a:t>
            </a:r>
            <a:r>
              <a:rPr lang="en-US" sz="2400" dirty="0"/>
              <a:t>map to “HIV status unknown.”</a:t>
            </a:r>
          </a:p>
          <a:p>
            <a:endParaRPr lang="en-US" sz="2400" dirty="0"/>
          </a:p>
          <a:p>
            <a:r>
              <a:rPr lang="en-US" sz="2400" b="1" dirty="0">
                <a:solidFill>
                  <a:srgbClr val="64A70B"/>
                </a:solidFill>
              </a:rPr>
              <a:t>Green fields </a:t>
            </a:r>
            <a:r>
              <a:rPr lang="en-US" sz="2400" dirty="0"/>
              <a:t>map</a:t>
            </a:r>
            <a:r>
              <a:rPr lang="en-US" sz="2400" b="1" dirty="0">
                <a:solidFill>
                  <a:srgbClr val="64A70B"/>
                </a:solidFill>
              </a:rPr>
              <a:t> </a:t>
            </a:r>
            <a:r>
              <a:rPr lang="en-US" sz="2400" dirty="0"/>
              <a:t>to “HIV positive,” “HIV negative,”, and “test not required.”</a:t>
            </a:r>
          </a:p>
        </p:txBody>
      </p:sp>
      <p:sp>
        <p:nvSpPr>
          <p:cNvPr id="6"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3019555" cy="837214"/>
          </a:xfrm>
        </p:spPr>
        <p:txBody>
          <a:bodyPr/>
          <a:lstStyle/>
          <a:p>
            <a:r>
              <a:rPr lang="en-US" sz="4000" dirty="0"/>
              <a:t>Data entry</a:t>
            </a:r>
          </a:p>
        </p:txBody>
      </p:sp>
      <p:pic>
        <p:nvPicPr>
          <p:cNvPr id="8" name="Picture 7">
            <a:extLst>
              <a:ext uri="{FF2B5EF4-FFF2-40B4-BE49-F238E27FC236}">
                <a16:creationId xmlns="" xmlns:a16="http://schemas.microsoft.com/office/drawing/2014/main" id="{99190B49-7351-4ED1-8542-9BB289D63ECD}"/>
              </a:ext>
            </a:extLst>
          </p:cNvPr>
          <p:cNvPicPr>
            <a:picLocks noChangeAspect="1"/>
          </p:cNvPicPr>
          <p:nvPr/>
        </p:nvPicPr>
        <p:blipFill>
          <a:blip r:embed="rId2"/>
          <a:stretch>
            <a:fillRect/>
          </a:stretch>
        </p:blipFill>
        <p:spPr>
          <a:xfrm>
            <a:off x="4004907" y="1214120"/>
            <a:ext cx="6017933" cy="6553200"/>
          </a:xfrm>
          <a:prstGeom prst="rect">
            <a:avLst/>
          </a:prstGeom>
        </p:spPr>
      </p:pic>
    </p:spTree>
    <p:extLst>
      <p:ext uri="{BB962C8B-B14F-4D97-AF65-F5344CB8AC3E}">
        <p14:creationId xmlns:p14="http://schemas.microsoft.com/office/powerpoint/2010/main" val="14570247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FF67DD13-D1DF-40D5-B9A6-25D6C99C7885}"/>
              </a:ext>
            </a:extLst>
          </p:cNvPr>
          <p:cNvSpPr>
            <a:spLocks noGrp="1"/>
          </p:cNvSpPr>
          <p:nvPr>
            <p:ph type="sldNum" sz="quarter" idx="12"/>
          </p:nvPr>
        </p:nvSpPr>
        <p:spPr/>
        <p:txBody>
          <a:bodyPr/>
          <a:lstStyle/>
          <a:p>
            <a:fld id="{B21812CF-82A6-4067-A3E5-617A9F2E10E3}" type="slidenum">
              <a:rPr lang="en-US" smtClean="0"/>
              <a:t>39</a:t>
            </a:fld>
            <a:endParaRPr lang="en-US"/>
          </a:p>
        </p:txBody>
      </p:sp>
      <p:sp>
        <p:nvSpPr>
          <p:cNvPr id="4" name="Text Placeholder 3">
            <a:extLst>
              <a:ext uri="{FF2B5EF4-FFF2-40B4-BE49-F238E27FC236}">
                <a16:creationId xmlns="" xmlns:a16="http://schemas.microsoft.com/office/drawing/2014/main" id="{38AA34C2-FB30-416E-B134-4EA18D2B9B57}"/>
              </a:ext>
            </a:extLst>
          </p:cNvPr>
          <p:cNvSpPr>
            <a:spLocks noGrp="1"/>
          </p:cNvSpPr>
          <p:nvPr>
            <p:ph type="body" sz="quarter" idx="10"/>
          </p:nvPr>
        </p:nvSpPr>
        <p:spPr>
          <a:xfrm>
            <a:off x="609600" y="4419600"/>
            <a:ext cx="4721098" cy="2590799"/>
          </a:xfrm>
        </p:spPr>
        <p:txBody>
          <a:bodyPr/>
          <a:lstStyle/>
          <a:p>
            <a:r>
              <a:rPr lang="en-US" sz="1800" dirty="0"/>
              <a:t>If the caregiver </a:t>
            </a:r>
            <a:r>
              <a:rPr lang="en-US" sz="1800" b="1" dirty="0"/>
              <a:t>doesn’t know the HIV status</a:t>
            </a:r>
            <a:r>
              <a:rPr lang="en-US" sz="1800" dirty="0"/>
              <a:t> of the child or the child had an HIV-negative test done </a:t>
            </a:r>
            <a:r>
              <a:rPr lang="en-US" sz="1800" u="sng" dirty="0"/>
              <a:t>more</a:t>
            </a:r>
            <a:r>
              <a:rPr lang="en-US" sz="1800" dirty="0"/>
              <a:t> than 6 months ago</a:t>
            </a:r>
          </a:p>
          <a:p>
            <a:endParaRPr lang="en-US" sz="1800" dirty="0"/>
          </a:p>
          <a:p>
            <a:r>
              <a:rPr lang="en-US" sz="1800" dirty="0"/>
              <a:t>If the caregiver knows the status of the child and the child is HIV-positive</a:t>
            </a:r>
          </a:p>
          <a:p>
            <a:endParaRPr lang="en-US" sz="1400" dirty="0"/>
          </a:p>
          <a:p>
            <a:endParaRPr lang="en-US" sz="1400" dirty="0"/>
          </a:p>
          <a:p>
            <a:r>
              <a:rPr lang="en-US" sz="1800" dirty="0"/>
              <a:t>If the caregiver knows the child had an HIV-negative test </a:t>
            </a:r>
            <a:r>
              <a:rPr lang="en-US" sz="1800" u="sng" dirty="0"/>
              <a:t>less</a:t>
            </a:r>
            <a:r>
              <a:rPr lang="en-US" sz="1800" dirty="0"/>
              <a:t> than 6 months ago</a:t>
            </a:r>
          </a:p>
          <a:p>
            <a:endParaRPr lang="en-US" sz="2400" dirty="0"/>
          </a:p>
        </p:txBody>
      </p:sp>
      <p:sp>
        <p:nvSpPr>
          <p:cNvPr id="8" name="Title 4"/>
          <p:cNvSpPr>
            <a:spLocks noGrp="1"/>
          </p:cNvSpPr>
          <p:nvPr>
            <p:ph type="title"/>
          </p:nvPr>
        </p:nvSpPr>
        <p:spPr>
          <a:xfrm>
            <a:off x="561845" y="366812"/>
            <a:ext cx="8724024" cy="1143000"/>
          </a:xfrm>
        </p:spPr>
        <p:txBody>
          <a:bodyPr/>
          <a:lstStyle/>
          <a:p>
            <a:r>
              <a:rPr lang="en-US" sz="4400" dirty="0"/>
              <a:t>HIV Risk Assessment prototype</a:t>
            </a:r>
          </a:p>
        </p:txBody>
      </p:sp>
      <p:sp>
        <p:nvSpPr>
          <p:cNvPr id="9"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9191755" cy="837214"/>
          </a:xfrm>
        </p:spPr>
        <p:txBody>
          <a:bodyPr/>
          <a:lstStyle/>
          <a:p>
            <a:r>
              <a:rPr lang="en-US" sz="4000" dirty="0"/>
              <a:t>Data entry: Original HIV status</a:t>
            </a:r>
          </a:p>
        </p:txBody>
      </p:sp>
      <p:pic>
        <p:nvPicPr>
          <p:cNvPr id="3" name="Picture 2">
            <a:extLst>
              <a:ext uri="{FF2B5EF4-FFF2-40B4-BE49-F238E27FC236}">
                <a16:creationId xmlns="" xmlns:a16="http://schemas.microsoft.com/office/drawing/2014/main" id="{24B18800-C012-4F80-8AAA-3199C2DBACE7}"/>
              </a:ext>
            </a:extLst>
          </p:cNvPr>
          <p:cNvPicPr>
            <a:picLocks noChangeAspect="1"/>
          </p:cNvPicPr>
          <p:nvPr/>
        </p:nvPicPr>
        <p:blipFill rotWithShape="1">
          <a:blip r:embed="rId3"/>
          <a:srcRect t="7509"/>
          <a:stretch/>
        </p:blipFill>
        <p:spPr>
          <a:xfrm>
            <a:off x="609600" y="1949534"/>
            <a:ext cx="9448800" cy="2151735"/>
          </a:xfrm>
          <a:prstGeom prst="rect">
            <a:avLst/>
          </a:prstGeom>
        </p:spPr>
      </p:pic>
      <p:sp>
        <p:nvSpPr>
          <p:cNvPr id="10" name="Rectangle: Rounded Corners 9">
            <a:extLst>
              <a:ext uri="{FF2B5EF4-FFF2-40B4-BE49-F238E27FC236}">
                <a16:creationId xmlns="" xmlns:a16="http://schemas.microsoft.com/office/drawing/2014/main" id="{80EAC076-CEF6-4636-90E9-E9FD83E9D857}"/>
              </a:ext>
            </a:extLst>
          </p:cNvPr>
          <p:cNvSpPr/>
          <p:nvPr/>
        </p:nvSpPr>
        <p:spPr>
          <a:xfrm>
            <a:off x="6162804" y="5724926"/>
            <a:ext cx="3338831" cy="752074"/>
          </a:xfrm>
          <a:prstGeom prst="roundRect">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dirty="0">
                <a:solidFill>
                  <a:sysClr val="windowText" lastClr="000000"/>
                </a:solidFill>
              </a:rPr>
              <a:t>Mar</a:t>
            </a:r>
            <a:r>
              <a:rPr lang="en-US" sz="1800" baseline="0" dirty="0">
                <a:solidFill>
                  <a:sysClr val="windowText" lastClr="000000"/>
                </a:solidFill>
              </a:rPr>
              <a:t>k child's current HIV status </a:t>
            </a:r>
            <a:r>
              <a:rPr lang="en-US" sz="1800" baseline="0">
                <a:solidFill>
                  <a:sysClr val="windowText" lastClr="000000"/>
                </a:solidFill>
              </a:rPr>
              <a:t>as POSITIVE</a:t>
            </a:r>
            <a:endParaRPr lang="en-US" sz="1800" dirty="0">
              <a:solidFill>
                <a:sysClr val="windowText" lastClr="000000"/>
              </a:solidFill>
            </a:endParaRPr>
          </a:p>
        </p:txBody>
      </p:sp>
      <p:sp>
        <p:nvSpPr>
          <p:cNvPr id="11" name="Arrow: Right 10">
            <a:extLst>
              <a:ext uri="{FF2B5EF4-FFF2-40B4-BE49-F238E27FC236}">
                <a16:creationId xmlns="" xmlns:a16="http://schemas.microsoft.com/office/drawing/2014/main" id="{9E14146E-3044-47CB-A7A3-03264B67F015}"/>
              </a:ext>
            </a:extLst>
          </p:cNvPr>
          <p:cNvSpPr/>
          <p:nvPr/>
        </p:nvSpPr>
        <p:spPr>
          <a:xfrm>
            <a:off x="5410200" y="5815317"/>
            <a:ext cx="698498" cy="585483"/>
          </a:xfrm>
          <a:prstGeom prst="rightArrow">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5" name="Rectangle: Rounded Corners 4">
            <a:extLst>
              <a:ext uri="{FF2B5EF4-FFF2-40B4-BE49-F238E27FC236}">
                <a16:creationId xmlns="" xmlns:a16="http://schemas.microsoft.com/office/drawing/2014/main" id="{95C62030-E634-4BB6-93F6-DF3D4A2F7A02}"/>
              </a:ext>
            </a:extLst>
          </p:cNvPr>
          <p:cNvSpPr/>
          <p:nvPr/>
        </p:nvSpPr>
        <p:spPr>
          <a:xfrm>
            <a:off x="6162804" y="4464844"/>
            <a:ext cx="3338831" cy="1021556"/>
          </a:xfrm>
          <a:prstGeom prst="roundRect">
            <a:avLst/>
          </a:prstGeom>
          <a:solidFill>
            <a:schemeClr val="bg1">
              <a:lumMod val="65000"/>
            </a:schemeClr>
          </a:solidFill>
        </p:spPr>
        <p:txBody>
          <a:bodyPr wrap="square">
            <a:spAutoFit/>
          </a:bodyPr>
          <a:lstStyle/>
          <a:p>
            <a:r>
              <a:rPr lang="en-US" dirty="0"/>
              <a:t>Conduct the risk assessment starting with the first question. No data entry in this section.</a:t>
            </a:r>
          </a:p>
        </p:txBody>
      </p:sp>
      <p:sp>
        <p:nvSpPr>
          <p:cNvPr id="12" name="Arrow: Right 11">
            <a:extLst>
              <a:ext uri="{FF2B5EF4-FFF2-40B4-BE49-F238E27FC236}">
                <a16:creationId xmlns="" xmlns:a16="http://schemas.microsoft.com/office/drawing/2014/main" id="{2B6856F7-6A91-4041-9142-A7518E1E9582}"/>
              </a:ext>
            </a:extLst>
          </p:cNvPr>
          <p:cNvSpPr/>
          <p:nvPr/>
        </p:nvSpPr>
        <p:spPr>
          <a:xfrm>
            <a:off x="5397502" y="4672317"/>
            <a:ext cx="698498" cy="585483"/>
          </a:xfrm>
          <a:prstGeom prst="right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13" name="Rectangle: Rounded Corners 9">
            <a:extLst>
              <a:ext uri="{FF2B5EF4-FFF2-40B4-BE49-F238E27FC236}">
                <a16:creationId xmlns="" xmlns:a16="http://schemas.microsoft.com/office/drawing/2014/main" id="{80EAC076-CEF6-4636-90E9-E9FD83E9D857}"/>
              </a:ext>
            </a:extLst>
          </p:cNvPr>
          <p:cNvSpPr/>
          <p:nvPr/>
        </p:nvSpPr>
        <p:spPr>
          <a:xfrm>
            <a:off x="6162804" y="6715526"/>
            <a:ext cx="3338831" cy="752074"/>
          </a:xfrm>
          <a:prstGeom prst="roundRect">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dirty="0">
                <a:solidFill>
                  <a:sysClr val="windowText" lastClr="000000"/>
                </a:solidFill>
              </a:rPr>
              <a:t>Mar</a:t>
            </a:r>
            <a:r>
              <a:rPr lang="en-US" sz="1800" baseline="0" dirty="0">
                <a:solidFill>
                  <a:sysClr val="windowText" lastClr="000000"/>
                </a:solidFill>
              </a:rPr>
              <a:t>k child's current HIV status as NEGATIVE</a:t>
            </a:r>
            <a:endParaRPr lang="en-US" sz="1800" dirty="0">
              <a:solidFill>
                <a:sysClr val="windowText" lastClr="000000"/>
              </a:solidFill>
            </a:endParaRPr>
          </a:p>
        </p:txBody>
      </p:sp>
      <p:sp>
        <p:nvSpPr>
          <p:cNvPr id="14" name="Arrow: Right 10">
            <a:extLst>
              <a:ext uri="{FF2B5EF4-FFF2-40B4-BE49-F238E27FC236}">
                <a16:creationId xmlns="" xmlns:a16="http://schemas.microsoft.com/office/drawing/2014/main" id="{9E14146E-3044-47CB-A7A3-03264B67F015}"/>
              </a:ext>
            </a:extLst>
          </p:cNvPr>
          <p:cNvSpPr/>
          <p:nvPr/>
        </p:nvSpPr>
        <p:spPr>
          <a:xfrm>
            <a:off x="5410200" y="6791726"/>
            <a:ext cx="698498" cy="585483"/>
          </a:xfrm>
          <a:prstGeom prst="rightArrow">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Tree>
    <p:extLst>
      <p:ext uri="{BB962C8B-B14F-4D97-AF65-F5344CB8AC3E}">
        <p14:creationId xmlns:p14="http://schemas.microsoft.com/office/powerpoint/2010/main" val="3996678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236EDC2-3079-4FCB-AAD4-B5C9C21CEEEA}"/>
              </a:ext>
            </a:extLst>
          </p:cNvPr>
          <p:cNvSpPr>
            <a:spLocks noGrp="1"/>
          </p:cNvSpPr>
          <p:nvPr>
            <p:ph type="title"/>
          </p:nvPr>
        </p:nvSpPr>
        <p:spPr/>
        <p:txBody>
          <a:bodyPr/>
          <a:lstStyle/>
          <a:p>
            <a:r>
              <a:rPr lang="en-US" dirty="0"/>
              <a:t>Introduction</a:t>
            </a:r>
          </a:p>
        </p:txBody>
      </p:sp>
      <p:sp>
        <p:nvSpPr>
          <p:cNvPr id="3" name="Text Placeholder 2">
            <a:extLst>
              <a:ext uri="{FF2B5EF4-FFF2-40B4-BE49-F238E27FC236}">
                <a16:creationId xmlns="" xmlns:a16="http://schemas.microsoft.com/office/drawing/2014/main" id="{BB332DBE-474F-4696-8626-3FD26D5CDCB3}"/>
              </a:ext>
            </a:extLst>
          </p:cNvPr>
          <p:cNvSpPr>
            <a:spLocks noGrp="1"/>
          </p:cNvSpPr>
          <p:nvPr>
            <p:ph type="body" sz="quarter" idx="10"/>
          </p:nvPr>
        </p:nvSpPr>
        <p:spPr>
          <a:xfrm>
            <a:off x="557784" y="2057400"/>
            <a:ext cx="8429755" cy="4953000"/>
          </a:xfrm>
        </p:spPr>
        <p:txBody>
          <a:bodyPr/>
          <a:lstStyle/>
          <a:p>
            <a:pPr>
              <a:spcAft>
                <a:spcPts val="1200"/>
              </a:spcAft>
            </a:pPr>
            <a:r>
              <a:rPr lang="en-US" dirty="0"/>
              <a:t>The collection of OVC_HIVSTAT data ensures that implementing partners (IPs) are:</a:t>
            </a:r>
          </a:p>
          <a:p>
            <a:pPr marL="971550" lvl="1" indent="-514350">
              <a:spcAft>
                <a:spcPts val="1200"/>
              </a:spcAft>
              <a:buFont typeface="Arial" charset="0"/>
              <a:buChar char="•"/>
            </a:pPr>
            <a:r>
              <a:rPr lang="en-US" sz="2800" dirty="0"/>
              <a:t>Providing outreach to caregivers to identify children’s HIV status</a:t>
            </a:r>
          </a:p>
          <a:p>
            <a:pPr marL="971550" lvl="1" indent="-514350">
              <a:spcAft>
                <a:spcPts val="1200"/>
              </a:spcAft>
              <a:buFont typeface="Arial" charset="0"/>
              <a:buChar char="•"/>
            </a:pPr>
            <a:r>
              <a:rPr lang="en-US" sz="2800" dirty="0"/>
              <a:t>Encouraging family disclosure</a:t>
            </a:r>
          </a:p>
          <a:p>
            <a:pPr marL="971550" lvl="1" indent="-514350">
              <a:spcAft>
                <a:spcPts val="1200"/>
              </a:spcAft>
              <a:buFont typeface="Arial" charset="0"/>
              <a:buChar char="•"/>
            </a:pPr>
            <a:r>
              <a:rPr lang="en-US" sz="2800" dirty="0"/>
              <a:t>Linking HIV-positive beneficiaries to care and treatment services </a:t>
            </a:r>
          </a:p>
          <a:p>
            <a:pPr marL="971550" lvl="1" indent="-514350">
              <a:spcAft>
                <a:spcPts val="1200"/>
              </a:spcAft>
              <a:buFont typeface="Arial" charset="0"/>
              <a:buChar char="•"/>
            </a:pPr>
            <a:r>
              <a:rPr lang="en-US" sz="2800" dirty="0"/>
              <a:t>Providing ongoing community-based adherence support as needed</a:t>
            </a:r>
          </a:p>
          <a:p>
            <a:pPr>
              <a:spcAft>
                <a:spcPts val="1200"/>
              </a:spcAft>
            </a:pPr>
            <a:endParaRPr lang="en-US" dirty="0"/>
          </a:p>
        </p:txBody>
      </p:sp>
      <p:sp>
        <p:nvSpPr>
          <p:cNvPr id="4" name="Slide Number Placeholder 3">
            <a:extLst>
              <a:ext uri="{FF2B5EF4-FFF2-40B4-BE49-F238E27FC236}">
                <a16:creationId xmlns="" xmlns:a16="http://schemas.microsoft.com/office/drawing/2014/main" id="{54CECE7B-BBB6-46C8-BE63-324D33408C5A}"/>
              </a:ext>
            </a:extLst>
          </p:cNvPr>
          <p:cNvSpPr>
            <a:spLocks noGrp="1"/>
          </p:cNvSpPr>
          <p:nvPr>
            <p:ph type="sldNum" sz="quarter" idx="12"/>
          </p:nvPr>
        </p:nvSpPr>
        <p:spPr/>
        <p:txBody>
          <a:bodyPr/>
          <a:lstStyle/>
          <a:p>
            <a:fld id="{B21812CF-82A6-4067-A3E5-617A9F2E10E3}" type="slidenum">
              <a:rPr lang="en-US" smtClean="0"/>
              <a:t>4</a:t>
            </a:fld>
            <a:endParaRPr lang="en-US"/>
          </a:p>
        </p:txBody>
      </p:sp>
    </p:spTree>
    <p:extLst>
      <p:ext uri="{BB962C8B-B14F-4D97-AF65-F5344CB8AC3E}">
        <p14:creationId xmlns:p14="http://schemas.microsoft.com/office/powerpoint/2010/main" val="38305796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FF67DD13-D1DF-40D5-B9A6-25D6C99C7885}"/>
              </a:ext>
            </a:extLst>
          </p:cNvPr>
          <p:cNvSpPr>
            <a:spLocks noGrp="1"/>
          </p:cNvSpPr>
          <p:nvPr>
            <p:ph type="sldNum" sz="quarter" idx="12"/>
          </p:nvPr>
        </p:nvSpPr>
        <p:spPr/>
        <p:txBody>
          <a:bodyPr/>
          <a:lstStyle/>
          <a:p>
            <a:fld id="{B21812CF-82A6-4067-A3E5-617A9F2E10E3}" type="slidenum">
              <a:rPr lang="en-US" smtClean="0"/>
              <a:t>40</a:t>
            </a:fld>
            <a:endParaRPr lang="en-US"/>
          </a:p>
        </p:txBody>
      </p:sp>
      <p:sp>
        <p:nvSpPr>
          <p:cNvPr id="4" name="Text Placeholder 3">
            <a:extLst>
              <a:ext uri="{FF2B5EF4-FFF2-40B4-BE49-F238E27FC236}">
                <a16:creationId xmlns="" xmlns:a16="http://schemas.microsoft.com/office/drawing/2014/main" id="{38AA34C2-FB30-416E-B134-4EA18D2B9B57}"/>
              </a:ext>
            </a:extLst>
          </p:cNvPr>
          <p:cNvSpPr>
            <a:spLocks noGrp="1"/>
          </p:cNvSpPr>
          <p:nvPr>
            <p:ph type="body" sz="quarter" idx="10"/>
          </p:nvPr>
        </p:nvSpPr>
        <p:spPr>
          <a:xfrm>
            <a:off x="582531" y="5640395"/>
            <a:ext cx="6268295" cy="2057399"/>
          </a:xfrm>
        </p:spPr>
        <p:txBody>
          <a:bodyPr/>
          <a:lstStyle/>
          <a:p>
            <a:r>
              <a:rPr lang="en-US" sz="2400" dirty="0"/>
              <a:t>If the child is determined to be at risk but the test results are not yet reported. . .</a:t>
            </a:r>
          </a:p>
          <a:p>
            <a:endParaRPr lang="en-US" sz="1800" dirty="0"/>
          </a:p>
          <a:p>
            <a:endParaRPr lang="en-US" sz="1800" dirty="0"/>
          </a:p>
          <a:p>
            <a:r>
              <a:rPr lang="en-US" sz="2400" dirty="0"/>
              <a:t>If the child is not at risk</a:t>
            </a:r>
          </a:p>
          <a:p>
            <a:endParaRPr lang="en-US" sz="2400" dirty="0"/>
          </a:p>
        </p:txBody>
      </p:sp>
      <p:pic>
        <p:nvPicPr>
          <p:cNvPr id="6" name="Picture 5">
            <a:extLst>
              <a:ext uri="{FF2B5EF4-FFF2-40B4-BE49-F238E27FC236}">
                <a16:creationId xmlns="" xmlns:a16="http://schemas.microsoft.com/office/drawing/2014/main" id="{794AE085-63C1-4F1D-BC3F-C87A031F9620}"/>
              </a:ext>
            </a:extLst>
          </p:cNvPr>
          <p:cNvPicPr>
            <a:picLocks noChangeAspect="1"/>
          </p:cNvPicPr>
          <p:nvPr/>
        </p:nvPicPr>
        <p:blipFill>
          <a:blip r:embed="rId2"/>
          <a:stretch>
            <a:fillRect/>
          </a:stretch>
        </p:blipFill>
        <p:spPr>
          <a:xfrm>
            <a:off x="6345870" y="5842813"/>
            <a:ext cx="3407729" cy="792496"/>
          </a:xfrm>
          <a:prstGeom prst="rect">
            <a:avLst/>
          </a:prstGeom>
        </p:spPr>
      </p:pic>
      <p:sp>
        <p:nvSpPr>
          <p:cNvPr id="8" name="Title 4"/>
          <p:cNvSpPr>
            <a:spLocks noGrp="1"/>
          </p:cNvSpPr>
          <p:nvPr>
            <p:ph type="title"/>
          </p:nvPr>
        </p:nvSpPr>
        <p:spPr>
          <a:xfrm>
            <a:off x="561845" y="366812"/>
            <a:ext cx="8724024" cy="1143000"/>
          </a:xfrm>
        </p:spPr>
        <p:txBody>
          <a:bodyPr/>
          <a:lstStyle/>
          <a:p>
            <a:r>
              <a:rPr lang="en-US" sz="4400" dirty="0"/>
              <a:t>HIV Risk Assessment prototype</a:t>
            </a:r>
          </a:p>
        </p:txBody>
      </p:sp>
      <p:sp>
        <p:nvSpPr>
          <p:cNvPr id="9"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9191755" cy="837214"/>
          </a:xfrm>
        </p:spPr>
        <p:txBody>
          <a:bodyPr/>
          <a:lstStyle/>
          <a:p>
            <a:r>
              <a:rPr lang="en-US" sz="4000" dirty="0"/>
              <a:t>Data entry: HIV risk assessment</a:t>
            </a:r>
          </a:p>
        </p:txBody>
      </p:sp>
      <p:pic>
        <p:nvPicPr>
          <p:cNvPr id="3" name="Picture 2">
            <a:extLst>
              <a:ext uri="{FF2B5EF4-FFF2-40B4-BE49-F238E27FC236}">
                <a16:creationId xmlns="" xmlns:a16="http://schemas.microsoft.com/office/drawing/2014/main" id="{B5AD2BF0-D043-44D7-A987-076E402084D8}"/>
              </a:ext>
            </a:extLst>
          </p:cNvPr>
          <p:cNvPicPr>
            <a:picLocks noChangeAspect="1"/>
          </p:cNvPicPr>
          <p:nvPr/>
        </p:nvPicPr>
        <p:blipFill>
          <a:blip r:embed="rId3"/>
          <a:stretch>
            <a:fillRect/>
          </a:stretch>
        </p:blipFill>
        <p:spPr>
          <a:xfrm>
            <a:off x="650688" y="1712229"/>
            <a:ext cx="9255312" cy="3789707"/>
          </a:xfrm>
          <a:prstGeom prst="rect">
            <a:avLst/>
          </a:prstGeom>
        </p:spPr>
      </p:pic>
      <p:sp>
        <p:nvSpPr>
          <p:cNvPr id="11" name="Rectangle: Rounded Corners 10">
            <a:extLst>
              <a:ext uri="{FF2B5EF4-FFF2-40B4-BE49-F238E27FC236}">
                <a16:creationId xmlns="" xmlns:a16="http://schemas.microsoft.com/office/drawing/2014/main" id="{0709F9F0-7BF4-4B2D-BE52-EE549EB7C482}"/>
              </a:ext>
            </a:extLst>
          </p:cNvPr>
          <p:cNvSpPr/>
          <p:nvPr/>
        </p:nvSpPr>
        <p:spPr>
          <a:xfrm>
            <a:off x="4800600" y="6705600"/>
            <a:ext cx="3276600" cy="752074"/>
          </a:xfrm>
          <a:prstGeom prst="roundRect">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2000" dirty="0">
                <a:solidFill>
                  <a:sysClr val="windowText" lastClr="000000"/>
                </a:solidFill>
              </a:rPr>
              <a:t>Mar</a:t>
            </a:r>
            <a:r>
              <a:rPr lang="en-US" sz="2000" baseline="0" dirty="0">
                <a:solidFill>
                  <a:sysClr val="windowText" lastClr="000000"/>
                </a:solidFill>
              </a:rPr>
              <a:t>k child's current HIV status as TEST NOT REQUIRED</a:t>
            </a:r>
            <a:endParaRPr lang="en-US" dirty="0">
              <a:solidFill>
                <a:sysClr val="windowText" lastClr="000000"/>
              </a:solidFill>
            </a:endParaRPr>
          </a:p>
        </p:txBody>
      </p:sp>
      <p:sp>
        <p:nvSpPr>
          <p:cNvPr id="12" name="Arrow: Right 11">
            <a:extLst>
              <a:ext uri="{FF2B5EF4-FFF2-40B4-BE49-F238E27FC236}">
                <a16:creationId xmlns="" xmlns:a16="http://schemas.microsoft.com/office/drawing/2014/main" id="{871B91C0-9B58-42FF-A157-53E4CFC470EE}"/>
              </a:ext>
            </a:extLst>
          </p:cNvPr>
          <p:cNvSpPr/>
          <p:nvPr/>
        </p:nvSpPr>
        <p:spPr>
          <a:xfrm>
            <a:off x="4039871" y="6827159"/>
            <a:ext cx="698498" cy="585483"/>
          </a:xfrm>
          <a:prstGeom prst="rightArrow">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Tree>
    <p:extLst>
      <p:ext uri="{BB962C8B-B14F-4D97-AF65-F5344CB8AC3E}">
        <p14:creationId xmlns:p14="http://schemas.microsoft.com/office/powerpoint/2010/main" val="4494896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FF67DD13-D1DF-40D5-B9A6-25D6C99C7885}"/>
              </a:ext>
            </a:extLst>
          </p:cNvPr>
          <p:cNvSpPr>
            <a:spLocks noGrp="1"/>
          </p:cNvSpPr>
          <p:nvPr>
            <p:ph type="sldNum" sz="quarter" idx="12"/>
          </p:nvPr>
        </p:nvSpPr>
        <p:spPr/>
        <p:txBody>
          <a:bodyPr/>
          <a:lstStyle/>
          <a:p>
            <a:fld id="{B21812CF-82A6-4067-A3E5-617A9F2E10E3}" type="slidenum">
              <a:rPr lang="en-US" smtClean="0"/>
              <a:t>41</a:t>
            </a:fld>
            <a:endParaRPr lang="en-US"/>
          </a:p>
        </p:txBody>
      </p:sp>
      <p:sp>
        <p:nvSpPr>
          <p:cNvPr id="4" name="Text Placeholder 3">
            <a:extLst>
              <a:ext uri="{FF2B5EF4-FFF2-40B4-BE49-F238E27FC236}">
                <a16:creationId xmlns="" xmlns:a16="http://schemas.microsoft.com/office/drawing/2014/main" id="{38AA34C2-FB30-416E-B134-4EA18D2B9B57}"/>
              </a:ext>
            </a:extLst>
          </p:cNvPr>
          <p:cNvSpPr>
            <a:spLocks noGrp="1"/>
          </p:cNvSpPr>
          <p:nvPr>
            <p:ph type="body" sz="quarter" idx="10"/>
          </p:nvPr>
        </p:nvSpPr>
        <p:spPr>
          <a:xfrm>
            <a:off x="725103" y="4953000"/>
            <a:ext cx="5142297" cy="2057399"/>
          </a:xfrm>
        </p:spPr>
        <p:txBody>
          <a:bodyPr/>
          <a:lstStyle/>
          <a:p>
            <a:r>
              <a:rPr lang="en-US" sz="2400" dirty="0"/>
              <a:t>If the child has been referred for testing, but the test results are not yet reported. . .</a:t>
            </a:r>
          </a:p>
        </p:txBody>
      </p:sp>
      <p:pic>
        <p:nvPicPr>
          <p:cNvPr id="6" name="Picture 5">
            <a:extLst>
              <a:ext uri="{FF2B5EF4-FFF2-40B4-BE49-F238E27FC236}">
                <a16:creationId xmlns="" xmlns:a16="http://schemas.microsoft.com/office/drawing/2014/main" id="{794AE085-63C1-4F1D-BC3F-C87A031F9620}"/>
              </a:ext>
            </a:extLst>
          </p:cNvPr>
          <p:cNvPicPr>
            <a:picLocks noChangeAspect="1"/>
          </p:cNvPicPr>
          <p:nvPr/>
        </p:nvPicPr>
        <p:blipFill>
          <a:blip r:embed="rId2"/>
          <a:stretch>
            <a:fillRect/>
          </a:stretch>
        </p:blipFill>
        <p:spPr>
          <a:xfrm>
            <a:off x="5862900" y="5095444"/>
            <a:ext cx="3407729" cy="792496"/>
          </a:xfrm>
          <a:prstGeom prst="rect">
            <a:avLst/>
          </a:prstGeom>
        </p:spPr>
      </p:pic>
      <p:sp>
        <p:nvSpPr>
          <p:cNvPr id="8" name="Title 4"/>
          <p:cNvSpPr>
            <a:spLocks noGrp="1"/>
          </p:cNvSpPr>
          <p:nvPr>
            <p:ph type="title"/>
          </p:nvPr>
        </p:nvSpPr>
        <p:spPr>
          <a:xfrm>
            <a:off x="561845" y="366812"/>
            <a:ext cx="8724024" cy="1143000"/>
          </a:xfrm>
        </p:spPr>
        <p:txBody>
          <a:bodyPr/>
          <a:lstStyle/>
          <a:p>
            <a:r>
              <a:rPr lang="en-US" sz="4400" dirty="0"/>
              <a:t>HIV Risk Assessment prototype</a:t>
            </a:r>
          </a:p>
        </p:txBody>
      </p:sp>
      <p:sp>
        <p:nvSpPr>
          <p:cNvPr id="9"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9191755" cy="837214"/>
          </a:xfrm>
        </p:spPr>
        <p:txBody>
          <a:bodyPr/>
          <a:lstStyle/>
          <a:p>
            <a:r>
              <a:rPr lang="en-US" sz="4000" dirty="0"/>
              <a:t>Data entry: Progress monitoring and current HIV status</a:t>
            </a:r>
          </a:p>
        </p:txBody>
      </p:sp>
      <p:pic>
        <p:nvPicPr>
          <p:cNvPr id="5" name="Picture 4">
            <a:extLst>
              <a:ext uri="{FF2B5EF4-FFF2-40B4-BE49-F238E27FC236}">
                <a16:creationId xmlns="" xmlns:a16="http://schemas.microsoft.com/office/drawing/2014/main" id="{64999DE7-3144-48DB-AC7C-3AA74763658D}"/>
              </a:ext>
            </a:extLst>
          </p:cNvPr>
          <p:cNvPicPr>
            <a:picLocks noChangeAspect="1"/>
          </p:cNvPicPr>
          <p:nvPr/>
        </p:nvPicPr>
        <p:blipFill rotWithShape="1">
          <a:blip r:embed="rId3"/>
          <a:srcRect t="1958"/>
          <a:stretch/>
        </p:blipFill>
        <p:spPr>
          <a:xfrm>
            <a:off x="725103" y="2652812"/>
            <a:ext cx="9030833" cy="1371600"/>
          </a:xfrm>
          <a:prstGeom prst="rect">
            <a:avLst/>
          </a:prstGeom>
          <a:ln w="28575">
            <a:solidFill>
              <a:schemeClr val="tx1"/>
            </a:solidFill>
          </a:ln>
        </p:spPr>
      </p:pic>
    </p:spTree>
    <p:extLst>
      <p:ext uri="{BB962C8B-B14F-4D97-AF65-F5344CB8AC3E}">
        <p14:creationId xmlns:p14="http://schemas.microsoft.com/office/powerpoint/2010/main" val="7408139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FF67DD13-D1DF-40D5-B9A6-25D6C99C7885}"/>
              </a:ext>
            </a:extLst>
          </p:cNvPr>
          <p:cNvSpPr>
            <a:spLocks noGrp="1"/>
          </p:cNvSpPr>
          <p:nvPr>
            <p:ph type="sldNum" sz="quarter" idx="12"/>
          </p:nvPr>
        </p:nvSpPr>
        <p:spPr/>
        <p:txBody>
          <a:bodyPr/>
          <a:lstStyle/>
          <a:p>
            <a:fld id="{B21812CF-82A6-4067-A3E5-617A9F2E10E3}" type="slidenum">
              <a:rPr lang="en-US" smtClean="0"/>
              <a:t>42</a:t>
            </a:fld>
            <a:endParaRPr lang="en-US"/>
          </a:p>
        </p:txBody>
      </p:sp>
      <p:sp>
        <p:nvSpPr>
          <p:cNvPr id="4" name="Text Placeholder 3">
            <a:extLst>
              <a:ext uri="{FF2B5EF4-FFF2-40B4-BE49-F238E27FC236}">
                <a16:creationId xmlns="" xmlns:a16="http://schemas.microsoft.com/office/drawing/2014/main" id="{38AA34C2-FB30-416E-B134-4EA18D2B9B57}"/>
              </a:ext>
            </a:extLst>
          </p:cNvPr>
          <p:cNvSpPr>
            <a:spLocks noGrp="1"/>
          </p:cNvSpPr>
          <p:nvPr>
            <p:ph type="body" sz="quarter" idx="10"/>
          </p:nvPr>
        </p:nvSpPr>
        <p:spPr>
          <a:xfrm>
            <a:off x="685799" y="4953000"/>
            <a:ext cx="5403027" cy="2700338"/>
          </a:xfrm>
        </p:spPr>
        <p:txBody>
          <a:bodyPr/>
          <a:lstStyle/>
          <a:p>
            <a:r>
              <a:rPr lang="en-US" sz="2400" dirty="0"/>
              <a:t>If the child has completed an HIV test and results are reported…</a:t>
            </a:r>
          </a:p>
          <a:p>
            <a:endParaRPr lang="en-US" sz="2400" dirty="0"/>
          </a:p>
          <a:p>
            <a:r>
              <a:rPr lang="en-US" sz="2400" dirty="0"/>
              <a:t>If the child has completed an HIV test, but the test results are not yet reported or disclosure is refused. . .</a:t>
            </a:r>
          </a:p>
        </p:txBody>
      </p:sp>
      <p:pic>
        <p:nvPicPr>
          <p:cNvPr id="6" name="Picture 5">
            <a:extLst>
              <a:ext uri="{FF2B5EF4-FFF2-40B4-BE49-F238E27FC236}">
                <a16:creationId xmlns="" xmlns:a16="http://schemas.microsoft.com/office/drawing/2014/main" id="{794AE085-63C1-4F1D-BC3F-C87A031F9620}"/>
              </a:ext>
            </a:extLst>
          </p:cNvPr>
          <p:cNvPicPr>
            <a:picLocks noChangeAspect="1"/>
          </p:cNvPicPr>
          <p:nvPr/>
        </p:nvPicPr>
        <p:blipFill>
          <a:blip r:embed="rId2"/>
          <a:stretch>
            <a:fillRect/>
          </a:stretch>
        </p:blipFill>
        <p:spPr>
          <a:xfrm>
            <a:off x="6088826" y="6202375"/>
            <a:ext cx="3407729" cy="792496"/>
          </a:xfrm>
          <a:prstGeom prst="rect">
            <a:avLst/>
          </a:prstGeom>
        </p:spPr>
      </p:pic>
      <p:sp>
        <p:nvSpPr>
          <p:cNvPr id="9" name="Title 4"/>
          <p:cNvSpPr>
            <a:spLocks noGrp="1"/>
          </p:cNvSpPr>
          <p:nvPr>
            <p:ph type="title"/>
          </p:nvPr>
        </p:nvSpPr>
        <p:spPr>
          <a:xfrm>
            <a:off x="561845" y="366812"/>
            <a:ext cx="8724024" cy="1143000"/>
          </a:xfrm>
        </p:spPr>
        <p:txBody>
          <a:bodyPr/>
          <a:lstStyle/>
          <a:p>
            <a:r>
              <a:rPr lang="en-US" sz="4400" dirty="0"/>
              <a:t>HIV Risk Assessment prototype</a:t>
            </a:r>
          </a:p>
        </p:txBody>
      </p:sp>
      <p:sp>
        <p:nvSpPr>
          <p:cNvPr id="10"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9191755" cy="837214"/>
          </a:xfrm>
        </p:spPr>
        <p:txBody>
          <a:bodyPr/>
          <a:lstStyle/>
          <a:p>
            <a:r>
              <a:rPr lang="en-US" sz="4000" dirty="0"/>
              <a:t>Data entry: Process entry and current HIV status</a:t>
            </a:r>
          </a:p>
        </p:txBody>
      </p:sp>
      <p:sp>
        <p:nvSpPr>
          <p:cNvPr id="11" name="Rectangle: Rounded Corners 10">
            <a:extLst>
              <a:ext uri="{FF2B5EF4-FFF2-40B4-BE49-F238E27FC236}">
                <a16:creationId xmlns="" xmlns:a16="http://schemas.microsoft.com/office/drawing/2014/main" id="{AA048982-25A2-4A1C-8FFA-5E4FF3D8B362}"/>
              </a:ext>
            </a:extLst>
          </p:cNvPr>
          <p:cNvSpPr/>
          <p:nvPr/>
        </p:nvSpPr>
        <p:spPr>
          <a:xfrm>
            <a:off x="6476999" y="4967143"/>
            <a:ext cx="3276600" cy="752074"/>
          </a:xfrm>
          <a:prstGeom prst="roundRect">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2000" dirty="0">
                <a:solidFill>
                  <a:sysClr val="windowText" lastClr="000000"/>
                </a:solidFill>
              </a:rPr>
              <a:t>Mar</a:t>
            </a:r>
            <a:r>
              <a:rPr lang="en-US" sz="2000" baseline="0" dirty="0">
                <a:solidFill>
                  <a:sysClr val="windowText" lastClr="000000"/>
                </a:solidFill>
              </a:rPr>
              <a:t>k child's current HIV status as Positive OR Negative</a:t>
            </a:r>
            <a:endParaRPr lang="en-US" dirty="0">
              <a:solidFill>
                <a:sysClr val="windowText" lastClr="000000"/>
              </a:solidFill>
            </a:endParaRPr>
          </a:p>
        </p:txBody>
      </p:sp>
      <p:sp>
        <p:nvSpPr>
          <p:cNvPr id="12" name="Arrow: Right 11">
            <a:extLst>
              <a:ext uri="{FF2B5EF4-FFF2-40B4-BE49-F238E27FC236}">
                <a16:creationId xmlns="" xmlns:a16="http://schemas.microsoft.com/office/drawing/2014/main" id="{E97DCFF8-95B9-44E4-AC66-A689F599A849}"/>
              </a:ext>
            </a:extLst>
          </p:cNvPr>
          <p:cNvSpPr/>
          <p:nvPr/>
        </p:nvSpPr>
        <p:spPr>
          <a:xfrm>
            <a:off x="5716270" y="5088702"/>
            <a:ext cx="698498" cy="585483"/>
          </a:xfrm>
          <a:prstGeom prst="rightArrow">
            <a:avLst/>
          </a:prstGeom>
          <a:solidFill>
            <a:srgbClr val="64A70B"/>
          </a:solidFill>
          <a:ln>
            <a:solidFill>
              <a:srgbClr val="64A70B"/>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pic>
        <p:nvPicPr>
          <p:cNvPr id="5" name="Picture 4">
            <a:extLst>
              <a:ext uri="{FF2B5EF4-FFF2-40B4-BE49-F238E27FC236}">
                <a16:creationId xmlns="" xmlns:a16="http://schemas.microsoft.com/office/drawing/2014/main" id="{FA0A8934-3434-4FE4-9AD5-0B07BA68C3F2}"/>
              </a:ext>
            </a:extLst>
          </p:cNvPr>
          <p:cNvPicPr>
            <a:picLocks noChangeAspect="1"/>
          </p:cNvPicPr>
          <p:nvPr/>
        </p:nvPicPr>
        <p:blipFill rotWithShape="1">
          <a:blip r:embed="rId3"/>
          <a:srcRect b="1947"/>
          <a:stretch/>
        </p:blipFill>
        <p:spPr>
          <a:xfrm>
            <a:off x="723833" y="2586355"/>
            <a:ext cx="8867775" cy="2214245"/>
          </a:xfrm>
          <a:prstGeom prst="rect">
            <a:avLst/>
          </a:prstGeom>
          <a:ln w="28575">
            <a:solidFill>
              <a:schemeClr val="tx1"/>
            </a:solidFill>
          </a:ln>
        </p:spPr>
      </p:pic>
    </p:spTree>
    <p:extLst>
      <p:ext uri="{BB962C8B-B14F-4D97-AF65-F5344CB8AC3E}">
        <p14:creationId xmlns:p14="http://schemas.microsoft.com/office/powerpoint/2010/main" val="33735955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BB332DBE-474F-4696-8626-3FD26D5CDCB3}"/>
              </a:ext>
            </a:extLst>
          </p:cNvPr>
          <p:cNvSpPr>
            <a:spLocks noGrp="1"/>
          </p:cNvSpPr>
          <p:nvPr>
            <p:ph type="body" sz="quarter" idx="10"/>
          </p:nvPr>
        </p:nvSpPr>
        <p:spPr>
          <a:xfrm>
            <a:off x="557784" y="2895600"/>
            <a:ext cx="8429755" cy="4953000"/>
          </a:xfrm>
        </p:spPr>
        <p:txBody>
          <a:bodyPr/>
          <a:lstStyle/>
          <a:p>
            <a:pPr marL="457200" lvl="0" indent="-457200">
              <a:buFont typeface="+mj-lt"/>
              <a:buAutoNum type="arabicPeriod"/>
            </a:pPr>
            <a:r>
              <a:rPr lang="en-GB" sz="2400" dirty="0"/>
              <a:t>Include only </a:t>
            </a:r>
            <a:r>
              <a:rPr lang="en-GB" sz="2400" b="1" dirty="0"/>
              <a:t>risk factors that </a:t>
            </a:r>
            <a:r>
              <a:rPr lang="en-GB" sz="2400" b="1" i="1" dirty="0"/>
              <a:t>require</a:t>
            </a:r>
            <a:r>
              <a:rPr lang="en-GB" sz="2400" b="1" dirty="0"/>
              <a:t> testing.</a:t>
            </a:r>
          </a:p>
          <a:p>
            <a:pPr marL="457200" indent="-457200">
              <a:buFont typeface="+mj-lt"/>
              <a:buAutoNum type="arabicPeriod"/>
            </a:pPr>
            <a:endParaRPr lang="en-US" sz="2400" dirty="0"/>
          </a:p>
          <a:p>
            <a:pPr marL="457200" lvl="0" indent="-457200">
              <a:buFont typeface="+mj-lt"/>
              <a:buAutoNum type="arabicPeriod"/>
            </a:pPr>
            <a:r>
              <a:rPr lang="en-GB" sz="2400" dirty="0"/>
              <a:t>Use a </a:t>
            </a:r>
            <a:r>
              <a:rPr lang="en-GB" sz="2400" b="1" dirty="0"/>
              <a:t>simplified form structure</a:t>
            </a:r>
            <a:r>
              <a:rPr lang="en-GB" sz="2400" dirty="0"/>
              <a:t> that has clear selection options for yes and no after each question and a </a:t>
            </a:r>
            <a:r>
              <a:rPr lang="en-GB" sz="2400" b="1" dirty="0"/>
              <a:t>clear location to mark the result.</a:t>
            </a:r>
          </a:p>
          <a:p>
            <a:pPr marL="457200" indent="-457200">
              <a:buFont typeface="+mj-lt"/>
              <a:buAutoNum type="arabicPeriod"/>
            </a:pPr>
            <a:endParaRPr lang="en-US" sz="2400" dirty="0"/>
          </a:p>
          <a:p>
            <a:pPr marL="457200" lvl="0" indent="-457200">
              <a:buFont typeface="+mj-lt"/>
              <a:buAutoNum type="arabicPeriod"/>
            </a:pPr>
            <a:r>
              <a:rPr lang="en-GB" sz="2400" dirty="0"/>
              <a:t>Keep the assessment to </a:t>
            </a:r>
            <a:r>
              <a:rPr lang="en-GB" sz="2400" b="1" dirty="0"/>
              <a:t>one page </a:t>
            </a:r>
            <a:r>
              <a:rPr lang="en-GB" sz="2400" dirty="0"/>
              <a:t>per child.</a:t>
            </a:r>
            <a:endParaRPr lang="en-US" sz="2400" strike="sngStrike" dirty="0"/>
          </a:p>
          <a:p>
            <a:pPr marL="457200" indent="-457200">
              <a:buFont typeface="+mj-lt"/>
              <a:buAutoNum type="arabicPeriod"/>
            </a:pPr>
            <a:endParaRPr lang="en-US" sz="2400" dirty="0"/>
          </a:p>
          <a:p>
            <a:pPr marL="457200" lvl="0" indent="-457200">
              <a:buFont typeface="+mj-lt"/>
              <a:buAutoNum type="arabicPeriod"/>
            </a:pPr>
            <a:r>
              <a:rPr lang="en-GB" sz="2400" dirty="0"/>
              <a:t>On the same one-page tool, include </a:t>
            </a:r>
            <a:r>
              <a:rPr lang="en-GB" sz="2400" b="1" dirty="0"/>
              <a:t>next steps and follow-up</a:t>
            </a:r>
            <a:r>
              <a:rPr lang="en-GB" sz="2400" dirty="0"/>
              <a:t> after administering the assessment.</a:t>
            </a:r>
            <a:endParaRPr lang="en-US" sz="2400" dirty="0"/>
          </a:p>
        </p:txBody>
      </p:sp>
      <p:sp>
        <p:nvSpPr>
          <p:cNvPr id="4" name="Slide Number Placeholder 3">
            <a:extLst>
              <a:ext uri="{FF2B5EF4-FFF2-40B4-BE49-F238E27FC236}">
                <a16:creationId xmlns="" xmlns:a16="http://schemas.microsoft.com/office/drawing/2014/main" id="{54CECE7B-BBB6-46C8-BE63-324D33408C5A}"/>
              </a:ext>
            </a:extLst>
          </p:cNvPr>
          <p:cNvSpPr>
            <a:spLocks noGrp="1"/>
          </p:cNvSpPr>
          <p:nvPr>
            <p:ph type="sldNum" sz="quarter" idx="12"/>
          </p:nvPr>
        </p:nvSpPr>
        <p:spPr/>
        <p:txBody>
          <a:bodyPr/>
          <a:lstStyle/>
          <a:p>
            <a:fld id="{B21812CF-82A6-4067-A3E5-617A9F2E10E3}" type="slidenum">
              <a:rPr lang="en-US" smtClean="0"/>
              <a:t>43</a:t>
            </a:fld>
            <a:endParaRPr lang="en-US"/>
          </a:p>
        </p:txBody>
      </p:sp>
      <p:sp>
        <p:nvSpPr>
          <p:cNvPr id="6" name="Title 5"/>
          <p:cNvSpPr>
            <a:spLocks noGrp="1"/>
          </p:cNvSpPr>
          <p:nvPr>
            <p:ph type="title"/>
          </p:nvPr>
        </p:nvSpPr>
        <p:spPr/>
        <p:txBody>
          <a:bodyPr/>
          <a:lstStyle/>
          <a:p>
            <a:r>
              <a:rPr lang="en-US" dirty="0"/>
              <a:t>Best practices</a:t>
            </a:r>
          </a:p>
        </p:txBody>
      </p:sp>
      <p:sp>
        <p:nvSpPr>
          <p:cNvPr id="8" name="Text Placeholder 6"/>
          <p:cNvSpPr>
            <a:spLocks noGrp="1"/>
          </p:cNvSpPr>
          <p:nvPr>
            <p:ph type="body" sz="quarter" idx="11"/>
          </p:nvPr>
        </p:nvSpPr>
        <p:spPr>
          <a:xfrm>
            <a:off x="561844" y="1091205"/>
            <a:ext cx="9115556" cy="837214"/>
          </a:xfrm>
        </p:spPr>
        <p:txBody>
          <a:bodyPr/>
          <a:lstStyle/>
          <a:p>
            <a:r>
              <a:rPr lang="en-US" sz="4000" dirty="0">
                <a:solidFill>
                  <a:srgbClr val="1E185F"/>
                </a:solidFill>
              </a:rPr>
              <a:t>for adapting the HIV Risk Assessment prototype</a:t>
            </a:r>
          </a:p>
        </p:txBody>
      </p:sp>
    </p:spTree>
    <p:extLst>
      <p:ext uri="{BB962C8B-B14F-4D97-AF65-F5344CB8AC3E}">
        <p14:creationId xmlns:p14="http://schemas.microsoft.com/office/powerpoint/2010/main" val="39911594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08C22962-9B73-4945-A047-2DB75A0B341C}"/>
              </a:ext>
            </a:extLst>
          </p:cNvPr>
          <p:cNvSpPr>
            <a:spLocks noGrp="1"/>
          </p:cNvSpPr>
          <p:nvPr>
            <p:ph type="body" sz="quarter" idx="10"/>
          </p:nvPr>
        </p:nvSpPr>
        <p:spPr>
          <a:xfrm>
            <a:off x="561845" y="2362200"/>
            <a:ext cx="8429755" cy="4495799"/>
          </a:xfrm>
        </p:spPr>
        <p:txBody>
          <a:bodyPr/>
          <a:lstStyle/>
          <a:p>
            <a:r>
              <a:rPr lang="en-US" dirty="0"/>
              <a:t>IPs are </a:t>
            </a:r>
            <a:r>
              <a:rPr lang="en-US" b="1" dirty="0"/>
              <a:t>encouraged </a:t>
            </a:r>
            <a:r>
              <a:rPr lang="en-US" dirty="0"/>
              <a:t>to collect </a:t>
            </a:r>
            <a:r>
              <a:rPr lang="en-US" b="1" dirty="0"/>
              <a:t>internal monitoring data </a:t>
            </a:r>
            <a:r>
              <a:rPr lang="en-US" dirty="0"/>
              <a:t>to ensure that they </a:t>
            </a:r>
            <a:r>
              <a:rPr lang="en-US" b="1" dirty="0"/>
              <a:t>continually improve linkage</a:t>
            </a:r>
            <a:r>
              <a:rPr lang="en-US" dirty="0"/>
              <a:t> </a:t>
            </a:r>
            <a:r>
              <a:rPr lang="en-US" b="1" dirty="0"/>
              <a:t>to HIV testing services </a:t>
            </a:r>
            <a:r>
              <a:rPr lang="en-US" dirty="0"/>
              <a:t>for those children most at risk of infection. </a:t>
            </a:r>
          </a:p>
          <a:p>
            <a:endParaRPr lang="en-US" dirty="0"/>
          </a:p>
          <a:p>
            <a:r>
              <a:rPr lang="en-US" dirty="0"/>
              <a:t>Children drop off the HIV risk assessment continuum at multiple stages. All children who drop off should be reported under OVC_HIVSTAT as “HIV status unknown.” </a:t>
            </a:r>
          </a:p>
          <a:p>
            <a:endParaRPr lang="en-US" dirty="0"/>
          </a:p>
        </p:txBody>
      </p:sp>
      <p:sp>
        <p:nvSpPr>
          <p:cNvPr id="5" name="Slide Number Placeholder 4">
            <a:extLst>
              <a:ext uri="{FF2B5EF4-FFF2-40B4-BE49-F238E27FC236}">
                <a16:creationId xmlns="" xmlns:a16="http://schemas.microsoft.com/office/drawing/2014/main" id="{DDC4CB19-8140-48AA-8B30-2C9D65E0E8E7}"/>
              </a:ext>
            </a:extLst>
          </p:cNvPr>
          <p:cNvSpPr>
            <a:spLocks noGrp="1"/>
          </p:cNvSpPr>
          <p:nvPr>
            <p:ph type="sldNum" sz="quarter" idx="12"/>
          </p:nvPr>
        </p:nvSpPr>
        <p:spPr/>
        <p:txBody>
          <a:bodyPr/>
          <a:lstStyle/>
          <a:p>
            <a:fld id="{B21812CF-82A6-4067-A3E5-617A9F2E10E3}" type="slidenum">
              <a:rPr lang="en-US" smtClean="0"/>
              <a:t>44</a:t>
            </a:fld>
            <a:endParaRPr lang="en-US"/>
          </a:p>
        </p:txBody>
      </p:sp>
      <p:sp>
        <p:nvSpPr>
          <p:cNvPr id="6" name="Title 4"/>
          <p:cNvSpPr>
            <a:spLocks noGrp="1"/>
          </p:cNvSpPr>
          <p:nvPr>
            <p:ph type="title"/>
          </p:nvPr>
        </p:nvSpPr>
        <p:spPr>
          <a:xfrm>
            <a:off x="561845" y="366812"/>
            <a:ext cx="8724024" cy="1143000"/>
          </a:xfrm>
        </p:spPr>
        <p:txBody>
          <a:bodyPr/>
          <a:lstStyle/>
          <a:p>
            <a:r>
              <a:rPr lang="en-US" sz="4400" dirty="0"/>
              <a:t>HIV Risk Assessment prototype</a:t>
            </a:r>
          </a:p>
        </p:txBody>
      </p:sp>
      <p:sp>
        <p:nvSpPr>
          <p:cNvPr id="7" name="Text Placeholder 3">
            <a:extLst>
              <a:ext uri="{FF2B5EF4-FFF2-40B4-BE49-F238E27FC236}">
                <a16:creationId xmlns="" xmlns:a16="http://schemas.microsoft.com/office/drawing/2014/main" id="{2418EBC0-9F52-4B75-A4E6-DCF39FC6D916}"/>
              </a:ext>
            </a:extLst>
          </p:cNvPr>
          <p:cNvSpPr>
            <a:spLocks noGrp="1"/>
          </p:cNvSpPr>
          <p:nvPr>
            <p:ph type="body" sz="quarter" idx="11"/>
          </p:nvPr>
        </p:nvSpPr>
        <p:spPr>
          <a:xfrm>
            <a:off x="561844" y="1091205"/>
            <a:ext cx="9191755" cy="837214"/>
          </a:xfrm>
        </p:spPr>
        <p:txBody>
          <a:bodyPr/>
          <a:lstStyle/>
          <a:p>
            <a:r>
              <a:rPr lang="en-US" sz="4000" dirty="0"/>
              <a:t>Conclusion</a:t>
            </a:r>
          </a:p>
        </p:txBody>
      </p:sp>
    </p:spTree>
    <p:extLst>
      <p:ext uri="{BB962C8B-B14F-4D97-AF65-F5344CB8AC3E}">
        <p14:creationId xmlns:p14="http://schemas.microsoft.com/office/powerpoint/2010/main" val="32023938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895600"/>
          </a:xfrm>
        </p:spPr>
        <p:txBody>
          <a:bodyPr/>
          <a:lstStyle/>
          <a:p>
            <a:pPr algn="ctr">
              <a:lnSpc>
                <a:spcPts val="5900"/>
              </a:lnSpc>
            </a:pPr>
            <a:r>
              <a:rPr lang="en-US" sz="6000" b="1" dirty="0">
                <a:latin typeface="Century Gothic" panose="020B0502020202020204" pitchFamily="34" charset="0"/>
              </a:rPr>
              <a:t>4.7. ART treatment status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4114800"/>
            <a:ext cx="5464013" cy="3733800"/>
          </a:xfrm>
          <a:prstGeom prst="rect">
            <a:avLst/>
          </a:prstGeom>
        </p:spPr>
      </p:pic>
      <p:sp>
        <p:nvSpPr>
          <p:cNvPr id="5" name="Slide Number Placeholder 4">
            <a:extLst>
              <a:ext uri="{FF2B5EF4-FFF2-40B4-BE49-F238E27FC236}">
                <a16:creationId xmlns="" xmlns:a16="http://schemas.microsoft.com/office/drawing/2014/main" id="{AB8E36EC-52CD-4045-A7DD-3B18F533C7FA}"/>
              </a:ext>
            </a:extLst>
          </p:cNvPr>
          <p:cNvSpPr>
            <a:spLocks noGrp="1"/>
          </p:cNvSpPr>
          <p:nvPr>
            <p:ph type="sldNum" sz="quarter" idx="12"/>
          </p:nvPr>
        </p:nvSpPr>
        <p:spPr/>
        <p:txBody>
          <a:bodyPr/>
          <a:lstStyle/>
          <a:p>
            <a:fld id="{B21812CF-82A6-4067-A3E5-617A9F2E10E3}" type="slidenum">
              <a:rPr lang="en-US" smtClean="0"/>
              <a:t>45</a:t>
            </a:fld>
            <a:endParaRPr lang="en-US"/>
          </a:p>
        </p:txBody>
      </p:sp>
    </p:spTree>
    <p:extLst>
      <p:ext uri="{BB962C8B-B14F-4D97-AF65-F5344CB8AC3E}">
        <p14:creationId xmlns:p14="http://schemas.microsoft.com/office/powerpoint/2010/main" val="32247960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ART treatment status</a:t>
            </a:r>
          </a:p>
        </p:txBody>
      </p:sp>
      <p:sp>
        <p:nvSpPr>
          <p:cNvPr id="6" name="Text Placeholder 5"/>
          <p:cNvSpPr>
            <a:spLocks noGrp="1"/>
          </p:cNvSpPr>
          <p:nvPr>
            <p:ph type="body" sz="quarter" idx="10"/>
          </p:nvPr>
        </p:nvSpPr>
        <p:spPr>
          <a:xfrm>
            <a:off x="561845" y="2743200"/>
            <a:ext cx="9496555" cy="6441390"/>
          </a:xfrm>
        </p:spPr>
        <p:txBody>
          <a:bodyPr/>
          <a:lstStyle/>
          <a:p>
            <a:pPr marL="914400" lvl="1" indent="-457200">
              <a:spcAft>
                <a:spcPts val="1200"/>
              </a:spcAft>
              <a:buFont typeface="+mj-lt"/>
              <a:buAutoNum type="arabicPeriod"/>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Suggested interim data definition</a:t>
            </a:r>
            <a:endParaRPr lang="en-US" sz="4000" dirty="0">
              <a:solidFill>
                <a:srgbClr val="FF0000"/>
              </a:solidFill>
            </a:endParaRPr>
          </a:p>
        </p:txBody>
      </p:sp>
      <p:sp>
        <p:nvSpPr>
          <p:cNvPr id="9" name="Text Placeholder 5">
            <a:extLst>
              <a:ext uri="{FF2B5EF4-FFF2-40B4-BE49-F238E27FC236}">
                <a16:creationId xmlns="" xmlns:a16="http://schemas.microsoft.com/office/drawing/2014/main" id="{FECDCACE-DFCA-44FF-AEEF-8396BA53E098}"/>
              </a:ext>
            </a:extLst>
          </p:cNvPr>
          <p:cNvSpPr txBox="1">
            <a:spLocks/>
          </p:cNvSpPr>
          <p:nvPr/>
        </p:nvSpPr>
        <p:spPr>
          <a:xfrm>
            <a:off x="557784" y="2209800"/>
            <a:ext cx="8734555" cy="453639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spcAft>
                <a:spcPts val="2800"/>
              </a:spcAft>
            </a:pPr>
            <a:r>
              <a:rPr lang="en-US" sz="2400" kern="0" dirty="0"/>
              <a:t>The child may be counted as “HIV positive currently on ART” if there are ART medications in the home (as verified by the caseworker) that the HIV+ child/adolescent is currently taking.</a:t>
            </a:r>
          </a:p>
          <a:p>
            <a:pPr lvl="0">
              <a:spcAft>
                <a:spcPts val="2800"/>
              </a:spcAft>
            </a:pPr>
            <a:r>
              <a:rPr lang="en-US" sz="2400" kern="0" dirty="0"/>
              <a:t>The caseworker should encourage linkage to care, retention in care, and ART adherence.</a:t>
            </a:r>
            <a:endParaRPr lang="en-US" kern="0" dirty="0"/>
          </a:p>
        </p:txBody>
      </p:sp>
      <p:sp>
        <p:nvSpPr>
          <p:cNvPr id="2" name="Slide Number Placeholder 1">
            <a:extLst>
              <a:ext uri="{FF2B5EF4-FFF2-40B4-BE49-F238E27FC236}">
                <a16:creationId xmlns="" xmlns:a16="http://schemas.microsoft.com/office/drawing/2014/main" id="{20E7C300-AD82-4540-8B70-C4610F588FAF}"/>
              </a:ext>
            </a:extLst>
          </p:cNvPr>
          <p:cNvSpPr>
            <a:spLocks noGrp="1"/>
          </p:cNvSpPr>
          <p:nvPr>
            <p:ph type="sldNum" sz="quarter" idx="12"/>
          </p:nvPr>
        </p:nvSpPr>
        <p:spPr/>
        <p:txBody>
          <a:bodyPr/>
          <a:lstStyle/>
          <a:p>
            <a:fld id="{B21812CF-82A6-4067-A3E5-617A9F2E10E3}" type="slidenum">
              <a:rPr lang="en-US" smtClean="0"/>
              <a:t>46</a:t>
            </a:fld>
            <a:endParaRPr lang="en-US"/>
          </a:p>
        </p:txBody>
      </p:sp>
    </p:spTree>
    <p:extLst>
      <p:ext uri="{BB962C8B-B14F-4D97-AF65-F5344CB8AC3E}">
        <p14:creationId xmlns:p14="http://schemas.microsoft.com/office/powerpoint/2010/main" val="693621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ART treatment status</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5" y="1828800"/>
            <a:ext cx="8153399" cy="4190999"/>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800"/>
              </a:spcAft>
            </a:pPr>
            <a:r>
              <a:rPr lang="en-US" sz="2400" kern="0" dirty="0"/>
              <a:t>For HIV-positive children, the child’s ART treatment status at enrollment is recorded in DATIM.</a:t>
            </a:r>
          </a:p>
          <a:p>
            <a:pPr marL="0" lvl="2">
              <a:spcAft>
                <a:spcPts val="1800"/>
              </a:spcAft>
            </a:pPr>
            <a:r>
              <a:rPr lang="en-US" sz="2400" kern="0" dirty="0"/>
              <a:t>A case management file is opened and adherence support is provided.</a:t>
            </a:r>
          </a:p>
          <a:p>
            <a:pPr marL="0" lvl="2">
              <a:spcAft>
                <a:spcPts val="1800"/>
              </a:spcAft>
            </a:pPr>
            <a:r>
              <a:rPr lang="en-US" sz="2400" kern="0" dirty="0"/>
              <a:t>The case worker must verify the child’s ART status with the primary caregiver at each visit and report the child’s ART status in DATIM at each reporting period.</a:t>
            </a:r>
          </a:p>
          <a:p>
            <a:pPr marL="0" lvl="2">
              <a:spcAft>
                <a:spcPts val="1800"/>
              </a:spcAft>
            </a:pPr>
            <a:r>
              <a:rPr lang="en-US" sz="2400" kern="0" dirty="0"/>
              <a:t>In practice, there are several challenges in transferring the information from the case management file to DATIM.</a:t>
            </a:r>
          </a:p>
        </p:txBody>
      </p:sp>
      <p:sp>
        <p:nvSpPr>
          <p:cNvPr id="2" name="Slide Number Placeholder 1">
            <a:extLst>
              <a:ext uri="{FF2B5EF4-FFF2-40B4-BE49-F238E27FC236}">
                <a16:creationId xmlns="" xmlns:a16="http://schemas.microsoft.com/office/drawing/2014/main" id="{17CAD377-5DCB-40EF-B06C-FF1D250D663E}"/>
              </a:ext>
            </a:extLst>
          </p:cNvPr>
          <p:cNvSpPr>
            <a:spLocks noGrp="1"/>
          </p:cNvSpPr>
          <p:nvPr>
            <p:ph type="sldNum" sz="quarter" idx="12"/>
          </p:nvPr>
        </p:nvSpPr>
        <p:spPr/>
        <p:txBody>
          <a:bodyPr/>
          <a:lstStyle/>
          <a:p>
            <a:fld id="{B21812CF-82A6-4067-A3E5-617A9F2E10E3}" type="slidenum">
              <a:rPr lang="en-US" smtClean="0"/>
              <a:t>47</a:t>
            </a:fld>
            <a:endParaRPr lang="en-US"/>
          </a:p>
        </p:txBody>
      </p:sp>
    </p:spTree>
    <p:extLst>
      <p:ext uri="{BB962C8B-B14F-4D97-AF65-F5344CB8AC3E}">
        <p14:creationId xmlns:p14="http://schemas.microsoft.com/office/powerpoint/2010/main" val="1110848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ART treatment status </a:t>
            </a:r>
          </a:p>
        </p:txBody>
      </p:sp>
      <p:grpSp>
        <p:nvGrpSpPr>
          <p:cNvPr id="67" name="Group 66">
            <a:extLst>
              <a:ext uri="{FF2B5EF4-FFF2-40B4-BE49-F238E27FC236}">
                <a16:creationId xmlns="" xmlns:a16="http://schemas.microsoft.com/office/drawing/2014/main" id="{18A7EE06-2019-44B3-97B1-CAEBA2248D11}"/>
              </a:ext>
            </a:extLst>
          </p:cNvPr>
          <p:cNvGrpSpPr/>
          <p:nvPr/>
        </p:nvGrpSpPr>
        <p:grpSpPr>
          <a:xfrm>
            <a:off x="-76199" y="1371600"/>
            <a:ext cx="9296399" cy="4038600"/>
            <a:chOff x="-76199" y="1219200"/>
            <a:chExt cx="9296399" cy="40386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6670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1752600" y="2438400"/>
              <a:ext cx="1371600" cy="1092607"/>
            </a:xfrm>
            <a:prstGeom prst="rect">
              <a:avLst/>
            </a:prstGeom>
            <a:solidFill>
              <a:srgbClr val="C83537"/>
            </a:solidFill>
          </p:spPr>
          <p:txBody>
            <a:bodyPr wrap="square" rtlCol="0">
              <a:spAutoFit/>
            </a:bodyPr>
            <a:lstStyle/>
            <a:p>
              <a:pPr algn="ctr"/>
              <a:r>
                <a:rPr lang="en-US" dirty="0">
                  <a:solidFill>
                    <a:schemeClr val="bg1"/>
                  </a:solidFill>
                  <a:latin typeface="Century Gothic" panose="020B0502020202020204" pitchFamily="34" charset="0"/>
                </a:rPr>
                <a:t>HIV+ not currently on ART</a:t>
              </a:r>
            </a:p>
            <a:p>
              <a:endParaRPr lang="en-US" sz="1100" dirty="0">
                <a:solidFill>
                  <a:schemeClr val="bg1"/>
                </a:solidFill>
                <a:latin typeface="Century Gothic" panose="020B0502020202020204" pitchFamily="34" charset="0"/>
              </a:endParaRPr>
            </a:p>
          </p:txBody>
        </p:sp>
        <p:sp>
          <p:nvSpPr>
            <p:cNvPr id="11" name="TextBox 10">
              <a:extLst>
                <a:ext uri="{FF2B5EF4-FFF2-40B4-BE49-F238E27FC236}">
                  <a16:creationId xmlns="" xmlns:a16="http://schemas.microsoft.com/office/drawing/2014/main" id="{BD54630D-365B-4A8F-8B2C-D372F88AD982}"/>
                </a:ext>
              </a:extLst>
            </p:cNvPr>
            <p:cNvSpPr txBox="1"/>
            <p:nvPr/>
          </p:nvSpPr>
          <p:spPr>
            <a:xfrm>
              <a:off x="5029200" y="2438400"/>
              <a:ext cx="1371600" cy="1092607"/>
            </a:xfrm>
            <a:prstGeom prst="rect">
              <a:avLst/>
            </a:prstGeom>
            <a:solidFill>
              <a:srgbClr val="A6C038"/>
            </a:solidFill>
          </p:spPr>
          <p:txBody>
            <a:bodyPr wrap="square" rtlCol="0">
              <a:spAutoFit/>
            </a:bodyPr>
            <a:lstStyle/>
            <a:p>
              <a:pPr algn="ctr"/>
              <a:r>
                <a:rPr lang="en-US" dirty="0">
                  <a:solidFill>
                    <a:schemeClr val="bg1"/>
                  </a:solidFill>
                  <a:latin typeface="Century Gothic" panose="020B0502020202020204" pitchFamily="34" charset="0"/>
                </a:rPr>
                <a:t>HIV+ </a:t>
              </a:r>
            </a:p>
            <a:p>
              <a:pPr algn="ctr"/>
              <a:r>
                <a:rPr lang="en-US" dirty="0">
                  <a:solidFill>
                    <a:schemeClr val="bg1"/>
                  </a:solidFill>
                  <a:latin typeface="Century Gothic" panose="020B0502020202020204" pitchFamily="34" charset="0"/>
                </a:rPr>
                <a:t>currently on ART</a:t>
              </a:r>
            </a:p>
            <a:p>
              <a:pPr algn="ctr"/>
              <a:endParaRPr lang="en-US" sz="1100" dirty="0">
                <a:solidFill>
                  <a:schemeClr val="bg1"/>
                </a:solidFill>
                <a:latin typeface="Century Gothic" panose="020B0502020202020204" pitchFamily="34" charset="0"/>
              </a:endParaRPr>
            </a:p>
          </p:txBody>
        </p:sp>
        <p:pic>
          <p:nvPicPr>
            <p:cNvPr id="17" name="Graphic 16" descr="Open Book">
              <a:extLst>
                <a:ext uri="{FF2B5EF4-FFF2-40B4-BE49-F238E27FC236}">
                  <a16:creationId xmlns="" xmlns:a16="http://schemas.microsoft.com/office/drawing/2014/main" id="{06776AA2-0E3A-44B5-9CCF-3F0401CBE2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990600" y="1828800"/>
              <a:ext cx="685800" cy="685800"/>
            </a:xfrm>
            <a:prstGeom prst="rect">
              <a:avLst/>
            </a:prstGeom>
          </p:spPr>
        </p:pic>
        <p:pic>
          <p:nvPicPr>
            <p:cNvPr id="21" name="Graphic 20" descr="Download from cloud">
              <a:extLst>
                <a:ext uri="{FF2B5EF4-FFF2-40B4-BE49-F238E27FC236}">
                  <a16:creationId xmlns="" xmlns:a16="http://schemas.microsoft.com/office/drawing/2014/main" id="{7323D39E-AE1E-44E5-9A43-F15CC8C87A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10800000">
              <a:off x="3276600" y="3172361"/>
              <a:ext cx="914400" cy="914400"/>
            </a:xfrm>
            <a:prstGeom prst="rect">
              <a:avLst/>
            </a:prstGeom>
          </p:spPr>
        </p:pic>
        <p:sp>
          <p:nvSpPr>
            <p:cNvPr id="22" name="TextBox 21">
              <a:extLst>
                <a:ext uri="{FF2B5EF4-FFF2-40B4-BE49-F238E27FC236}">
                  <a16:creationId xmlns="" xmlns:a16="http://schemas.microsoft.com/office/drawing/2014/main" id="{630C7871-05F2-4625-8B99-D57ACA95A1BF}"/>
                </a:ext>
              </a:extLst>
            </p:cNvPr>
            <p:cNvSpPr txBox="1"/>
            <p:nvPr/>
          </p:nvSpPr>
          <p:spPr>
            <a:xfrm>
              <a:off x="2819400" y="3934361"/>
              <a:ext cx="1981200" cy="1323439"/>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Report in DATIM (SAPR)</a:t>
              </a:r>
            </a:p>
            <a:p>
              <a:pPr algn="ctr"/>
              <a:endParaRPr lang="en-US" sz="2000" b="1" dirty="0">
                <a:solidFill>
                  <a:srgbClr val="555276"/>
                </a:solidFill>
                <a:latin typeface="Century Gothic" panose="020B0502020202020204" pitchFamily="34" charset="0"/>
              </a:endParaRPr>
            </a:p>
            <a:p>
              <a:pPr algn="ctr"/>
              <a:endParaRPr lang="en-US" sz="2000" b="1" dirty="0">
                <a:solidFill>
                  <a:srgbClr val="555276"/>
                </a:solidFill>
                <a:latin typeface="Century Gothic" panose="020B0502020202020204" pitchFamily="34" charset="0"/>
              </a:endParaRPr>
            </a:p>
          </p:txBody>
        </p:sp>
        <p:sp>
          <p:nvSpPr>
            <p:cNvPr id="23" name="TextBox 22">
              <a:extLst>
                <a:ext uri="{FF2B5EF4-FFF2-40B4-BE49-F238E27FC236}">
                  <a16:creationId xmlns="" xmlns:a16="http://schemas.microsoft.com/office/drawing/2014/main" id="{8388F7E4-F918-4E76-BA4F-032A87E805F7}"/>
                </a:ext>
              </a:extLst>
            </p:cNvPr>
            <p:cNvSpPr txBox="1"/>
            <p:nvPr/>
          </p:nvSpPr>
          <p:spPr>
            <a:xfrm>
              <a:off x="-76199" y="1219200"/>
              <a:ext cx="3200399" cy="8771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At enrollment, open case management file</a:t>
              </a:r>
            </a:p>
            <a:p>
              <a:endParaRPr lang="en-US" sz="1100" dirty="0">
                <a:solidFill>
                  <a:srgbClr val="555276"/>
                </a:solidFill>
                <a:latin typeface="Century Gothic" panose="020B0502020202020204" pitchFamily="34" charset="0"/>
              </a:endParaRPr>
            </a:p>
          </p:txBody>
        </p:sp>
        <p:grpSp>
          <p:nvGrpSpPr>
            <p:cNvPr id="27" name="Group 26">
              <a:extLst>
                <a:ext uri="{FF2B5EF4-FFF2-40B4-BE49-F238E27FC236}">
                  <a16:creationId xmlns="" xmlns:a16="http://schemas.microsoft.com/office/drawing/2014/main" id="{A8933176-9A8E-491C-9A9A-360D61D0196A}"/>
                </a:ext>
              </a:extLst>
            </p:cNvPr>
            <p:cNvGrpSpPr/>
            <p:nvPr/>
          </p:nvGrpSpPr>
          <p:grpSpPr>
            <a:xfrm>
              <a:off x="5714999" y="1219200"/>
              <a:ext cx="3505201" cy="1295400"/>
              <a:chOff x="5714999" y="1219200"/>
              <a:chExt cx="3505201" cy="1295400"/>
            </a:xfrm>
          </p:grpSpPr>
          <p:sp>
            <p:nvSpPr>
              <p:cNvPr id="25" name="TextBox 24">
                <a:extLst>
                  <a:ext uri="{FF2B5EF4-FFF2-40B4-BE49-F238E27FC236}">
                    <a16:creationId xmlns="" xmlns:a16="http://schemas.microsoft.com/office/drawing/2014/main" id="{024A1281-D553-47AD-8741-81A720FBEF97}"/>
                  </a:ext>
                </a:extLst>
              </p:cNvPr>
              <p:cNvSpPr txBox="1"/>
              <p:nvPr/>
            </p:nvSpPr>
            <p:spPr>
              <a:xfrm>
                <a:off x="5714999" y="1219200"/>
                <a:ext cx="3505201" cy="10156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Provide adherence support and record in file</a:t>
                </a:r>
              </a:p>
              <a:p>
                <a:pPr algn="ctr"/>
                <a:endParaRPr lang="en-US" sz="2000" dirty="0">
                  <a:solidFill>
                    <a:srgbClr val="555276"/>
                  </a:solidFill>
                  <a:latin typeface="Century Gothic" panose="020B0502020202020204" pitchFamily="34" charset="0"/>
                </a:endParaRPr>
              </a:p>
            </p:txBody>
          </p:sp>
          <p:pic>
            <p:nvPicPr>
              <p:cNvPr id="26" name="Graphic 25" descr="Open Book">
                <a:extLst>
                  <a:ext uri="{FF2B5EF4-FFF2-40B4-BE49-F238E27FC236}">
                    <a16:creationId xmlns="" xmlns:a16="http://schemas.microsoft.com/office/drawing/2014/main" id="{8A159E8F-90C0-485F-8709-829C5C3202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7239000" y="1828800"/>
                <a:ext cx="685800" cy="685800"/>
              </a:xfrm>
              <a:prstGeom prst="rect">
                <a:avLst/>
              </a:prstGeom>
            </p:spPr>
          </p:pic>
        </p:grpSp>
      </p:gr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762000" y="4953000"/>
            <a:ext cx="8686800" cy="2438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800"/>
              </a:spcAft>
            </a:pPr>
            <a:r>
              <a:rPr lang="en-US" sz="2200" kern="0" dirty="0"/>
              <a:t>HIV-positive children who were enrolled as “HIV positive not currently on ART / ART status unknown” are reported in DATIM and provided retention and adherence support. </a:t>
            </a:r>
          </a:p>
          <a:p>
            <a:pPr marL="0" lvl="2">
              <a:spcAft>
                <a:spcPts val="1200"/>
              </a:spcAft>
            </a:pPr>
            <a:r>
              <a:rPr lang="en-US" sz="2200" kern="0" dirty="0"/>
              <a:t>When the HIV-positive child is linked to ART treatment, this information should be noted in the case management file and updated in DATIM during the data entry period.   </a:t>
            </a:r>
          </a:p>
        </p:txBody>
      </p:sp>
      <p:grpSp>
        <p:nvGrpSpPr>
          <p:cNvPr id="2" name="Group 1">
            <a:extLst>
              <a:ext uri="{FF2B5EF4-FFF2-40B4-BE49-F238E27FC236}">
                <a16:creationId xmlns="" xmlns:a16="http://schemas.microsoft.com/office/drawing/2014/main" id="{B273D8EF-7857-439B-833C-54F907776B91}"/>
              </a:ext>
            </a:extLst>
          </p:cNvPr>
          <p:cNvGrpSpPr/>
          <p:nvPr/>
        </p:nvGrpSpPr>
        <p:grpSpPr>
          <a:xfrm>
            <a:off x="6934200" y="3276600"/>
            <a:ext cx="1981200" cy="2085439"/>
            <a:chOff x="6934200" y="3276600"/>
            <a:chExt cx="1981200" cy="2085439"/>
          </a:xfrm>
        </p:grpSpPr>
        <p:pic>
          <p:nvPicPr>
            <p:cNvPr id="20" name="Graphic 19" descr="Download from cloud">
              <a:extLst>
                <a:ext uri="{FF2B5EF4-FFF2-40B4-BE49-F238E27FC236}">
                  <a16:creationId xmlns="" xmlns:a16="http://schemas.microsoft.com/office/drawing/2014/main" id="{D727AB32-746A-4CA4-85D3-0D2622C421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10800000">
              <a:off x="7467600" y="3276600"/>
              <a:ext cx="914400" cy="914400"/>
            </a:xfrm>
            <a:prstGeom prst="rect">
              <a:avLst/>
            </a:prstGeom>
          </p:spPr>
        </p:pic>
        <p:sp>
          <p:nvSpPr>
            <p:cNvPr id="24" name="TextBox 23">
              <a:extLst>
                <a:ext uri="{FF2B5EF4-FFF2-40B4-BE49-F238E27FC236}">
                  <a16:creationId xmlns="" xmlns:a16="http://schemas.microsoft.com/office/drawing/2014/main" id="{7816E1B7-9432-47BF-9B13-7676938CB6B1}"/>
                </a:ext>
              </a:extLst>
            </p:cNvPr>
            <p:cNvSpPr txBox="1"/>
            <p:nvPr/>
          </p:nvSpPr>
          <p:spPr>
            <a:xfrm>
              <a:off x="6934200" y="4038600"/>
              <a:ext cx="1981200" cy="1323439"/>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Report in DATIM (APR)</a:t>
              </a:r>
            </a:p>
            <a:p>
              <a:pPr algn="ctr"/>
              <a:endParaRPr lang="en-US" sz="2000" b="1" dirty="0">
                <a:solidFill>
                  <a:srgbClr val="555276"/>
                </a:solidFill>
                <a:latin typeface="Century Gothic" panose="020B0502020202020204" pitchFamily="34" charset="0"/>
              </a:endParaRPr>
            </a:p>
            <a:p>
              <a:pPr algn="ctr"/>
              <a:endParaRPr lang="en-US" sz="2000" b="1" dirty="0">
                <a:solidFill>
                  <a:srgbClr val="555276"/>
                </a:solidFill>
                <a:latin typeface="Century Gothic" panose="020B0502020202020204" pitchFamily="34" charset="0"/>
              </a:endParaRPr>
            </a:p>
          </p:txBody>
        </p:sp>
      </p:grpSp>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614241"/>
            <a:ext cx="990600" cy="990600"/>
          </a:xfrm>
          <a:prstGeom prst="rtTriangle">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 xmlns:a16="http://schemas.microsoft.com/office/drawing/2014/main" id="{602A48B9-70BC-4485-9C09-80C0F32BDA22}"/>
              </a:ext>
            </a:extLst>
          </p:cNvPr>
          <p:cNvSpPr>
            <a:spLocks noGrp="1"/>
          </p:cNvSpPr>
          <p:nvPr>
            <p:ph type="sldNum" sz="quarter" idx="12"/>
          </p:nvPr>
        </p:nvSpPr>
        <p:spPr/>
        <p:txBody>
          <a:bodyPr/>
          <a:lstStyle/>
          <a:p>
            <a:fld id="{B21812CF-82A6-4067-A3E5-617A9F2E10E3}" type="slidenum">
              <a:rPr lang="en-US" smtClean="0"/>
              <a:t>48</a:t>
            </a:fld>
            <a:endParaRPr lang="en-US"/>
          </a:p>
        </p:txBody>
      </p:sp>
      <p:sp>
        <p:nvSpPr>
          <p:cNvPr id="28" name="TextBox 27">
            <a:extLst>
              <a:ext uri="{FF2B5EF4-FFF2-40B4-BE49-F238E27FC236}">
                <a16:creationId xmlns="" xmlns:a16="http://schemas.microsoft.com/office/drawing/2014/main" id="{024A1281-D553-47AD-8741-81A720FBEF97}"/>
              </a:ext>
            </a:extLst>
          </p:cNvPr>
          <p:cNvSpPr txBox="1"/>
          <p:nvPr/>
        </p:nvSpPr>
        <p:spPr>
          <a:xfrm>
            <a:off x="3047998" y="1371600"/>
            <a:ext cx="2819402" cy="10156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Link to ART treatment </a:t>
            </a:r>
          </a:p>
          <a:p>
            <a:pPr algn="ctr"/>
            <a:r>
              <a:rPr lang="en-US" sz="2000" dirty="0">
                <a:solidFill>
                  <a:srgbClr val="555276"/>
                </a:solidFill>
                <a:latin typeface="Century Gothic" panose="020B0502020202020204" pitchFamily="34" charset="0"/>
              </a:rPr>
              <a:t>and record in file</a:t>
            </a:r>
          </a:p>
          <a:p>
            <a:pPr algn="ctr"/>
            <a:endParaRPr lang="en-US" sz="2000" dirty="0">
              <a:solidFill>
                <a:srgbClr val="555276"/>
              </a:solidFill>
              <a:latin typeface="Century Gothic" panose="020B0502020202020204" pitchFamily="34" charset="0"/>
            </a:endParaRPr>
          </a:p>
        </p:txBody>
      </p:sp>
      <p:pic>
        <p:nvPicPr>
          <p:cNvPr id="29" name="Graphic 25" descr="Open Book">
            <a:extLst>
              <a:ext uri="{FF2B5EF4-FFF2-40B4-BE49-F238E27FC236}">
                <a16:creationId xmlns="" xmlns:a16="http://schemas.microsoft.com/office/drawing/2014/main" id="{8A159E8F-90C0-485F-8709-829C5C3202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4114800" y="1981200"/>
            <a:ext cx="685800" cy="685800"/>
          </a:xfrm>
          <a:prstGeom prst="rect">
            <a:avLst/>
          </a:prstGeom>
        </p:spPr>
      </p:pic>
    </p:spTree>
    <p:extLst>
      <p:ext uri="{BB962C8B-B14F-4D97-AF65-F5344CB8AC3E}">
        <p14:creationId xmlns:p14="http://schemas.microsoft.com/office/powerpoint/2010/main" val="11962123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ART treatment status </a:t>
            </a:r>
          </a:p>
        </p:txBody>
      </p:sp>
      <p:grpSp>
        <p:nvGrpSpPr>
          <p:cNvPr id="67" name="Group 66">
            <a:extLst>
              <a:ext uri="{FF2B5EF4-FFF2-40B4-BE49-F238E27FC236}">
                <a16:creationId xmlns="" xmlns:a16="http://schemas.microsoft.com/office/drawing/2014/main" id="{18A7EE06-2019-44B3-97B1-CAEBA2248D11}"/>
              </a:ext>
            </a:extLst>
          </p:cNvPr>
          <p:cNvGrpSpPr/>
          <p:nvPr/>
        </p:nvGrpSpPr>
        <p:grpSpPr>
          <a:xfrm>
            <a:off x="-76199" y="1371600"/>
            <a:ext cx="8839199" cy="4038600"/>
            <a:chOff x="-76199" y="1219200"/>
            <a:chExt cx="8839199" cy="40386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6670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Graphic 16" descr="Open Book">
              <a:extLst>
                <a:ext uri="{FF2B5EF4-FFF2-40B4-BE49-F238E27FC236}">
                  <a16:creationId xmlns="" xmlns:a16="http://schemas.microsoft.com/office/drawing/2014/main" id="{06776AA2-0E3A-44B5-9CCF-3F0401CBE2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990600" y="1828800"/>
              <a:ext cx="685800" cy="685800"/>
            </a:xfrm>
            <a:prstGeom prst="rect">
              <a:avLst/>
            </a:prstGeom>
          </p:spPr>
        </p:pic>
        <p:pic>
          <p:nvPicPr>
            <p:cNvPr id="21" name="Graphic 20" descr="Download from cloud">
              <a:extLst>
                <a:ext uri="{FF2B5EF4-FFF2-40B4-BE49-F238E27FC236}">
                  <a16:creationId xmlns="" xmlns:a16="http://schemas.microsoft.com/office/drawing/2014/main" id="{7323D39E-AE1E-44E5-9A43-F15CC8C87A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10800000">
              <a:off x="3276600" y="3172361"/>
              <a:ext cx="914400" cy="914400"/>
            </a:xfrm>
            <a:prstGeom prst="rect">
              <a:avLst/>
            </a:prstGeom>
          </p:spPr>
        </p:pic>
        <p:sp>
          <p:nvSpPr>
            <p:cNvPr id="22" name="TextBox 21">
              <a:extLst>
                <a:ext uri="{FF2B5EF4-FFF2-40B4-BE49-F238E27FC236}">
                  <a16:creationId xmlns="" xmlns:a16="http://schemas.microsoft.com/office/drawing/2014/main" id="{630C7871-05F2-4625-8B99-D57ACA95A1BF}"/>
                </a:ext>
              </a:extLst>
            </p:cNvPr>
            <p:cNvSpPr txBox="1"/>
            <p:nvPr/>
          </p:nvSpPr>
          <p:spPr>
            <a:xfrm>
              <a:off x="2819400" y="3934361"/>
              <a:ext cx="1981200" cy="1323439"/>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Report in DATIM (SAPR)</a:t>
              </a:r>
            </a:p>
            <a:p>
              <a:pPr algn="ctr"/>
              <a:endParaRPr lang="en-US" sz="2000" b="1" dirty="0">
                <a:solidFill>
                  <a:srgbClr val="555276"/>
                </a:solidFill>
                <a:latin typeface="Century Gothic" panose="020B0502020202020204" pitchFamily="34" charset="0"/>
              </a:endParaRPr>
            </a:p>
            <a:p>
              <a:pPr algn="ctr"/>
              <a:endParaRPr lang="en-US" sz="2000" b="1" dirty="0">
                <a:solidFill>
                  <a:srgbClr val="555276"/>
                </a:solidFill>
                <a:latin typeface="Century Gothic" panose="020B0502020202020204" pitchFamily="34" charset="0"/>
              </a:endParaRPr>
            </a:p>
          </p:txBody>
        </p:sp>
        <p:sp>
          <p:nvSpPr>
            <p:cNvPr id="23" name="TextBox 22">
              <a:extLst>
                <a:ext uri="{FF2B5EF4-FFF2-40B4-BE49-F238E27FC236}">
                  <a16:creationId xmlns="" xmlns:a16="http://schemas.microsoft.com/office/drawing/2014/main" id="{8388F7E4-F918-4E76-BA4F-032A87E805F7}"/>
                </a:ext>
              </a:extLst>
            </p:cNvPr>
            <p:cNvSpPr txBox="1"/>
            <p:nvPr/>
          </p:nvSpPr>
          <p:spPr>
            <a:xfrm>
              <a:off x="-76199" y="1219200"/>
              <a:ext cx="3200399" cy="8771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At enrollment, open case management file</a:t>
              </a:r>
            </a:p>
            <a:p>
              <a:endParaRPr lang="en-US" sz="1100" dirty="0">
                <a:solidFill>
                  <a:srgbClr val="555276"/>
                </a:solidFill>
                <a:latin typeface="Century Gothic" panose="020B0502020202020204" pitchFamily="34" charset="0"/>
              </a:endParaRPr>
            </a:p>
          </p:txBody>
        </p:sp>
        <p:grpSp>
          <p:nvGrpSpPr>
            <p:cNvPr id="27" name="Group 26">
              <a:extLst>
                <a:ext uri="{FF2B5EF4-FFF2-40B4-BE49-F238E27FC236}">
                  <a16:creationId xmlns="" xmlns:a16="http://schemas.microsoft.com/office/drawing/2014/main" id="{A8933176-9A8E-491C-9A9A-360D61D0196A}"/>
                </a:ext>
              </a:extLst>
            </p:cNvPr>
            <p:cNvGrpSpPr/>
            <p:nvPr/>
          </p:nvGrpSpPr>
          <p:grpSpPr>
            <a:xfrm>
              <a:off x="3048000" y="1219200"/>
              <a:ext cx="4419600" cy="1295400"/>
              <a:chOff x="3048000" y="1219200"/>
              <a:chExt cx="4419600" cy="1295400"/>
            </a:xfrm>
          </p:grpSpPr>
          <p:sp>
            <p:nvSpPr>
              <p:cNvPr id="25" name="TextBox 24">
                <a:extLst>
                  <a:ext uri="{FF2B5EF4-FFF2-40B4-BE49-F238E27FC236}">
                    <a16:creationId xmlns="" xmlns:a16="http://schemas.microsoft.com/office/drawing/2014/main" id="{024A1281-D553-47AD-8741-81A720FBEF97}"/>
                  </a:ext>
                </a:extLst>
              </p:cNvPr>
              <p:cNvSpPr txBox="1"/>
              <p:nvPr/>
            </p:nvSpPr>
            <p:spPr>
              <a:xfrm>
                <a:off x="3048000" y="1219200"/>
                <a:ext cx="4419600" cy="10156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Provide retention and adherence support and record in file</a:t>
                </a:r>
              </a:p>
              <a:p>
                <a:pPr algn="ctr"/>
                <a:endParaRPr lang="en-US" sz="2000" dirty="0">
                  <a:solidFill>
                    <a:srgbClr val="555276"/>
                  </a:solidFill>
                  <a:latin typeface="Century Gothic" panose="020B0502020202020204" pitchFamily="34" charset="0"/>
                </a:endParaRPr>
              </a:p>
            </p:txBody>
          </p:sp>
          <p:pic>
            <p:nvPicPr>
              <p:cNvPr id="26" name="Graphic 25" descr="Open Book">
                <a:extLst>
                  <a:ext uri="{FF2B5EF4-FFF2-40B4-BE49-F238E27FC236}">
                    <a16:creationId xmlns="" xmlns:a16="http://schemas.microsoft.com/office/drawing/2014/main" id="{8A159E8F-90C0-485F-8709-829C5C3202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4876800" y="1828800"/>
                <a:ext cx="685800" cy="685800"/>
              </a:xfrm>
              <a:prstGeom prst="rect">
                <a:avLst/>
              </a:prstGeom>
            </p:spPr>
          </p:pic>
        </p:grpSp>
      </p:gr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762000" y="4800600"/>
            <a:ext cx="8686800" cy="2819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800"/>
              </a:spcAft>
            </a:pPr>
            <a:r>
              <a:rPr lang="en-US" sz="2200" kern="0" dirty="0"/>
              <a:t>HIV-positive children who were enrolled as “HIV positive currently on ART” are provided retention and adherence support.  </a:t>
            </a:r>
          </a:p>
          <a:p>
            <a:pPr marL="0" lvl="2">
              <a:spcAft>
                <a:spcPts val="1200"/>
              </a:spcAft>
            </a:pPr>
            <a:r>
              <a:rPr lang="en-US" sz="2200" kern="0" dirty="0"/>
              <a:t>Even though the child’s ART status has not changed, this information must be verified and reported in each subsequent reporting period in DATIM, with the goal of supporting retention in care and adherence to ART.  </a:t>
            </a:r>
          </a:p>
        </p:txBody>
      </p:sp>
      <p:grpSp>
        <p:nvGrpSpPr>
          <p:cNvPr id="2" name="Group 1">
            <a:extLst>
              <a:ext uri="{FF2B5EF4-FFF2-40B4-BE49-F238E27FC236}">
                <a16:creationId xmlns="" xmlns:a16="http://schemas.microsoft.com/office/drawing/2014/main" id="{B273D8EF-7857-439B-833C-54F907776B91}"/>
              </a:ext>
            </a:extLst>
          </p:cNvPr>
          <p:cNvGrpSpPr/>
          <p:nvPr/>
        </p:nvGrpSpPr>
        <p:grpSpPr>
          <a:xfrm>
            <a:off x="6934200" y="3276600"/>
            <a:ext cx="1981200" cy="2085439"/>
            <a:chOff x="6934200" y="3276600"/>
            <a:chExt cx="1981200" cy="2085439"/>
          </a:xfrm>
        </p:grpSpPr>
        <p:pic>
          <p:nvPicPr>
            <p:cNvPr id="20" name="Graphic 19" descr="Download from cloud">
              <a:extLst>
                <a:ext uri="{FF2B5EF4-FFF2-40B4-BE49-F238E27FC236}">
                  <a16:creationId xmlns="" xmlns:a16="http://schemas.microsoft.com/office/drawing/2014/main" id="{D727AB32-746A-4CA4-85D3-0D2622C421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10800000">
              <a:off x="7467600" y="3276600"/>
              <a:ext cx="914400" cy="914400"/>
            </a:xfrm>
            <a:prstGeom prst="rect">
              <a:avLst/>
            </a:prstGeom>
          </p:spPr>
        </p:pic>
        <p:sp>
          <p:nvSpPr>
            <p:cNvPr id="24" name="TextBox 23">
              <a:extLst>
                <a:ext uri="{FF2B5EF4-FFF2-40B4-BE49-F238E27FC236}">
                  <a16:creationId xmlns="" xmlns:a16="http://schemas.microsoft.com/office/drawing/2014/main" id="{7816E1B7-9432-47BF-9B13-7676938CB6B1}"/>
                </a:ext>
              </a:extLst>
            </p:cNvPr>
            <p:cNvSpPr txBox="1"/>
            <p:nvPr/>
          </p:nvSpPr>
          <p:spPr>
            <a:xfrm>
              <a:off x="6934200" y="4038600"/>
              <a:ext cx="1981200" cy="1323439"/>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Report in DATIM (APR)</a:t>
              </a:r>
            </a:p>
            <a:p>
              <a:pPr algn="ctr"/>
              <a:endParaRPr lang="en-US" sz="2000" b="1" dirty="0">
                <a:solidFill>
                  <a:srgbClr val="555276"/>
                </a:solidFill>
                <a:latin typeface="Century Gothic" panose="020B0502020202020204" pitchFamily="34" charset="0"/>
              </a:endParaRPr>
            </a:p>
            <a:p>
              <a:pPr algn="ctr"/>
              <a:endParaRPr lang="en-US" sz="2000" b="1" dirty="0">
                <a:solidFill>
                  <a:srgbClr val="555276"/>
                </a:solidFill>
                <a:latin typeface="Century Gothic" panose="020B0502020202020204" pitchFamily="34" charset="0"/>
              </a:endParaRPr>
            </a:p>
          </p:txBody>
        </p:sp>
      </p:grpSp>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614241"/>
            <a:ext cx="990600" cy="990600"/>
          </a:xfrm>
          <a:prstGeom prst="rtTriangle">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 xmlns:a16="http://schemas.microsoft.com/office/drawing/2014/main" id="{602A48B9-70BC-4485-9C09-80C0F32BDA22}"/>
              </a:ext>
            </a:extLst>
          </p:cNvPr>
          <p:cNvSpPr>
            <a:spLocks noGrp="1"/>
          </p:cNvSpPr>
          <p:nvPr>
            <p:ph type="sldNum" sz="quarter" idx="12"/>
          </p:nvPr>
        </p:nvSpPr>
        <p:spPr/>
        <p:txBody>
          <a:bodyPr/>
          <a:lstStyle/>
          <a:p>
            <a:fld id="{B21812CF-82A6-4067-A3E5-617A9F2E10E3}" type="slidenum">
              <a:rPr lang="en-US" smtClean="0"/>
              <a:t>49</a:t>
            </a:fld>
            <a:endParaRPr lang="en-US"/>
          </a:p>
        </p:txBody>
      </p:sp>
      <p:sp>
        <p:nvSpPr>
          <p:cNvPr id="30" name="TextBox 29">
            <a:extLst>
              <a:ext uri="{FF2B5EF4-FFF2-40B4-BE49-F238E27FC236}">
                <a16:creationId xmlns="" xmlns:a16="http://schemas.microsoft.com/office/drawing/2014/main" id="{BD54630D-365B-4A8F-8B2C-D372F88AD982}"/>
              </a:ext>
            </a:extLst>
          </p:cNvPr>
          <p:cNvSpPr txBox="1"/>
          <p:nvPr/>
        </p:nvSpPr>
        <p:spPr>
          <a:xfrm>
            <a:off x="1828800" y="2590800"/>
            <a:ext cx="1371600" cy="1092607"/>
          </a:xfrm>
          <a:prstGeom prst="rect">
            <a:avLst/>
          </a:prstGeom>
          <a:solidFill>
            <a:srgbClr val="A6C038"/>
          </a:solidFill>
        </p:spPr>
        <p:txBody>
          <a:bodyPr wrap="square" rtlCol="0">
            <a:spAutoFit/>
          </a:bodyPr>
          <a:lstStyle/>
          <a:p>
            <a:pPr algn="ctr"/>
            <a:r>
              <a:rPr lang="en-US" dirty="0">
                <a:solidFill>
                  <a:schemeClr val="bg1"/>
                </a:solidFill>
                <a:latin typeface="Century Gothic" panose="020B0502020202020204" pitchFamily="34" charset="0"/>
              </a:rPr>
              <a:t>HIV+ </a:t>
            </a:r>
          </a:p>
          <a:p>
            <a:pPr algn="ctr"/>
            <a:r>
              <a:rPr lang="en-US" dirty="0">
                <a:solidFill>
                  <a:schemeClr val="bg1"/>
                </a:solidFill>
                <a:latin typeface="Century Gothic" panose="020B0502020202020204" pitchFamily="34" charset="0"/>
              </a:rPr>
              <a:t>currently on ART</a:t>
            </a:r>
          </a:p>
          <a:p>
            <a:pPr algn="ctr"/>
            <a:endParaRPr lang="en-US" sz="1100" dirty="0">
              <a:solidFill>
                <a:schemeClr val="bg1"/>
              </a:solidFill>
              <a:latin typeface="Century Gothic" panose="020B0502020202020204" pitchFamily="34" charset="0"/>
            </a:endParaRPr>
          </a:p>
        </p:txBody>
      </p:sp>
      <p:sp>
        <p:nvSpPr>
          <p:cNvPr id="31" name="TextBox 30">
            <a:extLst>
              <a:ext uri="{FF2B5EF4-FFF2-40B4-BE49-F238E27FC236}">
                <a16:creationId xmlns="" xmlns:a16="http://schemas.microsoft.com/office/drawing/2014/main" id="{BD54630D-365B-4A8F-8B2C-D372F88AD982}"/>
              </a:ext>
            </a:extLst>
          </p:cNvPr>
          <p:cNvSpPr txBox="1"/>
          <p:nvPr/>
        </p:nvSpPr>
        <p:spPr>
          <a:xfrm>
            <a:off x="6019800" y="2590800"/>
            <a:ext cx="1371600" cy="1092607"/>
          </a:xfrm>
          <a:prstGeom prst="rect">
            <a:avLst/>
          </a:prstGeom>
          <a:solidFill>
            <a:srgbClr val="A6C038"/>
          </a:solidFill>
        </p:spPr>
        <p:txBody>
          <a:bodyPr wrap="square" rtlCol="0">
            <a:spAutoFit/>
          </a:bodyPr>
          <a:lstStyle/>
          <a:p>
            <a:pPr algn="ctr"/>
            <a:r>
              <a:rPr lang="en-US" dirty="0">
                <a:solidFill>
                  <a:schemeClr val="bg1"/>
                </a:solidFill>
                <a:latin typeface="Century Gothic" panose="020B0502020202020204" pitchFamily="34" charset="0"/>
              </a:rPr>
              <a:t>HIV+ </a:t>
            </a:r>
          </a:p>
          <a:p>
            <a:pPr algn="ctr"/>
            <a:r>
              <a:rPr lang="en-US" dirty="0">
                <a:solidFill>
                  <a:schemeClr val="bg1"/>
                </a:solidFill>
                <a:latin typeface="Century Gothic" panose="020B0502020202020204" pitchFamily="34" charset="0"/>
              </a:rPr>
              <a:t>currently on ART</a:t>
            </a:r>
          </a:p>
          <a:p>
            <a:pPr algn="ctr"/>
            <a:endParaRPr lang="en-US" sz="11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495999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D1323A-F41A-4ACD-9CB3-1CB81C964810}"/>
              </a:ext>
            </a:extLst>
          </p:cNvPr>
          <p:cNvSpPr>
            <a:spLocks noGrp="1"/>
          </p:cNvSpPr>
          <p:nvPr>
            <p:ph type="title"/>
          </p:nvPr>
        </p:nvSpPr>
        <p:spPr/>
        <p:txBody>
          <a:bodyPr/>
          <a:lstStyle/>
          <a:p>
            <a:r>
              <a:rPr lang="en-US" dirty="0"/>
              <a:t>Introduction</a:t>
            </a:r>
          </a:p>
        </p:txBody>
      </p:sp>
      <p:sp>
        <p:nvSpPr>
          <p:cNvPr id="5" name="Text Placeholder 5">
            <a:extLst>
              <a:ext uri="{FF2B5EF4-FFF2-40B4-BE49-F238E27FC236}">
                <a16:creationId xmlns="" xmlns:a16="http://schemas.microsoft.com/office/drawing/2014/main" id="{47FACE7F-602C-4A36-91D2-71C4BDF8DFE1}"/>
              </a:ext>
            </a:extLst>
          </p:cNvPr>
          <p:cNvSpPr>
            <a:spLocks noGrp="1"/>
          </p:cNvSpPr>
          <p:nvPr>
            <p:ph type="body" sz="quarter" idx="10"/>
          </p:nvPr>
        </p:nvSpPr>
        <p:spPr>
          <a:xfrm>
            <a:off x="557784" y="2057400"/>
            <a:ext cx="8229600" cy="5181600"/>
          </a:xfrm>
        </p:spPr>
        <p:txBody>
          <a:bodyPr/>
          <a:lstStyle/>
          <a:p>
            <a:pPr marL="0" lvl="1">
              <a:spcAft>
                <a:spcPts val="2800"/>
              </a:spcAft>
            </a:pPr>
            <a:r>
              <a:rPr lang="en-US" sz="2800" dirty="0"/>
              <a:t>IPs are required to regularly assess HIV status and need for HIV risk assessment among OVC.</a:t>
            </a:r>
          </a:p>
          <a:p>
            <a:pPr marL="0" lvl="1">
              <a:spcAft>
                <a:spcPts val="2800"/>
              </a:spcAft>
            </a:pPr>
            <a:r>
              <a:rPr lang="en-US" sz="2800" dirty="0"/>
              <a:t>The rationale for applying an HIV risk assessment is to ensure efficient use of scarce HIV testing resources.</a:t>
            </a:r>
          </a:p>
          <a:p>
            <a:pPr marL="0" lvl="1">
              <a:spcAft>
                <a:spcPts val="2800"/>
              </a:spcAft>
            </a:pPr>
            <a:r>
              <a:rPr lang="en-US" sz="2800" dirty="0"/>
              <a:t>An HIV risk assessment should always occur prior to HIV testing to determine if a test is required.</a:t>
            </a:r>
          </a:p>
          <a:p>
            <a:pPr marL="0" lvl="1">
              <a:spcAft>
                <a:spcPts val="2800"/>
              </a:spcAft>
            </a:pPr>
            <a:r>
              <a:rPr lang="en-US" sz="2800" dirty="0"/>
              <a:t>Not all OVC need regular HIV testing.</a:t>
            </a:r>
          </a:p>
          <a:p>
            <a:endParaRPr lang="en-US" dirty="0"/>
          </a:p>
          <a:p>
            <a:pPr marL="800100" lvl="1" indent="-342900">
              <a:buFont typeface="Arial" charset="0"/>
              <a:buChar char="•"/>
            </a:pPr>
            <a:endParaRPr lang="en-US" sz="2800" dirty="0"/>
          </a:p>
        </p:txBody>
      </p:sp>
      <p:sp>
        <p:nvSpPr>
          <p:cNvPr id="3" name="Slide Number Placeholder 2">
            <a:extLst>
              <a:ext uri="{FF2B5EF4-FFF2-40B4-BE49-F238E27FC236}">
                <a16:creationId xmlns="" xmlns:a16="http://schemas.microsoft.com/office/drawing/2014/main" id="{5BC38DDA-B655-40EF-8EAD-AEB7D49631AB}"/>
              </a:ext>
            </a:extLst>
          </p:cNvPr>
          <p:cNvSpPr>
            <a:spLocks noGrp="1"/>
          </p:cNvSpPr>
          <p:nvPr>
            <p:ph type="sldNum" sz="quarter" idx="12"/>
          </p:nvPr>
        </p:nvSpPr>
        <p:spPr/>
        <p:txBody>
          <a:bodyPr/>
          <a:lstStyle/>
          <a:p>
            <a:fld id="{B21812CF-82A6-4067-A3E5-617A9F2E10E3}" type="slidenum">
              <a:rPr lang="en-US" smtClean="0"/>
              <a:t>5</a:t>
            </a:fld>
            <a:endParaRPr lang="en-US"/>
          </a:p>
        </p:txBody>
      </p:sp>
    </p:spTree>
    <p:extLst>
      <p:ext uri="{BB962C8B-B14F-4D97-AF65-F5344CB8AC3E}">
        <p14:creationId xmlns:p14="http://schemas.microsoft.com/office/powerpoint/2010/main" val="3624182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ART treatment status </a:t>
            </a:r>
          </a:p>
        </p:txBody>
      </p:sp>
      <p:grpSp>
        <p:nvGrpSpPr>
          <p:cNvPr id="67" name="Group 66">
            <a:extLst>
              <a:ext uri="{FF2B5EF4-FFF2-40B4-BE49-F238E27FC236}">
                <a16:creationId xmlns="" xmlns:a16="http://schemas.microsoft.com/office/drawing/2014/main" id="{18A7EE06-2019-44B3-97B1-CAEBA2248D11}"/>
              </a:ext>
            </a:extLst>
          </p:cNvPr>
          <p:cNvGrpSpPr/>
          <p:nvPr/>
        </p:nvGrpSpPr>
        <p:grpSpPr>
          <a:xfrm>
            <a:off x="-76199" y="1371600"/>
            <a:ext cx="8839199" cy="4038600"/>
            <a:chOff x="-76199" y="1219200"/>
            <a:chExt cx="8839199" cy="40386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6670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Graphic 16" descr="Open Book">
              <a:extLst>
                <a:ext uri="{FF2B5EF4-FFF2-40B4-BE49-F238E27FC236}">
                  <a16:creationId xmlns="" xmlns:a16="http://schemas.microsoft.com/office/drawing/2014/main" id="{06776AA2-0E3A-44B5-9CCF-3F0401CBE2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43000" y="1828800"/>
              <a:ext cx="685800" cy="685800"/>
            </a:xfrm>
            <a:prstGeom prst="rect">
              <a:avLst/>
            </a:prstGeom>
          </p:spPr>
        </p:pic>
        <p:pic>
          <p:nvPicPr>
            <p:cNvPr id="21" name="Graphic 20" descr="Download from cloud">
              <a:extLst>
                <a:ext uri="{FF2B5EF4-FFF2-40B4-BE49-F238E27FC236}">
                  <a16:creationId xmlns="" xmlns:a16="http://schemas.microsoft.com/office/drawing/2014/main" id="{7323D39E-AE1E-44E5-9A43-F15CC8C87A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10800000">
              <a:off x="3276600" y="3172361"/>
              <a:ext cx="914400" cy="914400"/>
            </a:xfrm>
            <a:prstGeom prst="rect">
              <a:avLst/>
            </a:prstGeom>
          </p:spPr>
        </p:pic>
        <p:sp>
          <p:nvSpPr>
            <p:cNvPr id="22" name="TextBox 21">
              <a:extLst>
                <a:ext uri="{FF2B5EF4-FFF2-40B4-BE49-F238E27FC236}">
                  <a16:creationId xmlns="" xmlns:a16="http://schemas.microsoft.com/office/drawing/2014/main" id="{630C7871-05F2-4625-8B99-D57ACA95A1BF}"/>
                </a:ext>
              </a:extLst>
            </p:cNvPr>
            <p:cNvSpPr txBox="1"/>
            <p:nvPr/>
          </p:nvSpPr>
          <p:spPr>
            <a:xfrm>
              <a:off x="2819400" y="3934361"/>
              <a:ext cx="1981200" cy="1323439"/>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Report in DATIM (SAPR)</a:t>
              </a:r>
            </a:p>
            <a:p>
              <a:pPr algn="ctr"/>
              <a:endParaRPr lang="en-US" sz="2000" b="1" dirty="0">
                <a:solidFill>
                  <a:srgbClr val="555276"/>
                </a:solidFill>
                <a:latin typeface="Century Gothic" panose="020B0502020202020204" pitchFamily="34" charset="0"/>
              </a:endParaRPr>
            </a:p>
            <a:p>
              <a:pPr algn="ctr"/>
              <a:endParaRPr lang="en-US" sz="2000" b="1" dirty="0">
                <a:solidFill>
                  <a:srgbClr val="555276"/>
                </a:solidFill>
                <a:latin typeface="Century Gothic" panose="020B0502020202020204" pitchFamily="34" charset="0"/>
              </a:endParaRPr>
            </a:p>
          </p:txBody>
        </p:sp>
        <p:sp>
          <p:nvSpPr>
            <p:cNvPr id="23" name="TextBox 22">
              <a:extLst>
                <a:ext uri="{FF2B5EF4-FFF2-40B4-BE49-F238E27FC236}">
                  <a16:creationId xmlns="" xmlns:a16="http://schemas.microsoft.com/office/drawing/2014/main" id="{8388F7E4-F918-4E76-BA4F-032A87E805F7}"/>
                </a:ext>
              </a:extLst>
            </p:cNvPr>
            <p:cNvSpPr txBox="1"/>
            <p:nvPr/>
          </p:nvSpPr>
          <p:spPr>
            <a:xfrm>
              <a:off x="-76199" y="1219200"/>
              <a:ext cx="3200399" cy="8771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At enrollment, open case management file</a:t>
              </a:r>
            </a:p>
            <a:p>
              <a:endParaRPr lang="en-US" sz="1100" dirty="0">
                <a:solidFill>
                  <a:srgbClr val="555276"/>
                </a:solidFill>
                <a:latin typeface="Century Gothic" panose="020B0502020202020204" pitchFamily="34" charset="0"/>
              </a:endParaRPr>
            </a:p>
          </p:txBody>
        </p:sp>
        <p:grpSp>
          <p:nvGrpSpPr>
            <p:cNvPr id="27" name="Group 26">
              <a:extLst>
                <a:ext uri="{FF2B5EF4-FFF2-40B4-BE49-F238E27FC236}">
                  <a16:creationId xmlns="" xmlns:a16="http://schemas.microsoft.com/office/drawing/2014/main" id="{A8933176-9A8E-491C-9A9A-360D61D0196A}"/>
                </a:ext>
              </a:extLst>
            </p:cNvPr>
            <p:cNvGrpSpPr/>
            <p:nvPr/>
          </p:nvGrpSpPr>
          <p:grpSpPr>
            <a:xfrm>
              <a:off x="4953000" y="1219200"/>
              <a:ext cx="3505201" cy="1295400"/>
              <a:chOff x="4953000" y="1219200"/>
              <a:chExt cx="3505201" cy="1295400"/>
            </a:xfrm>
          </p:grpSpPr>
          <p:sp>
            <p:nvSpPr>
              <p:cNvPr id="25" name="TextBox 24">
                <a:extLst>
                  <a:ext uri="{FF2B5EF4-FFF2-40B4-BE49-F238E27FC236}">
                    <a16:creationId xmlns="" xmlns:a16="http://schemas.microsoft.com/office/drawing/2014/main" id="{024A1281-D553-47AD-8741-81A720FBEF97}"/>
                  </a:ext>
                </a:extLst>
              </p:cNvPr>
              <p:cNvSpPr txBox="1"/>
              <p:nvPr/>
            </p:nvSpPr>
            <p:spPr>
              <a:xfrm>
                <a:off x="4953000" y="1219200"/>
                <a:ext cx="3505201" cy="1015663"/>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Provide adherence support and record in file</a:t>
                </a:r>
              </a:p>
              <a:p>
                <a:pPr algn="ctr"/>
                <a:endParaRPr lang="en-US" sz="2000" dirty="0">
                  <a:solidFill>
                    <a:srgbClr val="555276"/>
                  </a:solidFill>
                  <a:latin typeface="Century Gothic" panose="020B0502020202020204" pitchFamily="34" charset="0"/>
                </a:endParaRPr>
              </a:p>
            </p:txBody>
          </p:sp>
          <p:pic>
            <p:nvPicPr>
              <p:cNvPr id="26" name="Graphic 25" descr="Open Book">
                <a:extLst>
                  <a:ext uri="{FF2B5EF4-FFF2-40B4-BE49-F238E27FC236}">
                    <a16:creationId xmlns="" xmlns:a16="http://schemas.microsoft.com/office/drawing/2014/main" id="{8A159E8F-90C0-485F-8709-829C5C3202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6477001" y="1828800"/>
                <a:ext cx="685800" cy="685800"/>
              </a:xfrm>
              <a:prstGeom prst="rect">
                <a:avLst/>
              </a:prstGeom>
            </p:spPr>
          </p:pic>
        </p:grpSp>
      </p:gr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762000" y="4800600"/>
            <a:ext cx="8686800" cy="2438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800"/>
              </a:spcAft>
            </a:pPr>
            <a:r>
              <a:rPr lang="en-US" sz="2400" kern="0" dirty="0"/>
              <a:t>An HIV-positive child enrolled as “HIV positive on ART” may self-report as “HIV positive not on ART” in a subsequent reporting period.</a:t>
            </a:r>
          </a:p>
          <a:p>
            <a:pPr marL="0" lvl="2">
              <a:spcAft>
                <a:spcPts val="1800"/>
              </a:spcAft>
            </a:pPr>
            <a:r>
              <a:rPr lang="en-US" sz="2400" kern="0" dirty="0"/>
              <a:t>Extra efforts should be made to ensure that ART defaulters are detected by case workers, noted in the case management file, and updated in DATIM.</a:t>
            </a:r>
          </a:p>
        </p:txBody>
      </p:sp>
      <p:grpSp>
        <p:nvGrpSpPr>
          <p:cNvPr id="2" name="Group 1">
            <a:extLst>
              <a:ext uri="{FF2B5EF4-FFF2-40B4-BE49-F238E27FC236}">
                <a16:creationId xmlns="" xmlns:a16="http://schemas.microsoft.com/office/drawing/2014/main" id="{B273D8EF-7857-439B-833C-54F907776B91}"/>
              </a:ext>
            </a:extLst>
          </p:cNvPr>
          <p:cNvGrpSpPr/>
          <p:nvPr/>
        </p:nvGrpSpPr>
        <p:grpSpPr>
          <a:xfrm>
            <a:off x="6934200" y="3276600"/>
            <a:ext cx="1981200" cy="2085439"/>
            <a:chOff x="6934200" y="3276600"/>
            <a:chExt cx="1981200" cy="2085439"/>
          </a:xfrm>
        </p:grpSpPr>
        <p:pic>
          <p:nvPicPr>
            <p:cNvPr id="20" name="Graphic 19" descr="Download from cloud">
              <a:extLst>
                <a:ext uri="{FF2B5EF4-FFF2-40B4-BE49-F238E27FC236}">
                  <a16:creationId xmlns="" xmlns:a16="http://schemas.microsoft.com/office/drawing/2014/main" id="{D727AB32-746A-4CA4-85D3-0D2622C421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rot="10800000">
              <a:off x="7467600" y="3276600"/>
              <a:ext cx="914400" cy="914400"/>
            </a:xfrm>
            <a:prstGeom prst="rect">
              <a:avLst/>
            </a:prstGeom>
          </p:spPr>
        </p:pic>
        <p:sp>
          <p:nvSpPr>
            <p:cNvPr id="24" name="TextBox 23">
              <a:extLst>
                <a:ext uri="{FF2B5EF4-FFF2-40B4-BE49-F238E27FC236}">
                  <a16:creationId xmlns="" xmlns:a16="http://schemas.microsoft.com/office/drawing/2014/main" id="{7816E1B7-9432-47BF-9B13-7676938CB6B1}"/>
                </a:ext>
              </a:extLst>
            </p:cNvPr>
            <p:cNvSpPr txBox="1"/>
            <p:nvPr/>
          </p:nvSpPr>
          <p:spPr>
            <a:xfrm>
              <a:off x="6934200" y="4038600"/>
              <a:ext cx="1981200" cy="1323439"/>
            </a:xfrm>
            <a:prstGeom prst="rect">
              <a:avLst/>
            </a:prstGeom>
            <a:noFill/>
          </p:spPr>
          <p:txBody>
            <a:bodyPr wrap="square" rtlCol="0">
              <a:spAutoFit/>
            </a:bodyPr>
            <a:lstStyle/>
            <a:p>
              <a:pPr algn="ctr"/>
              <a:r>
                <a:rPr lang="en-US" sz="2000" dirty="0">
                  <a:solidFill>
                    <a:srgbClr val="555276"/>
                  </a:solidFill>
                  <a:latin typeface="Century Gothic" panose="020B0502020202020204" pitchFamily="34" charset="0"/>
                </a:rPr>
                <a:t>Report in DATIM (APR)</a:t>
              </a:r>
            </a:p>
            <a:p>
              <a:pPr algn="ctr"/>
              <a:endParaRPr lang="en-US" sz="2000" b="1" dirty="0">
                <a:solidFill>
                  <a:srgbClr val="555276"/>
                </a:solidFill>
                <a:latin typeface="Century Gothic" panose="020B0502020202020204" pitchFamily="34" charset="0"/>
              </a:endParaRPr>
            </a:p>
            <a:p>
              <a:pPr algn="ctr"/>
              <a:endParaRPr lang="en-US" sz="2000" b="1" dirty="0">
                <a:solidFill>
                  <a:srgbClr val="555276"/>
                </a:solidFill>
                <a:latin typeface="Century Gothic" panose="020B0502020202020204" pitchFamily="34" charset="0"/>
              </a:endParaRPr>
            </a:p>
          </p:txBody>
        </p:sp>
      </p:grpSp>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614241"/>
            <a:ext cx="990600" cy="990600"/>
          </a:xfrm>
          <a:prstGeom prst="rtTriangle">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 xmlns:a16="http://schemas.microsoft.com/office/drawing/2014/main" id="{602A48B9-70BC-4485-9C09-80C0F32BDA22}"/>
              </a:ext>
            </a:extLst>
          </p:cNvPr>
          <p:cNvSpPr>
            <a:spLocks noGrp="1"/>
          </p:cNvSpPr>
          <p:nvPr>
            <p:ph type="sldNum" sz="quarter" idx="12"/>
          </p:nvPr>
        </p:nvSpPr>
        <p:spPr/>
        <p:txBody>
          <a:bodyPr/>
          <a:lstStyle/>
          <a:p>
            <a:fld id="{B21812CF-82A6-4067-A3E5-617A9F2E10E3}" type="slidenum">
              <a:rPr lang="en-US" smtClean="0"/>
              <a:t>50</a:t>
            </a:fld>
            <a:endParaRPr lang="en-US"/>
          </a:p>
        </p:txBody>
      </p:sp>
      <p:sp>
        <p:nvSpPr>
          <p:cNvPr id="30" name="TextBox 29">
            <a:extLst>
              <a:ext uri="{FF2B5EF4-FFF2-40B4-BE49-F238E27FC236}">
                <a16:creationId xmlns="" xmlns:a16="http://schemas.microsoft.com/office/drawing/2014/main" id="{5281B373-4D6C-4E25-AC27-D0FE6B061CA0}"/>
              </a:ext>
            </a:extLst>
          </p:cNvPr>
          <p:cNvSpPr txBox="1"/>
          <p:nvPr/>
        </p:nvSpPr>
        <p:spPr>
          <a:xfrm>
            <a:off x="5029200" y="2590800"/>
            <a:ext cx="1371600" cy="1092607"/>
          </a:xfrm>
          <a:prstGeom prst="rect">
            <a:avLst/>
          </a:prstGeom>
          <a:solidFill>
            <a:srgbClr val="C83537"/>
          </a:solidFill>
        </p:spPr>
        <p:txBody>
          <a:bodyPr wrap="square" rtlCol="0">
            <a:spAutoFit/>
          </a:bodyPr>
          <a:lstStyle/>
          <a:p>
            <a:pPr algn="ctr"/>
            <a:r>
              <a:rPr lang="en-US" dirty="0">
                <a:solidFill>
                  <a:schemeClr val="bg1"/>
                </a:solidFill>
                <a:latin typeface="Century Gothic" panose="020B0502020202020204" pitchFamily="34" charset="0"/>
              </a:rPr>
              <a:t>HIV+ not currently on ART</a:t>
            </a:r>
          </a:p>
          <a:p>
            <a:endParaRPr lang="en-US" sz="1100" dirty="0">
              <a:solidFill>
                <a:schemeClr val="bg1"/>
              </a:solidFill>
              <a:latin typeface="Century Gothic" panose="020B0502020202020204" pitchFamily="34" charset="0"/>
            </a:endParaRPr>
          </a:p>
        </p:txBody>
      </p:sp>
      <p:sp>
        <p:nvSpPr>
          <p:cNvPr id="31" name="TextBox 30">
            <a:extLst>
              <a:ext uri="{FF2B5EF4-FFF2-40B4-BE49-F238E27FC236}">
                <a16:creationId xmlns="" xmlns:a16="http://schemas.microsoft.com/office/drawing/2014/main" id="{BD54630D-365B-4A8F-8B2C-D372F88AD982}"/>
              </a:ext>
            </a:extLst>
          </p:cNvPr>
          <p:cNvSpPr txBox="1"/>
          <p:nvPr/>
        </p:nvSpPr>
        <p:spPr>
          <a:xfrm>
            <a:off x="1828800" y="2590800"/>
            <a:ext cx="1371600" cy="1092607"/>
          </a:xfrm>
          <a:prstGeom prst="rect">
            <a:avLst/>
          </a:prstGeom>
          <a:solidFill>
            <a:srgbClr val="A6C038"/>
          </a:solidFill>
        </p:spPr>
        <p:txBody>
          <a:bodyPr wrap="square" rtlCol="0">
            <a:spAutoFit/>
          </a:bodyPr>
          <a:lstStyle/>
          <a:p>
            <a:pPr algn="ctr"/>
            <a:r>
              <a:rPr lang="en-US" dirty="0">
                <a:solidFill>
                  <a:schemeClr val="bg1"/>
                </a:solidFill>
                <a:latin typeface="Century Gothic" panose="020B0502020202020204" pitchFamily="34" charset="0"/>
              </a:rPr>
              <a:t>HIV+ </a:t>
            </a:r>
          </a:p>
          <a:p>
            <a:pPr algn="ctr"/>
            <a:r>
              <a:rPr lang="en-US" dirty="0">
                <a:solidFill>
                  <a:schemeClr val="bg1"/>
                </a:solidFill>
                <a:latin typeface="Century Gothic" panose="020B0502020202020204" pitchFamily="34" charset="0"/>
              </a:rPr>
              <a:t>currently on ART</a:t>
            </a:r>
          </a:p>
          <a:p>
            <a:pPr algn="ctr"/>
            <a:endParaRPr lang="en-US" sz="11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9903020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057400"/>
          </a:xfrm>
        </p:spPr>
        <p:txBody>
          <a:bodyPr/>
          <a:lstStyle/>
          <a:p>
            <a:pPr algn="ctr">
              <a:lnSpc>
                <a:spcPts val="5900"/>
              </a:lnSpc>
            </a:pPr>
            <a:r>
              <a:rPr lang="en-US" sz="6000" b="1" dirty="0">
                <a:latin typeface="Century Gothic" panose="020B0502020202020204" pitchFamily="34" charset="0"/>
              </a:rPr>
              <a:t>4.8. Missing data</a:t>
            </a:r>
            <a:endParaRPr lang="en-US" sz="6000" dirty="0">
              <a:latin typeface="Century Gothic" panose="020B0502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5500" y="4302724"/>
            <a:ext cx="5867400" cy="3246907"/>
          </a:xfrm>
          <a:prstGeom prst="rect">
            <a:avLst/>
          </a:prstGeom>
        </p:spPr>
      </p:pic>
      <p:sp>
        <p:nvSpPr>
          <p:cNvPr id="3" name="Slide Number Placeholder 2">
            <a:extLst>
              <a:ext uri="{FF2B5EF4-FFF2-40B4-BE49-F238E27FC236}">
                <a16:creationId xmlns="" xmlns:a16="http://schemas.microsoft.com/office/drawing/2014/main" id="{1920434C-6832-43AA-92EA-CE42DAEA52D2}"/>
              </a:ext>
            </a:extLst>
          </p:cNvPr>
          <p:cNvSpPr>
            <a:spLocks noGrp="1"/>
          </p:cNvSpPr>
          <p:nvPr>
            <p:ph type="sldNum" sz="quarter" idx="12"/>
          </p:nvPr>
        </p:nvSpPr>
        <p:spPr/>
        <p:txBody>
          <a:bodyPr/>
          <a:lstStyle/>
          <a:p>
            <a:fld id="{B21812CF-82A6-4067-A3E5-617A9F2E10E3}" type="slidenum">
              <a:rPr lang="en-US" smtClean="0"/>
              <a:t>51</a:t>
            </a:fld>
            <a:endParaRPr lang="en-US"/>
          </a:p>
        </p:txBody>
      </p:sp>
    </p:spTree>
    <p:extLst>
      <p:ext uri="{BB962C8B-B14F-4D97-AF65-F5344CB8AC3E}">
        <p14:creationId xmlns:p14="http://schemas.microsoft.com/office/powerpoint/2010/main" val="427166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5" y="366812"/>
            <a:ext cx="8724024" cy="1766788"/>
          </a:xfrm>
        </p:spPr>
        <p:txBody>
          <a:bodyPr/>
          <a:lstStyle/>
          <a:p>
            <a:r>
              <a:rPr lang="en-US" dirty="0"/>
              <a:t>Missing data</a:t>
            </a:r>
          </a:p>
        </p:txBody>
      </p:sp>
      <p:sp>
        <p:nvSpPr>
          <p:cNvPr id="7" name="Text Placeholder 6"/>
          <p:cNvSpPr>
            <a:spLocks noGrp="1"/>
          </p:cNvSpPr>
          <p:nvPr>
            <p:ph type="body" sz="quarter" idx="11"/>
          </p:nvPr>
        </p:nvSpPr>
        <p:spPr>
          <a:xfrm>
            <a:off x="609600" y="1905000"/>
            <a:ext cx="3352800" cy="1524000"/>
          </a:xfrm>
          <a:solidFill>
            <a:srgbClr val="A29CC0"/>
          </a:solidFill>
        </p:spPr>
        <p:txBody>
          <a:bodyPr anchor="ctr" anchorCtr="0"/>
          <a:lstStyle/>
          <a:p>
            <a:pPr lvl="0" algn="ctr"/>
            <a:r>
              <a:rPr lang="en-US" sz="3600" dirty="0">
                <a:solidFill>
                  <a:schemeClr val="bg1"/>
                </a:solidFill>
              </a:rPr>
              <a:t>Missing </a:t>
            </a:r>
          </a:p>
          <a:p>
            <a:pPr lvl="0" algn="ctr"/>
            <a:r>
              <a:rPr lang="en-US" sz="3600" dirty="0">
                <a:solidFill>
                  <a:schemeClr val="bg1"/>
                </a:solidFill>
              </a:rPr>
              <a:t>HIV status?</a:t>
            </a:r>
          </a:p>
        </p:txBody>
      </p:sp>
      <p:sp>
        <p:nvSpPr>
          <p:cNvPr id="8" name="Text Placeholder 6">
            <a:extLst>
              <a:ext uri="{FF2B5EF4-FFF2-40B4-BE49-F238E27FC236}">
                <a16:creationId xmlns="" xmlns:a16="http://schemas.microsoft.com/office/drawing/2014/main" id="{66631F01-AC33-46B7-A0BD-BBCBA6A87ED0}"/>
              </a:ext>
            </a:extLst>
          </p:cNvPr>
          <p:cNvSpPr txBox="1">
            <a:spLocks/>
          </p:cNvSpPr>
          <p:nvPr/>
        </p:nvSpPr>
        <p:spPr>
          <a:xfrm>
            <a:off x="609600" y="4114800"/>
            <a:ext cx="3352800" cy="2895600"/>
          </a:xfrm>
          <a:prstGeom prst="rect">
            <a:avLst/>
          </a:prstGeom>
          <a:solidFill>
            <a:srgbClr val="A29CC0"/>
          </a:solidFill>
        </p:spPr>
        <p:txBody>
          <a:bodyPr anchor="ctr" anchorCtr="0"/>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600" kern="0" dirty="0">
                <a:solidFill>
                  <a:schemeClr val="bg1"/>
                </a:solidFill>
              </a:rPr>
              <a:t>Missing </a:t>
            </a:r>
          </a:p>
          <a:p>
            <a:pPr algn="ctr"/>
            <a:r>
              <a:rPr lang="en-US" sz="3600" kern="0" dirty="0">
                <a:solidFill>
                  <a:schemeClr val="bg1"/>
                </a:solidFill>
              </a:rPr>
              <a:t>ART </a:t>
            </a:r>
          </a:p>
          <a:p>
            <a:pPr algn="ctr"/>
            <a:r>
              <a:rPr lang="en-US" sz="3600" kern="0" dirty="0">
                <a:solidFill>
                  <a:schemeClr val="bg1"/>
                </a:solidFill>
              </a:rPr>
              <a:t>treatment status?</a:t>
            </a:r>
          </a:p>
        </p:txBody>
      </p:sp>
      <p:grpSp>
        <p:nvGrpSpPr>
          <p:cNvPr id="14" name="Group 13">
            <a:extLst>
              <a:ext uri="{FF2B5EF4-FFF2-40B4-BE49-F238E27FC236}">
                <a16:creationId xmlns="" xmlns:a16="http://schemas.microsoft.com/office/drawing/2014/main" id="{65C75F84-4CFF-41FF-B7BE-40A1E118CD6B}"/>
              </a:ext>
            </a:extLst>
          </p:cNvPr>
          <p:cNvGrpSpPr/>
          <p:nvPr/>
        </p:nvGrpSpPr>
        <p:grpSpPr>
          <a:xfrm>
            <a:off x="4980992" y="1905000"/>
            <a:ext cx="4495800" cy="1524000"/>
            <a:chOff x="4085094" y="1905000"/>
            <a:chExt cx="5410200" cy="1524000"/>
          </a:xfrm>
        </p:grpSpPr>
        <p:cxnSp>
          <p:nvCxnSpPr>
            <p:cNvPr id="3" name="Straight Arrow Connector 2">
              <a:extLst>
                <a:ext uri="{FF2B5EF4-FFF2-40B4-BE49-F238E27FC236}">
                  <a16:creationId xmlns="" xmlns:a16="http://schemas.microsoft.com/office/drawing/2014/main" id="{3A5EA8BD-055E-4652-AFE3-165871D5D4D2}"/>
                </a:ext>
              </a:extLst>
            </p:cNvPr>
            <p:cNvCxnSpPr>
              <a:cxnSpLocks/>
            </p:cNvCxnSpPr>
            <p:nvPr/>
          </p:nvCxnSpPr>
          <p:spPr>
            <a:xfrm>
              <a:off x="4876800" y="2667000"/>
              <a:ext cx="838200" cy="0"/>
            </a:xfrm>
            <a:prstGeom prst="straightConnector1">
              <a:avLst/>
            </a:prstGeom>
            <a:ln w="952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9" name="Text Placeholder 6">
              <a:extLst>
                <a:ext uri="{FF2B5EF4-FFF2-40B4-BE49-F238E27FC236}">
                  <a16:creationId xmlns="" xmlns:a16="http://schemas.microsoft.com/office/drawing/2014/main" id="{BAF06028-077F-44EA-AE44-0A217959DC1B}"/>
                </a:ext>
              </a:extLst>
            </p:cNvPr>
            <p:cNvSpPr txBox="1">
              <a:spLocks/>
            </p:cNvSpPr>
            <p:nvPr/>
          </p:nvSpPr>
          <p:spPr>
            <a:xfrm>
              <a:off x="4085094" y="1905000"/>
              <a:ext cx="5410200" cy="1524000"/>
            </a:xfrm>
            <a:prstGeom prst="rect">
              <a:avLst/>
            </a:prstGeom>
            <a:solidFill>
              <a:srgbClr val="008C84"/>
            </a:solidFill>
          </p:spPr>
          <p:txBody>
            <a:bodyPr anchor="ctr" anchorCtr="0"/>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600" kern="0" dirty="0">
                  <a:solidFill>
                    <a:schemeClr val="bg1"/>
                  </a:solidFill>
                </a:rPr>
                <a:t>Report as HIV status unknown</a:t>
              </a:r>
            </a:p>
          </p:txBody>
        </p:sp>
      </p:grpSp>
      <p:grpSp>
        <p:nvGrpSpPr>
          <p:cNvPr id="15" name="Group 14">
            <a:extLst>
              <a:ext uri="{FF2B5EF4-FFF2-40B4-BE49-F238E27FC236}">
                <a16:creationId xmlns="" xmlns:a16="http://schemas.microsoft.com/office/drawing/2014/main" id="{CD7924C6-D79D-482E-9D0E-54241E2740A0}"/>
              </a:ext>
            </a:extLst>
          </p:cNvPr>
          <p:cNvGrpSpPr/>
          <p:nvPr/>
        </p:nvGrpSpPr>
        <p:grpSpPr>
          <a:xfrm>
            <a:off x="4038600" y="4114800"/>
            <a:ext cx="5410200" cy="2895600"/>
            <a:chOff x="4038600" y="4114800"/>
            <a:chExt cx="5410200" cy="2895600"/>
          </a:xfrm>
          <a:solidFill>
            <a:srgbClr val="008C84"/>
          </a:solidFill>
        </p:grpSpPr>
        <p:sp>
          <p:nvSpPr>
            <p:cNvPr id="12" name="Text Placeholder 6">
              <a:extLst>
                <a:ext uri="{FF2B5EF4-FFF2-40B4-BE49-F238E27FC236}">
                  <a16:creationId xmlns="" xmlns:a16="http://schemas.microsoft.com/office/drawing/2014/main" id="{44E380AE-7BDE-4807-A7D7-CA7EE8263E1D}"/>
                </a:ext>
              </a:extLst>
            </p:cNvPr>
            <p:cNvSpPr txBox="1">
              <a:spLocks/>
            </p:cNvSpPr>
            <p:nvPr/>
          </p:nvSpPr>
          <p:spPr>
            <a:xfrm>
              <a:off x="4953000" y="4114800"/>
              <a:ext cx="4495800" cy="2895600"/>
            </a:xfrm>
            <a:prstGeom prst="rect">
              <a:avLst/>
            </a:prstGeom>
            <a:grpFill/>
          </p:spPr>
          <p:txBody>
            <a:bodyPr anchor="ctr" anchorCtr="0"/>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600" kern="0" dirty="0">
                  <a:solidFill>
                    <a:schemeClr val="bg1"/>
                  </a:solidFill>
                </a:rPr>
                <a:t>Report as </a:t>
              </a:r>
            </a:p>
            <a:p>
              <a:pPr algn="ctr"/>
              <a:r>
                <a:rPr lang="en-US" sz="3600" kern="0" dirty="0">
                  <a:solidFill>
                    <a:schemeClr val="bg1"/>
                  </a:solidFill>
                </a:rPr>
                <a:t>HIV positive not currently on ART / ART treatment unknown</a:t>
              </a:r>
            </a:p>
          </p:txBody>
        </p:sp>
        <p:cxnSp>
          <p:nvCxnSpPr>
            <p:cNvPr id="13" name="Straight Arrow Connector 12">
              <a:extLst>
                <a:ext uri="{FF2B5EF4-FFF2-40B4-BE49-F238E27FC236}">
                  <a16:creationId xmlns="" xmlns:a16="http://schemas.microsoft.com/office/drawing/2014/main" id="{565DF6A2-7A58-4367-9C1A-1AF02E9D64D0}"/>
                </a:ext>
              </a:extLst>
            </p:cNvPr>
            <p:cNvCxnSpPr>
              <a:cxnSpLocks/>
            </p:cNvCxnSpPr>
            <p:nvPr/>
          </p:nvCxnSpPr>
          <p:spPr>
            <a:xfrm>
              <a:off x="4038600" y="5410200"/>
              <a:ext cx="822960" cy="0"/>
            </a:xfrm>
            <a:prstGeom prst="straightConnector1">
              <a:avLst/>
            </a:prstGeom>
            <a:grpFill/>
            <a:ln w="952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1" name="Straight Arrow Connector 10">
            <a:extLst>
              <a:ext uri="{FF2B5EF4-FFF2-40B4-BE49-F238E27FC236}">
                <a16:creationId xmlns="" xmlns:a16="http://schemas.microsoft.com/office/drawing/2014/main" id="{565DF6A2-7A58-4367-9C1A-1AF02E9D64D0}"/>
              </a:ext>
            </a:extLst>
          </p:cNvPr>
          <p:cNvCxnSpPr>
            <a:cxnSpLocks/>
            <a:endCxn id="9" idx="1"/>
          </p:cNvCxnSpPr>
          <p:nvPr/>
        </p:nvCxnSpPr>
        <p:spPr>
          <a:xfrm>
            <a:off x="4038600" y="2667000"/>
            <a:ext cx="942392" cy="0"/>
          </a:xfrm>
          <a:prstGeom prst="straightConnector1">
            <a:avLst/>
          </a:prstGeom>
          <a:solidFill>
            <a:srgbClr val="008C84"/>
          </a:solidFill>
          <a:ln w="952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A87841D7-3935-4F43-95D7-A1F09DF05722}"/>
              </a:ext>
            </a:extLst>
          </p:cNvPr>
          <p:cNvSpPr>
            <a:spLocks noGrp="1"/>
          </p:cNvSpPr>
          <p:nvPr>
            <p:ph type="sldNum" sz="quarter" idx="12"/>
          </p:nvPr>
        </p:nvSpPr>
        <p:spPr/>
        <p:txBody>
          <a:bodyPr/>
          <a:lstStyle/>
          <a:p>
            <a:fld id="{B21812CF-82A6-4067-A3E5-617A9F2E10E3}" type="slidenum">
              <a:rPr lang="en-US" smtClean="0"/>
              <a:t>52</a:t>
            </a:fld>
            <a:endParaRPr lang="en-US"/>
          </a:p>
        </p:txBody>
      </p:sp>
    </p:spTree>
    <p:extLst>
      <p:ext uri="{BB962C8B-B14F-4D97-AF65-F5344CB8AC3E}">
        <p14:creationId xmlns:p14="http://schemas.microsoft.com/office/powerpoint/2010/main" val="4018860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5" y="366812"/>
            <a:ext cx="8724024" cy="1766788"/>
          </a:xfrm>
        </p:spPr>
        <p:txBody>
          <a:bodyPr/>
          <a:lstStyle/>
          <a:p>
            <a:r>
              <a:rPr lang="en-US" dirty="0"/>
              <a:t>Missing data</a:t>
            </a:r>
          </a:p>
        </p:txBody>
      </p:sp>
      <p:sp>
        <p:nvSpPr>
          <p:cNvPr id="6" name="Text Placeholder 5"/>
          <p:cNvSpPr>
            <a:spLocks noGrp="1"/>
          </p:cNvSpPr>
          <p:nvPr>
            <p:ph type="body" sz="quarter" idx="10"/>
          </p:nvPr>
        </p:nvSpPr>
        <p:spPr>
          <a:xfrm>
            <a:off x="557784" y="2706624"/>
            <a:ext cx="8534400" cy="4612590"/>
          </a:xfrm>
        </p:spPr>
        <p:txBody>
          <a:bodyPr/>
          <a:lstStyle/>
          <a:p>
            <a:pPr>
              <a:spcAft>
                <a:spcPts val="1800"/>
              </a:spcAft>
            </a:pPr>
            <a:r>
              <a:rPr lang="en-US" dirty="0"/>
              <a:t>Regardless of the reason for which HIV status is unknown, the IP continues to follow the child until he or she can be assessed for HIV risk, linked to HIV testing services, and report test results, as appropriate. </a:t>
            </a:r>
          </a:p>
          <a:p>
            <a:pPr>
              <a:spcAft>
                <a:spcPts val="1800"/>
              </a:spcAft>
            </a:pPr>
            <a:r>
              <a:rPr lang="en-US" dirty="0"/>
              <a:t>Regardless of the reason for which ART treatment status is unknown, the IP continues to follow the child until he or she can be linked to ART treatment or ART treatment can be confirmed.</a:t>
            </a:r>
          </a:p>
          <a:p>
            <a:pPr marL="800100" lvl="1" indent="-342900">
              <a:spcAft>
                <a:spcPts val="1200"/>
              </a:spcAft>
              <a:buFont typeface="Arial" charset="0"/>
              <a:buChar char="•"/>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8277355" cy="837214"/>
          </a:xfrm>
        </p:spPr>
        <p:txBody>
          <a:bodyPr/>
          <a:lstStyle/>
          <a:p>
            <a:pPr lvl="0"/>
            <a:r>
              <a:rPr lang="en-US" dirty="0"/>
              <a:t>Justification</a:t>
            </a:r>
          </a:p>
        </p:txBody>
      </p:sp>
      <p:sp>
        <p:nvSpPr>
          <p:cNvPr id="2" name="Slide Number Placeholder 1">
            <a:extLst>
              <a:ext uri="{FF2B5EF4-FFF2-40B4-BE49-F238E27FC236}">
                <a16:creationId xmlns="" xmlns:a16="http://schemas.microsoft.com/office/drawing/2014/main" id="{A69FAA58-477A-4E6D-98C2-2C9FAA936B63}"/>
              </a:ext>
            </a:extLst>
          </p:cNvPr>
          <p:cNvSpPr>
            <a:spLocks noGrp="1"/>
          </p:cNvSpPr>
          <p:nvPr>
            <p:ph type="sldNum" sz="quarter" idx="12"/>
          </p:nvPr>
        </p:nvSpPr>
        <p:spPr/>
        <p:txBody>
          <a:bodyPr/>
          <a:lstStyle/>
          <a:p>
            <a:fld id="{B21812CF-82A6-4067-A3E5-617A9F2E10E3}" type="slidenum">
              <a:rPr lang="en-US" smtClean="0"/>
              <a:t>53</a:t>
            </a:fld>
            <a:endParaRPr lang="en-US"/>
          </a:p>
        </p:txBody>
      </p:sp>
    </p:spTree>
    <p:extLst>
      <p:ext uri="{BB962C8B-B14F-4D97-AF65-F5344CB8AC3E}">
        <p14:creationId xmlns:p14="http://schemas.microsoft.com/office/powerpoint/2010/main" val="41281092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73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Introduction</a:t>
            </a:r>
          </a:p>
        </p:txBody>
      </p:sp>
      <p:sp>
        <p:nvSpPr>
          <p:cNvPr id="6" name="Text Placeholder 5"/>
          <p:cNvSpPr>
            <a:spLocks noGrp="1"/>
          </p:cNvSpPr>
          <p:nvPr>
            <p:ph type="body" sz="quarter" idx="10"/>
          </p:nvPr>
        </p:nvSpPr>
        <p:spPr>
          <a:xfrm>
            <a:off x="557784" y="2057400"/>
            <a:ext cx="8429755" cy="4495800"/>
          </a:xfrm>
        </p:spPr>
        <p:txBody>
          <a:bodyPr/>
          <a:lstStyle/>
          <a:p>
            <a:pPr marL="0" lvl="1">
              <a:spcAft>
                <a:spcPts val="2800"/>
              </a:spcAft>
            </a:pPr>
            <a:r>
              <a:rPr lang="en-US" sz="2800" dirty="0"/>
              <a:t>OVC_HIVSTAT is a measure of </a:t>
            </a:r>
            <a:r>
              <a:rPr lang="en-US" sz="2800" u="sng" dirty="0"/>
              <a:t>self-report of HIV status</a:t>
            </a:r>
            <a:r>
              <a:rPr lang="en-US" sz="2800" dirty="0"/>
              <a:t> and is not an indicator of HIV tests performed or receipt of testing results.</a:t>
            </a:r>
          </a:p>
          <a:p>
            <a:pPr marL="0" lvl="1">
              <a:spcAft>
                <a:spcPts val="2800"/>
              </a:spcAft>
            </a:pPr>
            <a:r>
              <a:rPr lang="en-US" sz="2800" dirty="0"/>
              <a:t>Facility-level HIV testing data are captured with another PEPFAR indicator (HTS_TST).</a:t>
            </a:r>
          </a:p>
          <a:p>
            <a:pPr marL="0" lvl="1">
              <a:spcAft>
                <a:spcPts val="2800"/>
              </a:spcAft>
            </a:pPr>
            <a:r>
              <a:rPr lang="en-US" sz="2800" dirty="0"/>
              <a:t>Status disclosure to the IP is NOT a prerequisite for enrollment or continuation in an OVC program. </a:t>
            </a:r>
          </a:p>
          <a:p>
            <a:pPr marL="800100" lvl="1" indent="-342900">
              <a:spcAft>
                <a:spcPts val="1200"/>
              </a:spcAft>
              <a:buFont typeface="Arial" charset="0"/>
              <a:buChar char="•"/>
            </a:pPr>
            <a:endParaRPr lang="en-US" sz="2800" dirty="0"/>
          </a:p>
        </p:txBody>
      </p:sp>
      <p:sp>
        <p:nvSpPr>
          <p:cNvPr id="2" name="Slide Number Placeholder 1">
            <a:extLst>
              <a:ext uri="{FF2B5EF4-FFF2-40B4-BE49-F238E27FC236}">
                <a16:creationId xmlns="" xmlns:a16="http://schemas.microsoft.com/office/drawing/2014/main" id="{FF67DD13-D1DF-40D5-B9A6-25D6C99C7885}"/>
              </a:ext>
            </a:extLst>
          </p:cNvPr>
          <p:cNvSpPr>
            <a:spLocks noGrp="1"/>
          </p:cNvSpPr>
          <p:nvPr>
            <p:ph type="sldNum" sz="quarter" idx="12"/>
          </p:nvPr>
        </p:nvSpPr>
        <p:spPr/>
        <p:txBody>
          <a:bodyPr/>
          <a:lstStyle/>
          <a:p>
            <a:fld id="{B21812CF-82A6-4067-A3E5-617A9F2E10E3}" type="slidenum">
              <a:rPr lang="en-US" smtClean="0"/>
              <a:t>6</a:t>
            </a:fld>
            <a:endParaRPr lang="en-US"/>
          </a:p>
        </p:txBody>
      </p:sp>
    </p:spTree>
    <p:extLst>
      <p:ext uri="{BB962C8B-B14F-4D97-AF65-F5344CB8AC3E}">
        <p14:creationId xmlns:p14="http://schemas.microsoft.com/office/powerpoint/2010/main" val="3697709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AAD54C-BFBC-46E8-A56A-2AF61429C4A3}"/>
              </a:ext>
            </a:extLst>
          </p:cNvPr>
          <p:cNvSpPr>
            <a:spLocks noGrp="1"/>
          </p:cNvSpPr>
          <p:nvPr>
            <p:ph type="title"/>
          </p:nvPr>
        </p:nvSpPr>
        <p:spPr/>
        <p:txBody>
          <a:bodyPr/>
          <a:lstStyle/>
          <a:p>
            <a:r>
              <a:rPr lang="en-US" dirty="0"/>
              <a:t>Introduction</a:t>
            </a:r>
            <a:endParaRPr lang="en-US" dirty="0">
              <a:solidFill>
                <a:srgbClr val="C00000"/>
              </a:solidFill>
            </a:endParaRPr>
          </a:p>
        </p:txBody>
      </p:sp>
      <p:sp>
        <p:nvSpPr>
          <p:cNvPr id="3" name="Text Placeholder 2">
            <a:extLst>
              <a:ext uri="{FF2B5EF4-FFF2-40B4-BE49-F238E27FC236}">
                <a16:creationId xmlns="" xmlns:a16="http://schemas.microsoft.com/office/drawing/2014/main" id="{1EDD3B5A-847B-4E97-B07C-CAB007686300}"/>
              </a:ext>
            </a:extLst>
          </p:cNvPr>
          <p:cNvSpPr>
            <a:spLocks noGrp="1"/>
          </p:cNvSpPr>
          <p:nvPr>
            <p:ph type="body" sz="quarter" idx="10"/>
          </p:nvPr>
        </p:nvSpPr>
        <p:spPr>
          <a:xfrm>
            <a:off x="883920" y="2057400"/>
            <a:ext cx="8641080" cy="4450080"/>
          </a:xfrm>
        </p:spPr>
        <p:txBody>
          <a:bodyPr/>
          <a:lstStyle/>
          <a:p>
            <a:pPr>
              <a:spcAft>
                <a:spcPts val="1200"/>
              </a:spcAft>
            </a:pPr>
            <a:r>
              <a:rPr lang="en-US" sz="2400" dirty="0"/>
              <a:t>4.1. Define OVC_HIVSTAT disaggregates.</a:t>
            </a:r>
          </a:p>
          <a:p>
            <a:pPr indent="-1828800">
              <a:spcAft>
                <a:spcPts val="1200"/>
              </a:spcAft>
            </a:pPr>
            <a:r>
              <a:rPr lang="en-US" sz="2400" dirty="0"/>
              <a:t>4.2. Learn how to review data for errors before submitting in DATIM.</a:t>
            </a:r>
          </a:p>
          <a:p>
            <a:pPr>
              <a:spcAft>
                <a:spcPts val="1200"/>
              </a:spcAft>
            </a:pPr>
            <a:r>
              <a:rPr lang="en-US" sz="2400" dirty="0"/>
              <a:t>4.3. Consider the possibility of collecting additional data to monitor how OVC move through the HIV assessment continuum.</a:t>
            </a:r>
          </a:p>
          <a:p>
            <a:pPr>
              <a:spcAft>
                <a:spcPts val="1200"/>
              </a:spcAft>
            </a:pPr>
            <a:r>
              <a:rPr lang="en-US" sz="2400" dirty="0"/>
              <a:t>4.4. Understand when to conduct an HIV risk assessment.</a:t>
            </a:r>
          </a:p>
          <a:p>
            <a:pPr>
              <a:spcAft>
                <a:spcPts val="1200"/>
              </a:spcAft>
            </a:pPr>
            <a:r>
              <a:rPr lang="en-US" sz="2400" dirty="0"/>
              <a:t>4.5. Understand how to collect disaggregates to be reported in DATIM.</a:t>
            </a:r>
          </a:p>
          <a:p>
            <a:pPr>
              <a:spcAft>
                <a:spcPts val="1200"/>
              </a:spcAft>
            </a:pPr>
            <a:r>
              <a:rPr lang="en-US" sz="2400" dirty="0"/>
              <a:t>4.6. Ensure all HIV-positive OVC are assessed for ART treatment status every six months.</a:t>
            </a:r>
          </a:p>
          <a:p>
            <a:pPr>
              <a:spcAft>
                <a:spcPts val="1200"/>
              </a:spcAft>
            </a:pPr>
            <a:r>
              <a:rPr lang="en-US" sz="2400" dirty="0"/>
              <a:t>4.7. Know how to handle missing data.</a:t>
            </a:r>
          </a:p>
          <a:p>
            <a:pPr marL="457200" indent="-457200">
              <a:spcAft>
                <a:spcPts val="1800"/>
              </a:spcAft>
              <a:buFont typeface="+mj-lt"/>
              <a:buAutoNum type="arabicPeriod"/>
            </a:pPr>
            <a:endParaRPr lang="en-US" sz="2000" dirty="0"/>
          </a:p>
          <a:p>
            <a:pPr marL="457200" indent="-457200">
              <a:spcAft>
                <a:spcPts val="1800"/>
              </a:spcAft>
              <a:buFont typeface="+mj-lt"/>
              <a:buAutoNum type="arabicPeriod"/>
            </a:pPr>
            <a:endParaRPr lang="en-US" sz="2000" dirty="0"/>
          </a:p>
          <a:p>
            <a:pPr marL="457200" indent="-457200">
              <a:spcAft>
                <a:spcPts val="1800"/>
              </a:spcAft>
              <a:buFont typeface="+mj-lt"/>
              <a:buAutoNum type="arabicPeriod"/>
            </a:pPr>
            <a:endParaRPr lang="en-US" sz="2000" dirty="0"/>
          </a:p>
          <a:p>
            <a:pPr marL="457200" indent="-457200">
              <a:spcAft>
                <a:spcPts val="1800"/>
              </a:spcAft>
              <a:buFont typeface="+mj-lt"/>
              <a:buAutoNum type="arabicPeriod"/>
            </a:pPr>
            <a:endParaRPr lang="en-US" sz="2000" dirty="0"/>
          </a:p>
        </p:txBody>
      </p:sp>
      <p:sp>
        <p:nvSpPr>
          <p:cNvPr id="4" name="Text Placeholder 3">
            <a:extLst>
              <a:ext uri="{FF2B5EF4-FFF2-40B4-BE49-F238E27FC236}">
                <a16:creationId xmlns="" xmlns:a16="http://schemas.microsoft.com/office/drawing/2014/main" id="{F2DD08E1-CCA1-4325-903E-28CA35193D00}"/>
              </a:ext>
            </a:extLst>
          </p:cNvPr>
          <p:cNvSpPr>
            <a:spLocks noGrp="1"/>
          </p:cNvSpPr>
          <p:nvPr>
            <p:ph type="body" sz="quarter" idx="11"/>
          </p:nvPr>
        </p:nvSpPr>
        <p:spPr/>
        <p:txBody>
          <a:bodyPr/>
          <a:lstStyle/>
          <a:p>
            <a:r>
              <a:rPr lang="en-US" dirty="0"/>
              <a:t>Learning objectives</a:t>
            </a:r>
          </a:p>
        </p:txBody>
      </p:sp>
      <p:sp>
        <p:nvSpPr>
          <p:cNvPr id="5" name="Slide Number Placeholder 4">
            <a:extLst>
              <a:ext uri="{FF2B5EF4-FFF2-40B4-BE49-F238E27FC236}">
                <a16:creationId xmlns="" xmlns:a16="http://schemas.microsoft.com/office/drawing/2014/main" id="{6B886359-701D-4B6C-8306-89EB0FD871C0}"/>
              </a:ext>
            </a:extLst>
          </p:cNvPr>
          <p:cNvSpPr>
            <a:spLocks noGrp="1"/>
          </p:cNvSpPr>
          <p:nvPr>
            <p:ph type="sldNum" sz="quarter" idx="12"/>
          </p:nvPr>
        </p:nvSpPr>
        <p:spPr/>
        <p:txBody>
          <a:bodyPr/>
          <a:lstStyle/>
          <a:p>
            <a:fld id="{B21812CF-82A6-4067-A3E5-617A9F2E10E3}" type="slidenum">
              <a:rPr lang="en-US" smtClean="0"/>
              <a:t>7</a:t>
            </a:fld>
            <a:endParaRPr lang="en-US"/>
          </a:p>
        </p:txBody>
      </p:sp>
    </p:spTree>
    <p:extLst>
      <p:ext uri="{BB962C8B-B14F-4D97-AF65-F5344CB8AC3E}">
        <p14:creationId xmlns:p14="http://schemas.microsoft.com/office/powerpoint/2010/main" val="4200231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895600"/>
          </a:xfrm>
        </p:spPr>
        <p:txBody>
          <a:bodyPr/>
          <a:lstStyle/>
          <a:p>
            <a:pPr algn="ctr">
              <a:lnSpc>
                <a:spcPts val="5900"/>
              </a:lnSpc>
            </a:pPr>
            <a:r>
              <a:rPr lang="en-US" sz="6000" b="1" dirty="0">
                <a:latin typeface="Century Gothic" panose="020B0502020202020204" pitchFamily="34" charset="0"/>
              </a:rPr>
              <a:t>4.2. Data definitions</a:t>
            </a:r>
            <a:endParaRPr lang="en-US" sz="6000" dirty="0">
              <a:latin typeface="Century Gothic" panose="020B0502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30602" y="4038600"/>
            <a:ext cx="4997196" cy="3414803"/>
          </a:xfrm>
          <a:prstGeom prst="rect">
            <a:avLst/>
          </a:prstGeom>
        </p:spPr>
      </p:pic>
      <p:sp>
        <p:nvSpPr>
          <p:cNvPr id="3" name="Slide Number Placeholder 2">
            <a:extLst>
              <a:ext uri="{FF2B5EF4-FFF2-40B4-BE49-F238E27FC236}">
                <a16:creationId xmlns="" xmlns:a16="http://schemas.microsoft.com/office/drawing/2014/main" id="{419B7A38-7E12-4F0E-B474-D4110D764D08}"/>
              </a:ext>
            </a:extLst>
          </p:cNvPr>
          <p:cNvSpPr>
            <a:spLocks noGrp="1"/>
          </p:cNvSpPr>
          <p:nvPr>
            <p:ph type="sldNum" sz="quarter" idx="12"/>
          </p:nvPr>
        </p:nvSpPr>
        <p:spPr/>
        <p:txBody>
          <a:bodyPr/>
          <a:lstStyle/>
          <a:p>
            <a:fld id="{B21812CF-82A6-4067-A3E5-617A9F2E10E3}" type="slidenum">
              <a:rPr lang="en-US" smtClean="0"/>
              <a:t>8</a:t>
            </a:fld>
            <a:endParaRPr lang="en-US"/>
          </a:p>
        </p:txBody>
      </p:sp>
    </p:spTree>
    <p:extLst>
      <p:ext uri="{BB962C8B-B14F-4D97-AF65-F5344CB8AC3E}">
        <p14:creationId xmlns:p14="http://schemas.microsoft.com/office/powerpoint/2010/main" val="1987695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elements</a:t>
            </a:r>
          </a:p>
        </p:txBody>
      </p:sp>
      <p:sp>
        <p:nvSpPr>
          <p:cNvPr id="6" name="Text Placeholder 5"/>
          <p:cNvSpPr>
            <a:spLocks noGrp="1"/>
          </p:cNvSpPr>
          <p:nvPr>
            <p:ph type="body" sz="quarter" idx="10"/>
          </p:nvPr>
        </p:nvSpPr>
        <p:spPr>
          <a:xfrm>
            <a:off x="561845" y="2706624"/>
            <a:ext cx="8734555" cy="4876800"/>
          </a:xfrm>
        </p:spPr>
        <p:txBody>
          <a:bodyPr/>
          <a:lstStyle/>
          <a:p>
            <a:pPr lvl="0">
              <a:spcAft>
                <a:spcPts val="2800"/>
              </a:spcAft>
            </a:pPr>
            <a:r>
              <a:rPr lang="en-US" dirty="0"/>
              <a:t>HIV positive currently on ART</a:t>
            </a:r>
          </a:p>
          <a:p>
            <a:pPr lvl="0">
              <a:spcAft>
                <a:spcPts val="2800"/>
              </a:spcAft>
            </a:pPr>
            <a:r>
              <a:rPr lang="en-US" dirty="0"/>
              <a:t>HIV positive not currently on ART / ART status unknown</a:t>
            </a:r>
          </a:p>
          <a:p>
            <a:pPr lvl="0">
              <a:spcAft>
                <a:spcPts val="2800"/>
              </a:spcAft>
            </a:pPr>
            <a:r>
              <a:rPr lang="en-US" dirty="0"/>
              <a:t>HIV negative</a:t>
            </a:r>
          </a:p>
          <a:p>
            <a:pPr lvl="0">
              <a:spcAft>
                <a:spcPts val="2800"/>
              </a:spcAft>
            </a:pPr>
            <a:r>
              <a:rPr lang="en-US" dirty="0"/>
              <a:t>HIV test not required based on risk assessment</a:t>
            </a:r>
          </a:p>
          <a:p>
            <a:pPr lvl="0">
              <a:spcAft>
                <a:spcPts val="2800"/>
              </a:spcAft>
            </a:pPr>
            <a:r>
              <a:rPr lang="en-US" dirty="0"/>
              <a:t>HIV status unknown</a:t>
            </a:r>
          </a:p>
          <a:p>
            <a:pPr lvl="1">
              <a:spcAft>
                <a:spcPts val="1800"/>
              </a:spcAft>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dirty="0"/>
              <a:t>for report in DATIM</a:t>
            </a:r>
          </a:p>
        </p:txBody>
      </p:sp>
      <p:sp>
        <p:nvSpPr>
          <p:cNvPr id="2" name="Slide Number Placeholder 1">
            <a:extLst>
              <a:ext uri="{FF2B5EF4-FFF2-40B4-BE49-F238E27FC236}">
                <a16:creationId xmlns="" xmlns:a16="http://schemas.microsoft.com/office/drawing/2014/main" id="{22EE85D8-41EB-4FF3-BEF9-49170A17B8F9}"/>
              </a:ext>
            </a:extLst>
          </p:cNvPr>
          <p:cNvSpPr>
            <a:spLocks noGrp="1"/>
          </p:cNvSpPr>
          <p:nvPr>
            <p:ph type="sldNum" sz="quarter" idx="12"/>
          </p:nvPr>
        </p:nvSpPr>
        <p:spPr/>
        <p:txBody>
          <a:bodyPr/>
          <a:lstStyle/>
          <a:p>
            <a:fld id="{B21812CF-82A6-4067-A3E5-617A9F2E10E3}" type="slidenum">
              <a:rPr lang="en-US" smtClean="0"/>
              <a:t>9</a:t>
            </a:fld>
            <a:endParaRPr lang="en-US"/>
          </a:p>
        </p:txBody>
      </p:sp>
    </p:spTree>
    <p:extLst>
      <p:ext uri="{BB962C8B-B14F-4D97-AF65-F5344CB8AC3E}">
        <p14:creationId xmlns:p14="http://schemas.microsoft.com/office/powerpoint/2010/main" val="15295447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B12CE9-1245-4C0E-BDF8-3EE8D38EE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048E68-115E-4EEB-AE32-34075EC8E98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www.w3.org/XML/1998/namespace"/>
    <ds:schemaRef ds:uri="http://purl.org/dc/dcmitype/"/>
  </ds:schemaRefs>
</ds:datastoreItem>
</file>

<file path=customXml/itemProps3.xml><?xml version="1.0" encoding="utf-8"?>
<ds:datastoreItem xmlns:ds="http://schemas.openxmlformats.org/officeDocument/2006/customXml" ds:itemID="{036FC224-0626-43ED-8AD4-4384B71126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Charteuse and blue USAID</Template>
  <TotalTime>15546</TotalTime>
  <Words>3561</Words>
  <Application>Microsoft Macintosh PowerPoint</Application>
  <PresentationFormat>Custom</PresentationFormat>
  <Paragraphs>408</Paragraphs>
  <Slides>54</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Calibri</vt:lpstr>
      <vt:lpstr>Century Gothic</vt:lpstr>
      <vt:lpstr>Futura Lt BT</vt:lpstr>
      <vt:lpstr>Futura LT Pro Book</vt:lpstr>
      <vt:lpstr>Gill Sans MT</vt:lpstr>
      <vt:lpstr>Arial</vt:lpstr>
      <vt:lpstr>Office Theme</vt:lpstr>
      <vt:lpstr>PowerPoint Presentation</vt:lpstr>
      <vt:lpstr>Overview</vt:lpstr>
      <vt:lpstr>PowerPoint Presentation</vt:lpstr>
      <vt:lpstr>Introduction</vt:lpstr>
      <vt:lpstr>Introduction</vt:lpstr>
      <vt:lpstr>Introduction</vt:lpstr>
      <vt:lpstr>Introduction</vt:lpstr>
      <vt:lpstr>PowerPoint Presentation</vt:lpstr>
      <vt:lpstr>Data elements</vt:lpstr>
      <vt:lpstr>Data definitions</vt:lpstr>
      <vt:lpstr>Data definitions</vt:lpstr>
      <vt:lpstr>Data definitions</vt:lpstr>
      <vt:lpstr>Data definitions</vt:lpstr>
      <vt:lpstr>Data definition</vt:lpstr>
      <vt:lpstr>Data definition</vt:lpstr>
      <vt:lpstr>Data definition</vt:lpstr>
      <vt:lpstr>PowerPoint Presentation</vt:lpstr>
      <vt:lpstr>Data quality check</vt:lpstr>
      <vt:lpstr>Data quality check</vt:lpstr>
      <vt:lpstr>Data quality check</vt:lpstr>
      <vt:lpstr>Data quality check</vt:lpstr>
      <vt:lpstr>Performance metric</vt:lpstr>
      <vt:lpstr>PowerPoint Presentation</vt:lpstr>
      <vt:lpstr>HIV risk assessment continuum</vt:lpstr>
      <vt:lpstr>HIV risk assessment continuum</vt:lpstr>
      <vt:lpstr>PowerPoint Presentation</vt:lpstr>
      <vt:lpstr>OVC_HIVSTAT Flow Chart</vt:lpstr>
      <vt:lpstr>HIV-negative</vt:lpstr>
      <vt:lpstr>HIV-positive</vt:lpstr>
      <vt:lpstr>PowerPoint Presentation</vt:lpstr>
      <vt:lpstr>HIV Risk Assessment prototype</vt:lpstr>
      <vt:lpstr>HIV Risk Assessment  prototype</vt:lpstr>
      <vt:lpstr>HIV Risk</vt:lpstr>
      <vt:lpstr>HIV Risk Assessment prototype</vt:lpstr>
      <vt:lpstr>HIV Risk Assessment prototype</vt:lpstr>
      <vt:lpstr>HIV Risk Assessment prototype</vt:lpstr>
      <vt:lpstr>HIV Risk Assessment prototype</vt:lpstr>
      <vt:lpstr>HIV Risk Assessment prototype</vt:lpstr>
      <vt:lpstr>HIV Risk Assessment prototype</vt:lpstr>
      <vt:lpstr>HIV Risk Assessment prototype</vt:lpstr>
      <vt:lpstr>HIV Risk Assessment prototype</vt:lpstr>
      <vt:lpstr>HIV Risk Assessment prototype</vt:lpstr>
      <vt:lpstr>Best practices</vt:lpstr>
      <vt:lpstr>HIV Risk Assessment prototype</vt:lpstr>
      <vt:lpstr>PowerPoint Presentation</vt:lpstr>
      <vt:lpstr>ART treatment status</vt:lpstr>
      <vt:lpstr>ART treatment status</vt:lpstr>
      <vt:lpstr>ART treatment status </vt:lpstr>
      <vt:lpstr>ART treatment status </vt:lpstr>
      <vt:lpstr>ART treatment status </vt:lpstr>
      <vt:lpstr>PowerPoint Presentation</vt:lpstr>
      <vt:lpstr>Missing data</vt:lpstr>
      <vt:lpstr>Missing data</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Gwendolyn Stinger</dc:creator>
  <cp:lastModifiedBy>Allison Ruark</cp:lastModifiedBy>
  <cp:revision>198</cp:revision>
  <dcterms:created xsi:type="dcterms:W3CDTF">2018-05-05T20:37:30Z</dcterms:created>
  <dcterms:modified xsi:type="dcterms:W3CDTF">2018-12-13T17:57:07Z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