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43"/>
  </p:notesMasterIdLst>
  <p:handoutMasterIdLst>
    <p:handoutMasterId r:id="rId44"/>
  </p:handoutMasterIdLst>
  <p:sldIdLst>
    <p:sldId id="345" r:id="rId5"/>
    <p:sldId id="288" r:id="rId6"/>
    <p:sldId id="346" r:id="rId7"/>
    <p:sldId id="347" r:id="rId8"/>
    <p:sldId id="348" r:id="rId9"/>
    <p:sldId id="349" r:id="rId10"/>
    <p:sldId id="295" r:id="rId11"/>
    <p:sldId id="296" r:id="rId12"/>
    <p:sldId id="297" r:id="rId13"/>
    <p:sldId id="298" r:id="rId14"/>
    <p:sldId id="299" r:id="rId15"/>
    <p:sldId id="300" r:id="rId16"/>
    <p:sldId id="301" r:id="rId17"/>
    <p:sldId id="353" r:id="rId18"/>
    <p:sldId id="302" r:id="rId19"/>
    <p:sldId id="303" r:id="rId20"/>
    <p:sldId id="304" r:id="rId21"/>
    <p:sldId id="305" r:id="rId22"/>
    <p:sldId id="326" r:id="rId23"/>
    <p:sldId id="350" r:id="rId24"/>
    <p:sldId id="328" r:id="rId25"/>
    <p:sldId id="329" r:id="rId26"/>
    <p:sldId id="351" r:id="rId27"/>
    <p:sldId id="331" r:id="rId28"/>
    <p:sldId id="332" r:id="rId29"/>
    <p:sldId id="352" r:id="rId30"/>
    <p:sldId id="334" r:id="rId31"/>
    <p:sldId id="335" r:id="rId32"/>
    <p:sldId id="336" r:id="rId33"/>
    <p:sldId id="337" r:id="rId34"/>
    <p:sldId id="338" r:id="rId35"/>
    <p:sldId id="339" r:id="rId36"/>
    <p:sldId id="340" r:id="rId37"/>
    <p:sldId id="341" r:id="rId38"/>
    <p:sldId id="342" r:id="rId39"/>
    <p:sldId id="343" r:id="rId40"/>
    <p:sldId id="354" r:id="rId41"/>
    <p:sldId id="275" r:id="rId42"/>
  </p:sldIdLst>
  <p:sldSz cx="10058400" cy="7772400"/>
  <p:notesSz cx="10058400" cy="7772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448" userDrawn="1">
          <p15:clr>
            <a:srgbClr val="A4A3A4"/>
          </p15:clr>
        </p15:guide>
        <p15:guide id="2" pos="3168"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E1860"/>
    <a:srgbClr val="A29CC0"/>
    <a:srgbClr val="555276"/>
    <a:srgbClr val="A6C038"/>
    <a:srgbClr val="ECCE18"/>
    <a:srgbClr val="E6661F"/>
    <a:srgbClr val="C83537"/>
    <a:srgbClr val="1E185F"/>
    <a:srgbClr val="A7BF39"/>
    <a:srgbClr val="008C8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49116" autoAdjust="0"/>
    <p:restoredTop sz="78698" autoAdjust="0"/>
  </p:normalViewPr>
  <p:slideViewPr>
    <p:cSldViewPr>
      <p:cViewPr varScale="1">
        <p:scale>
          <a:sx n="58" d="100"/>
          <a:sy n="58" d="100"/>
        </p:scale>
        <p:origin x="280" y="208"/>
      </p:cViewPr>
      <p:guideLst>
        <p:guide orient="horz" pos="2448"/>
        <p:guide pos="316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73" d="100"/>
          <a:sy n="73" d="100"/>
        </p:scale>
        <p:origin x="2261" y="43"/>
      </p:cViewPr>
      <p:guideLst/>
    </p:cSldViewPr>
  </p:notesViewPr>
  <p:gridSpacing cx="76200" cy="76200"/>
</p:viewPr>
</file>

<file path=ppt/_rels/presentation.xml.rels><?xml version="1.0" encoding="UTF-8" standalone="yes"?>
<Relationships xmlns="http://schemas.openxmlformats.org/package/2006/relationships"><Relationship Id="rId46" Type="http://schemas.openxmlformats.org/officeDocument/2006/relationships/viewProps" Target="viewProps.xml"/><Relationship Id="rId47" Type="http://schemas.openxmlformats.org/officeDocument/2006/relationships/theme" Target="theme/theme1.xml"/><Relationship Id="rId48" Type="http://schemas.openxmlformats.org/officeDocument/2006/relationships/tableStyles" Target="tableStyles.xml"/><Relationship Id="rId20" Type="http://schemas.openxmlformats.org/officeDocument/2006/relationships/slide" Target="slides/slide16.xml"/><Relationship Id="rId21" Type="http://schemas.openxmlformats.org/officeDocument/2006/relationships/slide" Target="slides/slide17.xml"/><Relationship Id="rId22" Type="http://schemas.openxmlformats.org/officeDocument/2006/relationships/slide" Target="slides/slide18.xml"/><Relationship Id="rId23" Type="http://schemas.openxmlformats.org/officeDocument/2006/relationships/slide" Target="slides/slide19.xml"/><Relationship Id="rId24" Type="http://schemas.openxmlformats.org/officeDocument/2006/relationships/slide" Target="slides/slide20.xml"/><Relationship Id="rId25" Type="http://schemas.openxmlformats.org/officeDocument/2006/relationships/slide" Target="slides/slide21.xml"/><Relationship Id="rId26" Type="http://schemas.openxmlformats.org/officeDocument/2006/relationships/slide" Target="slides/slide22.xml"/><Relationship Id="rId27" Type="http://schemas.openxmlformats.org/officeDocument/2006/relationships/slide" Target="slides/slide23.xml"/><Relationship Id="rId28" Type="http://schemas.openxmlformats.org/officeDocument/2006/relationships/slide" Target="slides/slide24.xml"/><Relationship Id="rId29" Type="http://schemas.openxmlformats.org/officeDocument/2006/relationships/slide" Target="slides/slide25.xml"/><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slideMaster" Target="slideMasters/slideMaster1.xml"/><Relationship Id="rId5" Type="http://schemas.openxmlformats.org/officeDocument/2006/relationships/slide" Target="slides/slide1.xml"/><Relationship Id="rId30" Type="http://schemas.openxmlformats.org/officeDocument/2006/relationships/slide" Target="slides/slide26.xml"/><Relationship Id="rId31" Type="http://schemas.openxmlformats.org/officeDocument/2006/relationships/slide" Target="slides/slide27.xml"/><Relationship Id="rId32" Type="http://schemas.openxmlformats.org/officeDocument/2006/relationships/slide" Target="slides/slide28.xml"/><Relationship Id="rId9" Type="http://schemas.openxmlformats.org/officeDocument/2006/relationships/slide" Target="slides/slide5.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33" Type="http://schemas.openxmlformats.org/officeDocument/2006/relationships/slide" Target="slides/slide29.xml"/><Relationship Id="rId34" Type="http://schemas.openxmlformats.org/officeDocument/2006/relationships/slide" Target="slides/slide30.xml"/><Relationship Id="rId35" Type="http://schemas.openxmlformats.org/officeDocument/2006/relationships/slide" Target="slides/slide31.xml"/><Relationship Id="rId36" Type="http://schemas.openxmlformats.org/officeDocument/2006/relationships/slide" Target="slides/slide32.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slide" Target="slides/slide13.xml"/><Relationship Id="rId18" Type="http://schemas.openxmlformats.org/officeDocument/2006/relationships/slide" Target="slides/slide14.xml"/><Relationship Id="rId19" Type="http://schemas.openxmlformats.org/officeDocument/2006/relationships/slide" Target="slides/slide15.xml"/><Relationship Id="rId37" Type="http://schemas.openxmlformats.org/officeDocument/2006/relationships/slide" Target="slides/slide33.xml"/><Relationship Id="rId38" Type="http://schemas.openxmlformats.org/officeDocument/2006/relationships/slide" Target="slides/slide34.xml"/><Relationship Id="rId39" Type="http://schemas.openxmlformats.org/officeDocument/2006/relationships/slide" Target="slides/slide35.xml"/><Relationship Id="rId40" Type="http://schemas.openxmlformats.org/officeDocument/2006/relationships/slide" Target="slides/slide36.xml"/><Relationship Id="rId41" Type="http://schemas.openxmlformats.org/officeDocument/2006/relationships/slide" Target="slides/slide37.xml"/><Relationship Id="rId42" Type="http://schemas.openxmlformats.org/officeDocument/2006/relationships/slide" Target="slides/slide38.xml"/><Relationship Id="rId43" Type="http://schemas.openxmlformats.org/officeDocument/2006/relationships/notesMaster" Target="notesMasters/notesMaster1.xml"/><Relationship Id="rId44" Type="http://schemas.openxmlformats.org/officeDocument/2006/relationships/handoutMaster" Target="handoutMasters/handoutMaster1.xml"/><Relationship Id="rId45"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59275" cy="3889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5697538" y="0"/>
            <a:ext cx="4359275" cy="388938"/>
          </a:xfrm>
          <a:prstGeom prst="rect">
            <a:avLst/>
          </a:prstGeom>
        </p:spPr>
        <p:txBody>
          <a:bodyPr vert="horz" lIns="91440" tIns="45720" rIns="91440" bIns="45720" rtlCol="0"/>
          <a:lstStyle>
            <a:lvl1pPr algn="r">
              <a:defRPr sz="1200"/>
            </a:lvl1pPr>
          </a:lstStyle>
          <a:p>
            <a:fld id="{638342C8-1770-4004-A9F5-C37FDF397545}" type="datetimeFigureOut">
              <a:rPr lang="en-US" smtClean="0"/>
              <a:t>12/13/18</a:t>
            </a:fld>
            <a:endParaRPr lang="en-US"/>
          </a:p>
        </p:txBody>
      </p:sp>
      <p:sp>
        <p:nvSpPr>
          <p:cNvPr id="4" name="Footer Placeholder 3"/>
          <p:cNvSpPr>
            <a:spLocks noGrp="1"/>
          </p:cNvSpPr>
          <p:nvPr>
            <p:ph type="ftr" sz="quarter" idx="2"/>
          </p:nvPr>
        </p:nvSpPr>
        <p:spPr>
          <a:xfrm>
            <a:off x="0" y="7383463"/>
            <a:ext cx="4359275" cy="38893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5697538" y="7383463"/>
            <a:ext cx="4359275" cy="388937"/>
          </a:xfrm>
          <a:prstGeom prst="rect">
            <a:avLst/>
          </a:prstGeom>
        </p:spPr>
        <p:txBody>
          <a:bodyPr vert="horz" lIns="91440" tIns="45720" rIns="91440" bIns="45720" rtlCol="0" anchor="b"/>
          <a:lstStyle>
            <a:lvl1pPr algn="r">
              <a:defRPr sz="1200"/>
            </a:lvl1pPr>
          </a:lstStyle>
          <a:p>
            <a:fld id="{F768BC3E-3DFE-4E62-ABA8-A3563E71BD52}" type="slidenum">
              <a:rPr lang="en-US" smtClean="0"/>
              <a:t>‹#›</a:t>
            </a:fld>
            <a:endParaRPr lang="en-US"/>
          </a:p>
        </p:txBody>
      </p:sp>
    </p:spTree>
    <p:extLst>
      <p:ext uri="{BB962C8B-B14F-4D97-AF65-F5344CB8AC3E}">
        <p14:creationId xmlns:p14="http://schemas.microsoft.com/office/powerpoint/2010/main" val="132132088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0652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r>
              <a:rPr lang="en-US" sz="1200" b="1" kern="1200" dirty="0" smtClean="0">
                <a:solidFill>
                  <a:schemeClr val="tx1"/>
                </a:solidFill>
                <a:effectLst/>
                <a:latin typeface="+mn-lt"/>
                <a:ea typeface="+mn-ea"/>
                <a:cs typeface="+mn-cs"/>
              </a:rPr>
              <a:t>Solution</a:t>
            </a:r>
          </a:p>
          <a:p>
            <a:r>
              <a:rPr lang="en-US" sz="1200" kern="1200" dirty="0" smtClean="0">
                <a:solidFill>
                  <a:schemeClr val="tx1"/>
                </a:solidFill>
                <a:effectLst/>
                <a:latin typeface="+mn-lt"/>
                <a:ea typeface="+mn-ea"/>
                <a:cs typeface="+mn-cs"/>
              </a:rPr>
              <a:t>Peter is counted as </a:t>
            </a:r>
            <a:r>
              <a:rPr lang="en-US" sz="1200" b="1" u="sng" kern="1200" dirty="0" smtClean="0">
                <a:solidFill>
                  <a:schemeClr val="tx1"/>
                </a:solidFill>
                <a:effectLst/>
                <a:latin typeface="+mn-lt"/>
                <a:ea typeface="+mn-ea"/>
                <a:cs typeface="+mn-cs"/>
              </a:rPr>
              <a:t>active</a:t>
            </a:r>
            <a:r>
              <a:rPr lang="en-US" sz="1200" kern="1200" dirty="0" smtClean="0">
                <a:solidFill>
                  <a:schemeClr val="tx1"/>
                </a:solidFill>
                <a:effectLst/>
                <a:latin typeface="+mn-lt"/>
                <a:ea typeface="+mn-ea"/>
                <a:cs typeface="+mn-cs"/>
              </a:rPr>
              <a:t> at APR (on the last day of Q4) provided he also has a case plan that has been updated within the last four quarters and has been monitored at least quarterly. He has met the requirement of receiving services in the previous two quarter (Q3 and Q4). The IP should explain any patterns of inconsistent service delivery in the narrative section of their report.</a:t>
            </a:r>
          </a:p>
          <a:p>
            <a:endParaRPr lang="en-US" dirty="0"/>
          </a:p>
        </p:txBody>
      </p:sp>
    </p:spTree>
    <p:extLst>
      <p:ext uri="{BB962C8B-B14F-4D97-AF65-F5344CB8AC3E}">
        <p14:creationId xmlns:p14="http://schemas.microsoft.com/office/powerpoint/2010/main" val="16376842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r>
              <a:rPr lang="en-US" sz="1200" b="1" kern="1200" dirty="0" smtClean="0">
                <a:solidFill>
                  <a:schemeClr val="tx1"/>
                </a:solidFill>
                <a:effectLst/>
                <a:latin typeface="+mn-lt"/>
                <a:ea typeface="+mn-ea"/>
                <a:cs typeface="+mn-cs"/>
              </a:rPr>
              <a:t>Solution</a:t>
            </a:r>
          </a:p>
          <a:p>
            <a:r>
              <a:rPr lang="en-US" sz="1200" kern="1200" dirty="0" smtClean="0">
                <a:solidFill>
                  <a:schemeClr val="tx1"/>
                </a:solidFill>
                <a:effectLst/>
                <a:latin typeface="+mn-lt"/>
                <a:ea typeface="+mn-ea"/>
                <a:cs typeface="+mn-cs"/>
              </a:rPr>
              <a:t>The IP should continue to count her as </a:t>
            </a:r>
            <a:r>
              <a:rPr lang="en-US" sz="1200" b="1" u="sng" kern="1200" dirty="0" smtClean="0">
                <a:solidFill>
                  <a:schemeClr val="tx1"/>
                </a:solidFill>
                <a:effectLst/>
                <a:latin typeface="+mn-lt"/>
                <a:ea typeface="+mn-ea"/>
                <a:cs typeface="+mn-cs"/>
              </a:rPr>
              <a:t>active</a:t>
            </a:r>
            <a:r>
              <a:rPr lang="en-US" sz="1200" kern="1200" dirty="0" smtClean="0">
                <a:solidFill>
                  <a:schemeClr val="tx1"/>
                </a:solidFill>
                <a:effectLst/>
                <a:latin typeface="+mn-lt"/>
                <a:ea typeface="+mn-ea"/>
                <a:cs typeface="+mn-cs"/>
              </a:rPr>
              <a:t>. Each IP may count the beneficiary under OVC_SERV but should use the deduplication mechanism to ensure that the individual is only counted once, as the same beneficiary may be counted only once under OVC_SERV. However, the same beneficiary may be counted under both OVC_SERV and AGYW_PREV. </a:t>
            </a:r>
          </a:p>
          <a:p>
            <a:r>
              <a:rPr lang="en-US" sz="1200" kern="1200" dirty="0" smtClean="0">
                <a:solidFill>
                  <a:schemeClr val="tx1"/>
                </a:solidFill>
                <a:effectLst/>
                <a:latin typeface="+mn-lt"/>
                <a:ea typeface="+mn-ea"/>
                <a:cs typeface="+mn-cs"/>
              </a:rPr>
              <a:t>Please note that this means that it is not possible to discern the overlap between OVC_SERV and AGYW_PREV or to identify the number of individual beneficiaries who are receiving only DREAMS services, DREAMS plus OVC programming including case management and monitoring, or those receiving only traditional OVC programming including case management and monitoring. DREAMS beneficiaries enrolled only in DREAMS are not expected to be classified as graduated, nor be counted for transferred or exited without graduation. </a:t>
            </a:r>
          </a:p>
          <a:p>
            <a:endParaRPr lang="en-US" dirty="0"/>
          </a:p>
        </p:txBody>
      </p:sp>
    </p:spTree>
    <p:extLst>
      <p:ext uri="{BB962C8B-B14F-4D97-AF65-F5344CB8AC3E}">
        <p14:creationId xmlns:p14="http://schemas.microsoft.com/office/powerpoint/2010/main" val="2855066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r>
              <a:rPr lang="en-US" sz="1200" b="1" kern="1200" dirty="0" smtClean="0">
                <a:solidFill>
                  <a:schemeClr val="tx1"/>
                </a:solidFill>
                <a:effectLst/>
                <a:latin typeface="+mn-lt"/>
                <a:ea typeface="+mn-ea"/>
                <a:cs typeface="+mn-cs"/>
              </a:rPr>
              <a:t>Solution</a:t>
            </a:r>
          </a:p>
          <a:p>
            <a:r>
              <a:rPr lang="en-US" sz="1200" kern="1200" dirty="0" smtClean="0">
                <a:solidFill>
                  <a:schemeClr val="tx1"/>
                </a:solidFill>
                <a:effectLst/>
                <a:latin typeface="+mn-lt"/>
                <a:ea typeface="+mn-ea"/>
                <a:cs typeface="+mn-cs"/>
              </a:rPr>
              <a:t>As she is no longer in secondary school and is not an OVC caregiver, she cannot be counted under OVC_SERV. She is </a:t>
            </a:r>
            <a:r>
              <a:rPr lang="en-US" sz="1200" b="1" u="sng" kern="1200" dirty="0" smtClean="0">
                <a:solidFill>
                  <a:schemeClr val="tx1"/>
                </a:solidFill>
                <a:effectLst/>
                <a:latin typeface="+mn-lt"/>
                <a:ea typeface="+mn-ea"/>
                <a:cs typeface="+mn-cs"/>
              </a:rPr>
              <a:t>not reported.</a:t>
            </a:r>
            <a:r>
              <a:rPr lang="en-US" sz="1200" kern="1200" dirty="0" smtClean="0">
                <a:solidFill>
                  <a:schemeClr val="tx1"/>
                </a:solidFill>
                <a:effectLst/>
                <a:latin typeface="+mn-lt"/>
                <a:ea typeface="+mn-ea"/>
                <a:cs typeface="+mn-cs"/>
              </a:rPr>
              <a:t> DREAMS-only beneficiaries ages 18–24 should not be counted under OVC_SERV and instead should be counted under AGYW_PREV, PP_PREV and/or other MER indicators relevant to the services that they have received. </a:t>
            </a:r>
          </a:p>
          <a:p>
            <a:endParaRPr lang="en-US" dirty="0"/>
          </a:p>
        </p:txBody>
      </p:sp>
    </p:spTree>
    <p:extLst>
      <p:ext uri="{BB962C8B-B14F-4D97-AF65-F5344CB8AC3E}">
        <p14:creationId xmlns:p14="http://schemas.microsoft.com/office/powerpoint/2010/main" val="103131174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r>
              <a:rPr lang="en-US" sz="1200" b="1" kern="1200" dirty="0" smtClean="0">
                <a:solidFill>
                  <a:schemeClr val="tx1"/>
                </a:solidFill>
                <a:effectLst/>
                <a:latin typeface="+mn-lt"/>
                <a:ea typeface="+mn-ea"/>
                <a:cs typeface="+mn-cs"/>
              </a:rPr>
              <a:t>Solution</a:t>
            </a:r>
          </a:p>
          <a:p>
            <a:r>
              <a:rPr lang="en-US" sz="1200" kern="1200" dirty="0" smtClean="0">
                <a:solidFill>
                  <a:schemeClr val="tx1"/>
                </a:solidFill>
                <a:effectLst/>
                <a:latin typeface="+mn-lt"/>
                <a:ea typeface="+mn-ea"/>
                <a:cs typeface="+mn-cs"/>
              </a:rPr>
              <a:t>At APR, the children should be counted as </a:t>
            </a:r>
            <a:r>
              <a:rPr lang="en-US" sz="1200" b="1" u="sng" kern="1200" dirty="0" smtClean="0">
                <a:solidFill>
                  <a:schemeClr val="tx1"/>
                </a:solidFill>
                <a:effectLst/>
                <a:latin typeface="+mn-lt"/>
                <a:ea typeface="+mn-ea"/>
                <a:cs typeface="+mn-cs"/>
              </a:rPr>
              <a:t>active</a:t>
            </a:r>
            <a:r>
              <a:rPr lang="en-US" sz="1200" kern="1200" dirty="0" smtClean="0">
                <a:solidFill>
                  <a:schemeClr val="tx1"/>
                </a:solidFill>
                <a:effectLst/>
                <a:latin typeface="+mn-lt"/>
                <a:ea typeface="+mn-ea"/>
                <a:cs typeface="+mn-cs"/>
              </a:rPr>
              <a:t> and the parents should be counted as </a:t>
            </a:r>
            <a:r>
              <a:rPr lang="en-US" sz="1200" b="1" u="sng" kern="1200" dirty="0" smtClean="0">
                <a:solidFill>
                  <a:schemeClr val="tx1"/>
                </a:solidFill>
                <a:effectLst/>
                <a:latin typeface="+mn-lt"/>
                <a:ea typeface="+mn-ea"/>
                <a:cs typeface="+mn-cs"/>
              </a:rPr>
              <a:t>exited</a:t>
            </a:r>
            <a:r>
              <a:rPr lang="en-US" sz="1200" kern="1200" dirty="0" smtClean="0">
                <a:solidFill>
                  <a:schemeClr val="tx1"/>
                </a:solidFill>
                <a:effectLst/>
                <a:latin typeface="+mn-lt"/>
                <a:ea typeface="+mn-ea"/>
                <a:cs typeface="+mn-cs"/>
              </a:rPr>
              <a:t>.</a:t>
            </a:r>
            <a:r>
              <a:rPr lang="en-US" sz="1200" b="1"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The caseworker should continue to encourage the parents to participate in economic strengthening activities and any other services for which they might be eligible. In the meantime, the program should continue to provide services to the children despite their parents’ choices. Children should never be denied services because their parents have refused services or exited the program.</a:t>
            </a:r>
          </a:p>
          <a:p>
            <a:endParaRPr lang="en-US" dirty="0"/>
          </a:p>
        </p:txBody>
      </p:sp>
    </p:spTree>
    <p:extLst>
      <p:ext uri="{BB962C8B-B14F-4D97-AF65-F5344CB8AC3E}">
        <p14:creationId xmlns:p14="http://schemas.microsoft.com/office/powerpoint/2010/main" val="91605050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r>
              <a:rPr lang="en-US" sz="1200" b="1" kern="1200" dirty="0" smtClean="0">
                <a:solidFill>
                  <a:schemeClr val="tx1"/>
                </a:solidFill>
                <a:effectLst/>
                <a:latin typeface="+mn-lt"/>
                <a:ea typeface="+mn-ea"/>
                <a:cs typeface="+mn-cs"/>
              </a:rPr>
              <a:t>Solution</a:t>
            </a:r>
          </a:p>
          <a:p>
            <a:r>
              <a:rPr lang="en-US" sz="1200" kern="1200" dirty="0" smtClean="0">
                <a:solidFill>
                  <a:schemeClr val="tx1"/>
                </a:solidFill>
                <a:effectLst/>
                <a:latin typeface="+mn-lt"/>
                <a:ea typeface="+mn-ea"/>
                <a:cs typeface="+mn-cs"/>
              </a:rPr>
              <a:t>The 19-year old adolescent girl is considered a member of the household for purposes of graduation, as she is under the age of 21 and still in secondary school. Therefore, she must meet all applicable graduation benchmarks for the family to graduate, including the requirement that she be virally suppressed for at least 12 months. Given this requirement, it will be at least another year before the family can graduate.</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While they are waiting to graduate, the members of the household can be counted as </a:t>
            </a:r>
            <a:r>
              <a:rPr lang="en-US" sz="1200" b="1" u="sng" kern="1200" dirty="0" smtClean="0">
                <a:solidFill>
                  <a:schemeClr val="tx1"/>
                </a:solidFill>
                <a:effectLst/>
                <a:latin typeface="+mn-lt"/>
                <a:ea typeface="+mn-ea"/>
                <a:cs typeface="+mn-cs"/>
              </a:rPr>
              <a:t>active</a:t>
            </a:r>
            <a:r>
              <a:rPr lang="en-US" sz="1200" kern="1200" dirty="0" smtClean="0">
                <a:solidFill>
                  <a:schemeClr val="tx1"/>
                </a:solidFill>
                <a:effectLst/>
                <a:latin typeface="+mn-lt"/>
                <a:ea typeface="+mn-ea"/>
                <a:cs typeface="+mn-cs"/>
              </a:rPr>
              <a:t> as long as they continue to receive all services for which they are eligible and as long as children continue to be monitored by the project on at least a quarterly basis and have their case plans updated at least once a year. If the household members have completed all services for which they are eligible, but one or more members has not met graduation benchmarks, they can continue to be counted as active even if they are not receiving services, as long as children continue to receive quarterly monitoring and updated case plans. </a:t>
            </a:r>
          </a:p>
          <a:p>
            <a:endParaRPr lang="en-US" dirty="0"/>
          </a:p>
        </p:txBody>
      </p:sp>
    </p:spTree>
    <p:extLst>
      <p:ext uri="{BB962C8B-B14F-4D97-AF65-F5344CB8AC3E}">
        <p14:creationId xmlns:p14="http://schemas.microsoft.com/office/powerpoint/2010/main" val="73480229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r>
              <a:rPr lang="en-US" sz="1200" b="1" kern="1200" dirty="0" smtClean="0">
                <a:solidFill>
                  <a:schemeClr val="tx1"/>
                </a:solidFill>
                <a:effectLst/>
                <a:latin typeface="+mn-lt"/>
                <a:ea typeface="+mn-ea"/>
                <a:cs typeface="+mn-cs"/>
              </a:rPr>
              <a:t>Solution</a:t>
            </a:r>
          </a:p>
          <a:p>
            <a:r>
              <a:rPr lang="en-US" sz="1200" kern="1200" dirty="0" smtClean="0">
                <a:solidFill>
                  <a:schemeClr val="tx1"/>
                </a:solidFill>
                <a:effectLst/>
                <a:latin typeface="+mn-lt"/>
                <a:ea typeface="+mn-ea"/>
                <a:cs typeface="+mn-cs"/>
              </a:rPr>
              <a:t>If a child beneficiary has completed all eligible needed services and met the graduation benchmarks but has a caregiver who is still actively participating in a project-provided intervention with direct benefit to the child (see services marked “caregiver and child” in Figure 1), the child should be counted as </a:t>
            </a:r>
            <a:r>
              <a:rPr lang="en-US" sz="1200" b="1" u="sng" kern="1200" dirty="0" smtClean="0">
                <a:solidFill>
                  <a:schemeClr val="tx1"/>
                </a:solidFill>
                <a:effectLst/>
                <a:latin typeface="+mn-lt"/>
                <a:ea typeface="+mn-ea"/>
                <a:cs typeface="+mn-cs"/>
              </a:rPr>
              <a:t>active</a:t>
            </a:r>
            <a:r>
              <a:rPr lang="en-US" sz="1200" b="1"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as long as he or she has an updated case plan and is monitored by the project on at least a quarterly basis to identify any service needs. If the mother successfully completes the intervention and all other graduation benchmarks are met at that time, the mother and child would be considered </a:t>
            </a:r>
            <a:r>
              <a:rPr lang="en-US" sz="1200" b="1" u="sng" kern="1200" dirty="0" smtClean="0">
                <a:solidFill>
                  <a:schemeClr val="tx1"/>
                </a:solidFill>
                <a:effectLst/>
                <a:latin typeface="+mn-lt"/>
                <a:ea typeface="+mn-ea"/>
                <a:cs typeface="+mn-cs"/>
              </a:rPr>
              <a:t>graduated</a:t>
            </a:r>
            <a:r>
              <a:rPr lang="en-US" sz="1200" kern="1200" dirty="0" smtClean="0">
                <a:solidFill>
                  <a:schemeClr val="tx1"/>
                </a:solidFill>
                <a:effectLst/>
                <a:latin typeface="+mn-lt"/>
                <a:ea typeface="+mn-ea"/>
                <a:cs typeface="+mn-cs"/>
              </a:rPr>
              <a:t> and would be counted as graduated (not active) at SAPR.</a:t>
            </a:r>
          </a:p>
          <a:p>
            <a:endParaRPr lang="en-US" dirty="0"/>
          </a:p>
        </p:txBody>
      </p:sp>
    </p:spTree>
    <p:extLst>
      <p:ext uri="{BB962C8B-B14F-4D97-AF65-F5344CB8AC3E}">
        <p14:creationId xmlns:p14="http://schemas.microsoft.com/office/powerpoint/2010/main" val="190169585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r>
              <a:rPr lang="en-US" sz="1200" b="1" kern="1200" dirty="0" smtClean="0">
                <a:solidFill>
                  <a:schemeClr val="tx1"/>
                </a:solidFill>
                <a:effectLst/>
                <a:latin typeface="+mn-lt"/>
                <a:ea typeface="+mn-ea"/>
                <a:cs typeface="+mn-cs"/>
              </a:rPr>
              <a:t>Solution</a:t>
            </a:r>
          </a:p>
          <a:p>
            <a:r>
              <a:rPr lang="en-US" sz="1200" kern="1200" dirty="0" smtClean="0">
                <a:solidFill>
                  <a:schemeClr val="tx1"/>
                </a:solidFill>
                <a:effectLst/>
                <a:latin typeface="+mn-lt"/>
                <a:ea typeface="+mn-ea"/>
                <a:cs typeface="+mn-cs"/>
              </a:rPr>
              <a:t>The household cannot be graduated as long as any member of the household is experiencing violence. The IP should offer services as necessary to the mother and daughter, regularly screen the adolescent girl for violence (including sexual violence), and continue to provide the girl with quarterly monitoring and a case plan updated at least once per year. If these requirements are met, the mother and daughter can continue to be counted as </a:t>
            </a:r>
            <a:r>
              <a:rPr lang="en-US" sz="1200" b="1" u="sng" kern="1200" dirty="0" smtClean="0">
                <a:solidFill>
                  <a:schemeClr val="tx1"/>
                </a:solidFill>
                <a:effectLst/>
                <a:latin typeface="+mn-lt"/>
                <a:ea typeface="+mn-ea"/>
                <a:cs typeface="+mn-cs"/>
              </a:rPr>
              <a:t>active</a:t>
            </a:r>
            <a:r>
              <a:rPr lang="en-US" sz="1200" kern="1200" dirty="0" smtClean="0">
                <a:solidFill>
                  <a:schemeClr val="tx1"/>
                </a:solidFill>
                <a:effectLst/>
                <a:latin typeface="+mn-lt"/>
                <a:ea typeface="+mn-ea"/>
                <a:cs typeface="+mn-cs"/>
              </a:rPr>
              <a:t>. The family can be graduated once the mother is no longer experiencing intimate partner violence and once both the mother and daughter have met all other graduation benchmarks.</a:t>
            </a:r>
          </a:p>
        </p:txBody>
      </p:sp>
    </p:spTree>
    <p:extLst>
      <p:ext uri="{BB962C8B-B14F-4D97-AF65-F5344CB8AC3E}">
        <p14:creationId xmlns:p14="http://schemas.microsoft.com/office/powerpoint/2010/main" val="80316710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endParaRPr lang="en-US" dirty="0"/>
          </a:p>
        </p:txBody>
      </p:sp>
    </p:spTree>
    <p:extLst>
      <p:ext uri="{BB962C8B-B14F-4D97-AF65-F5344CB8AC3E}">
        <p14:creationId xmlns:p14="http://schemas.microsoft.com/office/powerpoint/2010/main" val="32207333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r>
              <a:rPr lang="en-US" sz="1200" b="1" kern="1200" dirty="0" smtClean="0">
                <a:solidFill>
                  <a:schemeClr val="tx1"/>
                </a:solidFill>
                <a:effectLst/>
                <a:latin typeface="+mn-lt"/>
                <a:ea typeface="+mn-ea"/>
                <a:cs typeface="+mn-cs"/>
              </a:rPr>
              <a:t>Solution</a:t>
            </a:r>
          </a:p>
          <a:p>
            <a:r>
              <a:rPr lang="en-US" sz="1200" kern="1200" dirty="0" smtClean="0">
                <a:solidFill>
                  <a:schemeClr val="tx1"/>
                </a:solidFill>
                <a:effectLst/>
                <a:latin typeface="+mn-lt"/>
                <a:ea typeface="+mn-ea"/>
                <a:cs typeface="+mn-cs"/>
              </a:rPr>
              <a:t>The </a:t>
            </a:r>
            <a:r>
              <a:rPr lang="en-US" sz="1200" kern="1200" dirty="0" err="1" smtClean="0">
                <a:solidFill>
                  <a:schemeClr val="tx1"/>
                </a:solidFill>
                <a:effectLst/>
                <a:latin typeface="+mn-lt"/>
                <a:ea typeface="+mn-ea"/>
                <a:cs typeface="+mn-cs"/>
              </a:rPr>
              <a:t>Kibiti</a:t>
            </a:r>
            <a:r>
              <a:rPr lang="en-US" sz="1200" kern="1200" dirty="0" smtClean="0">
                <a:solidFill>
                  <a:schemeClr val="tx1"/>
                </a:solidFill>
                <a:effectLst/>
                <a:latin typeface="+mn-lt"/>
                <a:ea typeface="+mn-ea"/>
                <a:cs typeface="+mn-cs"/>
              </a:rPr>
              <a:t> family is </a:t>
            </a:r>
            <a:r>
              <a:rPr lang="en-US" sz="1200" b="1" u="sng" kern="1200" dirty="0" smtClean="0">
                <a:solidFill>
                  <a:schemeClr val="tx1"/>
                </a:solidFill>
                <a:effectLst/>
                <a:latin typeface="+mn-lt"/>
                <a:ea typeface="+mn-ea"/>
                <a:cs typeface="+mn-cs"/>
              </a:rPr>
              <a:t>not ready to graduate</a:t>
            </a:r>
            <a:r>
              <a:rPr lang="en-US" sz="1200" kern="1200" dirty="0" smtClean="0">
                <a:solidFill>
                  <a:schemeClr val="tx1"/>
                </a:solidFill>
                <a:effectLst/>
                <a:latin typeface="+mn-lt"/>
                <a:ea typeface="+mn-ea"/>
                <a:cs typeface="+mn-cs"/>
              </a:rPr>
              <a:t>, and the following actions are required:</a:t>
            </a:r>
          </a:p>
          <a:p>
            <a:pPr lvl="0"/>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1. Father needs to receive HIV test and disclose the result to the caseworker</a:t>
            </a:r>
          </a:p>
          <a:p>
            <a:pPr lvl="0"/>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2.</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Caseworker needs to verify that the mother has been on ART for at least a year and is (a) virally suppressed for past 12 months or (b) ART adherent for past 12 months </a:t>
            </a:r>
          </a:p>
          <a:p>
            <a:pPr lvl="0"/>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3.</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Case or health worker needs to measure child’s mid-upper arm circumference (MUAC) and check for bipedal edema</a:t>
            </a:r>
          </a:p>
          <a:p>
            <a:pPr lvl="0"/>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4. Caseworker needs to screen for violence, particularly given conflict between the mother and father over her earnings</a:t>
            </a:r>
          </a:p>
          <a:p>
            <a:pPr lvl="0"/>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5. Caseworker needs to verify that the adolescent girl progressed to the next level last year</a:t>
            </a:r>
          </a:p>
        </p:txBody>
      </p:sp>
    </p:spTree>
    <p:extLst>
      <p:ext uri="{BB962C8B-B14F-4D97-AF65-F5344CB8AC3E}">
        <p14:creationId xmlns:p14="http://schemas.microsoft.com/office/powerpoint/2010/main" val="24799177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endParaRPr lang="en-US" dirty="0"/>
          </a:p>
        </p:txBody>
      </p:sp>
    </p:spTree>
    <p:extLst>
      <p:ext uri="{BB962C8B-B14F-4D97-AF65-F5344CB8AC3E}">
        <p14:creationId xmlns:p14="http://schemas.microsoft.com/office/powerpoint/2010/main" val="167034970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r>
              <a:rPr lang="en-US" sz="1200" b="1" kern="1200" dirty="0" smtClean="0">
                <a:solidFill>
                  <a:schemeClr val="tx1"/>
                </a:solidFill>
                <a:effectLst/>
                <a:latin typeface="+mn-lt"/>
                <a:ea typeface="+mn-ea"/>
                <a:cs typeface="+mn-cs"/>
              </a:rPr>
              <a:t>Solution</a:t>
            </a:r>
          </a:p>
          <a:p>
            <a:r>
              <a:rPr lang="en-US" sz="1200" kern="1200" dirty="0" smtClean="0">
                <a:solidFill>
                  <a:schemeClr val="tx1"/>
                </a:solidFill>
                <a:effectLst/>
                <a:latin typeface="+mn-lt"/>
                <a:ea typeface="+mn-ea"/>
                <a:cs typeface="+mn-cs"/>
              </a:rPr>
              <a:t>The Pemba family is </a:t>
            </a:r>
            <a:r>
              <a:rPr lang="en-US" sz="1200" b="1" u="sng" kern="1200" dirty="0" smtClean="0">
                <a:solidFill>
                  <a:schemeClr val="tx1"/>
                </a:solidFill>
                <a:effectLst/>
                <a:latin typeface="+mn-lt"/>
                <a:ea typeface="+mn-ea"/>
                <a:cs typeface="+mn-cs"/>
              </a:rPr>
              <a:t>not ready to graduate</a:t>
            </a:r>
            <a:r>
              <a:rPr lang="en-US" sz="1200" kern="1200" dirty="0" smtClean="0">
                <a:solidFill>
                  <a:schemeClr val="tx1"/>
                </a:solidFill>
                <a:effectLst/>
                <a:latin typeface="+mn-lt"/>
                <a:ea typeface="+mn-ea"/>
                <a:cs typeface="+mn-cs"/>
              </a:rPr>
              <a:t>, and the following actions are required:</a:t>
            </a:r>
          </a:p>
          <a:p>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1. Mother and daughter must reach 12 months of viral suppression and have this verified by viral load data from the clinic</a:t>
            </a:r>
          </a:p>
          <a:p>
            <a:pPr lvl="0"/>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2. Adolescent girl and boy must be assessed for HIV knowledge </a:t>
            </a:r>
          </a:p>
          <a:p>
            <a:pPr lvl="0"/>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3. The caseworker needs to screen for violence, particularly given 9-year-old girl’s recent behavior</a:t>
            </a:r>
          </a:p>
          <a:p>
            <a:pPr lvl="0"/>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4. The caseworker should be alert to the possibility of sexual abuse, given the recent entry into the HH of the adult male relative and the 9-year-old’s behavior, and should carry out a risk assessment of the 9-year-old to see if she needs an HIV test</a:t>
            </a:r>
          </a:p>
          <a:p>
            <a:endParaRPr lang="en-US" dirty="0"/>
          </a:p>
        </p:txBody>
      </p:sp>
    </p:spTree>
    <p:extLst>
      <p:ext uri="{BB962C8B-B14F-4D97-AF65-F5344CB8AC3E}">
        <p14:creationId xmlns:p14="http://schemas.microsoft.com/office/powerpoint/2010/main" val="16612751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r>
              <a:rPr lang="en-US" sz="1200" b="1" kern="1200" dirty="0" smtClean="0">
                <a:solidFill>
                  <a:schemeClr val="tx1"/>
                </a:solidFill>
                <a:effectLst/>
                <a:latin typeface="+mn-lt"/>
                <a:ea typeface="+mn-ea"/>
                <a:cs typeface="+mn-cs"/>
              </a:rPr>
              <a:t>Solution</a:t>
            </a:r>
          </a:p>
          <a:p>
            <a:r>
              <a:rPr lang="en-US" sz="1200" kern="1200" dirty="0" smtClean="0">
                <a:solidFill>
                  <a:schemeClr val="tx1"/>
                </a:solidFill>
                <a:effectLst/>
                <a:latin typeface="+mn-lt"/>
                <a:ea typeface="+mn-ea"/>
                <a:cs typeface="+mn-cs"/>
              </a:rPr>
              <a:t>Paul is counted as </a:t>
            </a:r>
            <a:r>
              <a:rPr lang="en-US" sz="1200" b="1" u="sng" kern="1200" dirty="0" smtClean="0">
                <a:solidFill>
                  <a:schemeClr val="tx1"/>
                </a:solidFill>
                <a:effectLst/>
                <a:latin typeface="+mn-lt"/>
                <a:ea typeface="+mn-ea"/>
                <a:cs typeface="+mn-cs"/>
              </a:rPr>
              <a:t>exited</a:t>
            </a:r>
            <a:r>
              <a:rPr lang="en-US" sz="1200" kern="1200" dirty="0" smtClean="0">
                <a:solidFill>
                  <a:schemeClr val="tx1"/>
                </a:solidFill>
                <a:effectLst/>
                <a:latin typeface="+mn-lt"/>
                <a:ea typeface="+mn-ea"/>
                <a:cs typeface="+mn-cs"/>
              </a:rPr>
              <a:t> at APR. He did not meet the requirement of receiving services in the previous two quarters, as he received services in Q4 but not Q3. Paul could be counted as active again once he had received services in the previous two quarters, had a case plan which had been updated within the last four quarters, and had been monitored at least quarterly.</a:t>
            </a:r>
          </a:p>
          <a:p>
            <a:endParaRPr lang="en-US" dirty="0"/>
          </a:p>
        </p:txBody>
      </p:sp>
    </p:spTree>
    <p:extLst>
      <p:ext uri="{BB962C8B-B14F-4D97-AF65-F5344CB8AC3E}">
        <p14:creationId xmlns:p14="http://schemas.microsoft.com/office/powerpoint/2010/main" val="26150464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r>
              <a:rPr lang="en-US" sz="1200" b="1" kern="1200" dirty="0" smtClean="0">
                <a:solidFill>
                  <a:schemeClr val="tx1"/>
                </a:solidFill>
                <a:effectLst/>
                <a:latin typeface="+mn-lt"/>
                <a:ea typeface="+mn-ea"/>
                <a:cs typeface="+mn-cs"/>
              </a:rPr>
              <a:t>Solution</a:t>
            </a:r>
          </a:p>
          <a:p>
            <a:r>
              <a:rPr lang="en-US" sz="1200" kern="1200" dirty="0" smtClean="0">
                <a:solidFill>
                  <a:schemeClr val="tx1"/>
                </a:solidFill>
                <a:effectLst/>
                <a:latin typeface="+mn-lt"/>
                <a:ea typeface="+mn-ea"/>
                <a:cs typeface="+mn-cs"/>
              </a:rPr>
              <a:t>The </a:t>
            </a:r>
            <a:r>
              <a:rPr lang="en-US" sz="1200" kern="1200" dirty="0" err="1" smtClean="0">
                <a:solidFill>
                  <a:schemeClr val="tx1"/>
                </a:solidFill>
                <a:effectLst/>
                <a:latin typeface="+mn-lt"/>
                <a:ea typeface="+mn-ea"/>
                <a:cs typeface="+mn-cs"/>
              </a:rPr>
              <a:t>Ndong</a:t>
            </a:r>
            <a:r>
              <a:rPr lang="en-US" sz="1200" kern="1200" dirty="0" smtClean="0">
                <a:solidFill>
                  <a:schemeClr val="tx1"/>
                </a:solidFill>
                <a:effectLst/>
                <a:latin typeface="+mn-lt"/>
                <a:ea typeface="+mn-ea"/>
                <a:cs typeface="+mn-cs"/>
              </a:rPr>
              <a:t> family is </a:t>
            </a:r>
            <a:r>
              <a:rPr lang="en-US" sz="1200" b="1" u="sng" kern="1200" dirty="0" smtClean="0">
                <a:solidFill>
                  <a:schemeClr val="tx1"/>
                </a:solidFill>
                <a:effectLst/>
                <a:latin typeface="+mn-lt"/>
                <a:ea typeface="+mn-ea"/>
                <a:cs typeface="+mn-cs"/>
              </a:rPr>
              <a:t>not ready to graduate</a:t>
            </a:r>
            <a:r>
              <a:rPr lang="en-US" sz="1200" kern="1200" dirty="0" smtClean="0">
                <a:solidFill>
                  <a:schemeClr val="tx1"/>
                </a:solidFill>
                <a:effectLst/>
                <a:latin typeface="+mn-lt"/>
                <a:ea typeface="+mn-ea"/>
                <a:cs typeface="+mn-cs"/>
              </a:rPr>
              <a:t>, and the following actions are required:</a:t>
            </a:r>
          </a:p>
          <a:p>
            <a:pPr lvl="0"/>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1. Grandmother needs an HIV test and to disclose results to caseworker</a:t>
            </a:r>
          </a:p>
          <a:p>
            <a:pPr lvl="0"/>
            <a:r>
              <a:rPr lang="en-US" sz="1200" kern="1200" dirty="0" smtClean="0">
                <a:solidFill>
                  <a:schemeClr val="tx1"/>
                </a:solidFill>
                <a:effectLst/>
                <a:latin typeface="+mn-lt"/>
                <a:ea typeface="+mn-ea"/>
                <a:cs typeface="+mn-cs"/>
              </a:rPr>
              <a:t>2. Case or health worker needs to measure 4-year-old child’s MUAC and check for bipedal edema</a:t>
            </a:r>
          </a:p>
          <a:p>
            <a:pPr lvl="0"/>
            <a:r>
              <a:rPr lang="en-US" sz="1200" kern="1200" dirty="0" smtClean="0">
                <a:solidFill>
                  <a:schemeClr val="tx1"/>
                </a:solidFill>
                <a:effectLst/>
                <a:latin typeface="+mn-lt"/>
                <a:ea typeface="+mn-ea"/>
                <a:cs typeface="+mn-cs"/>
              </a:rPr>
              <a:t>3. Household should be offered interventions to increase financial stability, and will not meet this graduation benchmark until greater financial stability is achieved</a:t>
            </a:r>
          </a:p>
          <a:p>
            <a:endParaRPr lang="en-US" dirty="0"/>
          </a:p>
        </p:txBody>
      </p:sp>
    </p:spTree>
    <p:extLst>
      <p:ext uri="{BB962C8B-B14F-4D97-AF65-F5344CB8AC3E}">
        <p14:creationId xmlns:p14="http://schemas.microsoft.com/office/powerpoint/2010/main" val="187074232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r>
              <a:rPr lang="en-US" sz="1200" b="1" kern="1200" dirty="0" smtClean="0">
                <a:solidFill>
                  <a:schemeClr val="tx1"/>
                </a:solidFill>
                <a:effectLst/>
                <a:latin typeface="+mn-lt"/>
                <a:ea typeface="+mn-ea"/>
                <a:cs typeface="+mn-cs"/>
              </a:rPr>
              <a:t>Solution</a:t>
            </a:r>
          </a:p>
          <a:p>
            <a:r>
              <a:rPr lang="en-US" sz="1200" kern="1200" dirty="0" smtClean="0">
                <a:solidFill>
                  <a:schemeClr val="tx1"/>
                </a:solidFill>
                <a:effectLst/>
                <a:latin typeface="+mn-lt"/>
                <a:ea typeface="+mn-ea"/>
                <a:cs typeface="+mn-cs"/>
              </a:rPr>
              <a:t>This household is </a:t>
            </a:r>
            <a:r>
              <a:rPr lang="en-US" sz="1200" b="1" u="sng" kern="1200" dirty="0" smtClean="0">
                <a:solidFill>
                  <a:schemeClr val="tx1"/>
                </a:solidFill>
                <a:effectLst/>
                <a:latin typeface="+mn-lt"/>
                <a:ea typeface="+mn-ea"/>
                <a:cs typeface="+mn-cs"/>
              </a:rPr>
              <a:t>not ready to graduate</a:t>
            </a:r>
            <a:r>
              <a:rPr lang="en-US" sz="1200" kern="1200" dirty="0" smtClean="0">
                <a:solidFill>
                  <a:schemeClr val="tx1"/>
                </a:solidFill>
                <a:effectLst/>
                <a:latin typeface="+mn-lt"/>
                <a:ea typeface="+mn-ea"/>
                <a:cs typeface="+mn-cs"/>
              </a:rPr>
              <a:t>. All children in the household must stay in school until they turn 18 (or reach the age at which national policy specifies that a child is no longer required to attend school). If the 16-year-old son is no longer in school, the household cannot graduate.</a:t>
            </a:r>
          </a:p>
          <a:p>
            <a:endParaRPr lang="en-US" dirty="0"/>
          </a:p>
        </p:txBody>
      </p:sp>
    </p:spTree>
    <p:extLst>
      <p:ext uri="{BB962C8B-B14F-4D97-AF65-F5344CB8AC3E}">
        <p14:creationId xmlns:p14="http://schemas.microsoft.com/office/powerpoint/2010/main" val="46228615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r>
              <a:rPr lang="en-US" sz="1200" b="1" kern="1200" dirty="0" smtClean="0">
                <a:solidFill>
                  <a:schemeClr val="tx1"/>
                </a:solidFill>
                <a:effectLst/>
                <a:latin typeface="+mn-lt"/>
                <a:ea typeface="+mn-ea"/>
                <a:cs typeface="+mn-cs"/>
              </a:rPr>
              <a:t>Solution</a:t>
            </a:r>
          </a:p>
          <a:p>
            <a:r>
              <a:rPr lang="en-US" sz="1200" kern="1200" dirty="0" smtClean="0">
                <a:solidFill>
                  <a:schemeClr val="tx1"/>
                </a:solidFill>
                <a:effectLst/>
                <a:latin typeface="+mn-lt"/>
                <a:ea typeface="+mn-ea"/>
                <a:cs typeface="+mn-cs"/>
              </a:rPr>
              <a:t>The mother’s ART adherence can be verified through self-report. If she is ART adherent according to Option (b) for Benchmark 2, the household </a:t>
            </a:r>
            <a:r>
              <a:rPr lang="en-US" sz="1200" b="1" u="sng" kern="1200" dirty="0" smtClean="0">
                <a:solidFill>
                  <a:schemeClr val="tx1"/>
                </a:solidFill>
                <a:effectLst/>
                <a:latin typeface="+mn-lt"/>
                <a:ea typeface="+mn-ea"/>
                <a:cs typeface="+mn-cs"/>
              </a:rPr>
              <a:t>is ready to graduate</a:t>
            </a:r>
            <a:r>
              <a:rPr lang="en-US" sz="1200" kern="1200" dirty="0" smtClean="0">
                <a:solidFill>
                  <a:schemeClr val="tx1"/>
                </a:solidFill>
                <a:effectLst/>
                <a:latin typeface="+mn-lt"/>
                <a:ea typeface="+mn-ea"/>
                <a:cs typeface="+mn-cs"/>
              </a:rPr>
              <a:t>. </a:t>
            </a:r>
          </a:p>
          <a:p>
            <a:endParaRPr lang="en-US" dirty="0"/>
          </a:p>
        </p:txBody>
      </p:sp>
    </p:spTree>
    <p:extLst>
      <p:ext uri="{BB962C8B-B14F-4D97-AF65-F5344CB8AC3E}">
        <p14:creationId xmlns:p14="http://schemas.microsoft.com/office/powerpoint/2010/main" val="4763946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r>
              <a:rPr lang="en-US" sz="1200" b="1" kern="1200" dirty="0" smtClean="0">
                <a:solidFill>
                  <a:schemeClr val="tx1"/>
                </a:solidFill>
                <a:effectLst/>
                <a:latin typeface="+mn-lt"/>
                <a:ea typeface="+mn-ea"/>
                <a:cs typeface="+mn-cs"/>
              </a:rPr>
              <a:t>Solution</a:t>
            </a:r>
          </a:p>
          <a:p>
            <a:r>
              <a:rPr lang="en-US" sz="1200" kern="1200" dirty="0" smtClean="0">
                <a:solidFill>
                  <a:schemeClr val="tx1"/>
                </a:solidFill>
                <a:effectLst/>
                <a:latin typeface="+mn-lt"/>
                <a:ea typeface="+mn-ea"/>
                <a:cs typeface="+mn-cs"/>
              </a:rPr>
              <a:t>This household is </a:t>
            </a:r>
            <a:r>
              <a:rPr lang="en-US" sz="1200" b="1" u="sng" kern="1200" dirty="0" smtClean="0">
                <a:solidFill>
                  <a:schemeClr val="tx1"/>
                </a:solidFill>
                <a:effectLst/>
                <a:latin typeface="+mn-lt"/>
                <a:ea typeface="+mn-ea"/>
                <a:cs typeface="+mn-cs"/>
              </a:rPr>
              <a:t>not ready to graduate</a:t>
            </a:r>
            <a:r>
              <a:rPr lang="en-US" sz="1200" kern="1200" dirty="0" smtClean="0">
                <a:solidFill>
                  <a:schemeClr val="tx1"/>
                </a:solidFill>
                <a:effectLst/>
                <a:latin typeface="+mn-lt"/>
                <a:ea typeface="+mn-ea"/>
                <a:cs typeface="+mn-cs"/>
              </a:rPr>
              <a:t>. The mother must self-report her own HIV status to the caseworker for Benchmark 1 to be met.</a:t>
            </a:r>
          </a:p>
        </p:txBody>
      </p:sp>
    </p:spTree>
    <p:extLst>
      <p:ext uri="{BB962C8B-B14F-4D97-AF65-F5344CB8AC3E}">
        <p14:creationId xmlns:p14="http://schemas.microsoft.com/office/powerpoint/2010/main" val="181260518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r>
              <a:rPr lang="en-US" sz="1200" b="1" kern="1200" dirty="0" smtClean="0">
                <a:solidFill>
                  <a:schemeClr val="tx1"/>
                </a:solidFill>
                <a:effectLst/>
                <a:latin typeface="+mn-lt"/>
                <a:ea typeface="+mn-ea"/>
                <a:cs typeface="+mn-cs"/>
              </a:rPr>
              <a:t>Solution</a:t>
            </a:r>
          </a:p>
          <a:p>
            <a:r>
              <a:rPr lang="en-US" sz="1200" kern="1200" dirty="0" smtClean="0">
                <a:solidFill>
                  <a:schemeClr val="tx1"/>
                </a:solidFill>
                <a:effectLst/>
                <a:latin typeface="+mn-lt"/>
                <a:ea typeface="+mn-ea"/>
                <a:cs typeface="+mn-cs"/>
              </a:rPr>
              <a:t>The child is classified as </a:t>
            </a:r>
            <a:r>
              <a:rPr lang="en-US" sz="1200" b="1" u="sng" kern="1200" dirty="0" smtClean="0">
                <a:solidFill>
                  <a:schemeClr val="tx1"/>
                </a:solidFill>
                <a:effectLst/>
                <a:latin typeface="+mn-lt"/>
                <a:ea typeface="+mn-ea"/>
                <a:cs typeface="+mn-cs"/>
              </a:rPr>
              <a:t>HIV test not required based on risk assessment</a:t>
            </a:r>
            <a:r>
              <a:rPr lang="en-US" sz="1200" b="1"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The caseworker should monitor the child and carry out an HIV risk assessment any time he suspects her risk has changed.</a:t>
            </a:r>
          </a:p>
          <a:p>
            <a:endParaRPr lang="en-US" dirty="0"/>
          </a:p>
        </p:txBody>
      </p:sp>
    </p:spTree>
    <p:extLst>
      <p:ext uri="{BB962C8B-B14F-4D97-AF65-F5344CB8AC3E}">
        <p14:creationId xmlns:p14="http://schemas.microsoft.com/office/powerpoint/2010/main" val="39675658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r>
              <a:rPr lang="en-US" sz="1200" b="1" kern="1200" dirty="0" smtClean="0">
                <a:solidFill>
                  <a:schemeClr val="tx1"/>
                </a:solidFill>
                <a:effectLst/>
                <a:latin typeface="+mn-lt"/>
                <a:ea typeface="+mn-ea"/>
                <a:cs typeface="+mn-cs"/>
              </a:rPr>
              <a:t>Solution</a:t>
            </a:r>
          </a:p>
          <a:p>
            <a:r>
              <a:rPr lang="en-US" sz="1200" kern="1200" dirty="0" smtClean="0">
                <a:solidFill>
                  <a:schemeClr val="tx1"/>
                </a:solidFill>
                <a:effectLst/>
                <a:latin typeface="+mn-lt"/>
                <a:ea typeface="+mn-ea"/>
                <a:cs typeface="+mn-cs"/>
              </a:rPr>
              <a:t>The child is classified as </a:t>
            </a:r>
            <a:r>
              <a:rPr lang="en-US" sz="1200" b="1" u="sng" kern="1200" dirty="0" smtClean="0">
                <a:solidFill>
                  <a:schemeClr val="tx1"/>
                </a:solidFill>
                <a:effectLst/>
                <a:latin typeface="+mn-lt"/>
                <a:ea typeface="+mn-ea"/>
                <a:cs typeface="+mn-cs"/>
              </a:rPr>
              <a:t>HIV positive not currently receiving ART/ART status unknown</a:t>
            </a:r>
            <a:r>
              <a:rPr lang="en-US" sz="1200" kern="1200" dirty="0" smtClean="0">
                <a:solidFill>
                  <a:schemeClr val="tx1"/>
                </a:solidFill>
                <a:effectLst/>
                <a:latin typeface="+mn-lt"/>
                <a:ea typeface="+mn-ea"/>
                <a:cs typeface="+mn-cs"/>
              </a:rPr>
              <a:t>. The caseworker should support the child’s ART access and adherence and continue to assess ART treatment status at every visit and report in DATIM every six months. The caseworker should also encourage the mother to get an HIV test and support her ART access and adherence if she tests HIV positive.</a:t>
            </a:r>
          </a:p>
          <a:p>
            <a:endParaRPr lang="en-US" dirty="0"/>
          </a:p>
        </p:txBody>
      </p:sp>
    </p:spTree>
    <p:extLst>
      <p:ext uri="{BB962C8B-B14F-4D97-AF65-F5344CB8AC3E}">
        <p14:creationId xmlns:p14="http://schemas.microsoft.com/office/powerpoint/2010/main" val="35116654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r>
              <a:rPr lang="en-US" sz="1200" b="1" kern="1200" dirty="0" smtClean="0">
                <a:solidFill>
                  <a:schemeClr val="tx1"/>
                </a:solidFill>
                <a:effectLst/>
                <a:latin typeface="+mn-lt"/>
                <a:ea typeface="+mn-ea"/>
                <a:cs typeface="+mn-cs"/>
              </a:rPr>
              <a:t>Solution</a:t>
            </a:r>
          </a:p>
          <a:p>
            <a:r>
              <a:rPr lang="en-US" sz="1200" kern="1200" dirty="0" smtClean="0">
                <a:solidFill>
                  <a:schemeClr val="tx1"/>
                </a:solidFill>
                <a:effectLst/>
                <a:latin typeface="+mn-lt"/>
                <a:ea typeface="+mn-ea"/>
                <a:cs typeface="+mn-cs"/>
              </a:rPr>
              <a:t>The boy is classified as </a:t>
            </a:r>
            <a:r>
              <a:rPr lang="en-US" sz="1200" b="1" u="sng" kern="1200" dirty="0" smtClean="0">
                <a:solidFill>
                  <a:schemeClr val="tx1"/>
                </a:solidFill>
                <a:effectLst/>
                <a:latin typeface="+mn-lt"/>
                <a:ea typeface="+mn-ea"/>
                <a:cs typeface="+mn-cs"/>
              </a:rPr>
              <a:t>HIV status unknown</a:t>
            </a:r>
            <a:r>
              <a:rPr lang="en-US" sz="1200" kern="1200" dirty="0" smtClean="0">
                <a:solidFill>
                  <a:schemeClr val="tx1"/>
                </a:solidFill>
                <a:effectLst/>
                <a:latin typeface="+mn-lt"/>
                <a:ea typeface="+mn-ea"/>
                <a:cs typeface="+mn-cs"/>
              </a:rPr>
              <a:t>. Although he has tested HIV-negative in the past, his HIV risk has changed given the fact that he has become sexually active and started drinking. The boy should be classified as “HIV status unknown” until he receives another HIV test and discloses his HIV status to the caseworker.</a:t>
            </a:r>
          </a:p>
          <a:p>
            <a:endParaRPr lang="en-US" dirty="0"/>
          </a:p>
        </p:txBody>
      </p:sp>
    </p:spTree>
    <p:extLst>
      <p:ext uri="{BB962C8B-B14F-4D97-AF65-F5344CB8AC3E}">
        <p14:creationId xmlns:p14="http://schemas.microsoft.com/office/powerpoint/2010/main" val="106669070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r>
              <a:rPr lang="en-US" sz="1200" b="1" kern="1200" dirty="0" smtClean="0">
                <a:solidFill>
                  <a:schemeClr val="tx1"/>
                </a:solidFill>
                <a:effectLst/>
                <a:latin typeface="+mn-lt"/>
                <a:ea typeface="+mn-ea"/>
                <a:cs typeface="+mn-cs"/>
              </a:rPr>
              <a:t>Solution</a:t>
            </a:r>
          </a:p>
          <a:p>
            <a:r>
              <a:rPr lang="en-US" sz="1200" kern="1200" dirty="0" smtClean="0">
                <a:solidFill>
                  <a:schemeClr val="tx1"/>
                </a:solidFill>
                <a:effectLst/>
                <a:latin typeface="+mn-lt"/>
                <a:ea typeface="+mn-ea"/>
                <a:cs typeface="+mn-cs"/>
              </a:rPr>
              <a:t>The child is classified as </a:t>
            </a:r>
            <a:r>
              <a:rPr lang="en-US" sz="1200" b="1" u="sng" kern="1200" dirty="0" smtClean="0">
                <a:solidFill>
                  <a:schemeClr val="tx1"/>
                </a:solidFill>
                <a:effectLst/>
                <a:latin typeface="+mn-lt"/>
                <a:ea typeface="+mn-ea"/>
                <a:cs typeface="+mn-cs"/>
              </a:rPr>
              <a:t>HIV positive not currently receiving ART/ART status unknown</a:t>
            </a:r>
            <a:r>
              <a:rPr lang="en-US" sz="1200" kern="1200" dirty="0" smtClean="0">
                <a:solidFill>
                  <a:schemeClr val="tx1"/>
                </a:solidFill>
                <a:effectLst/>
                <a:latin typeface="+mn-lt"/>
                <a:ea typeface="+mn-ea"/>
                <a:cs typeface="+mn-cs"/>
              </a:rPr>
              <a:t>, given the fact that she has not been retained in ART treatment. The caseworker should encourage her to disclose her HIV status to her parents if it is safe for her to do so. If it is not, they should ask her about other trusted adults that she could talk to. The IP should also provide necessary support for her to attend clinic appointments, such as through providing transportation subsidies. </a:t>
            </a:r>
          </a:p>
          <a:p>
            <a:endParaRPr lang="en-US" dirty="0"/>
          </a:p>
        </p:txBody>
      </p:sp>
    </p:spTree>
    <p:extLst>
      <p:ext uri="{BB962C8B-B14F-4D97-AF65-F5344CB8AC3E}">
        <p14:creationId xmlns:p14="http://schemas.microsoft.com/office/powerpoint/2010/main" val="77107666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r>
              <a:rPr lang="en-US" sz="1200" b="1" kern="1200" dirty="0" smtClean="0">
                <a:solidFill>
                  <a:schemeClr val="tx1"/>
                </a:solidFill>
                <a:effectLst/>
                <a:latin typeface="+mn-lt"/>
                <a:ea typeface="+mn-ea"/>
                <a:cs typeface="+mn-cs"/>
              </a:rPr>
              <a:t>Solution</a:t>
            </a:r>
          </a:p>
          <a:p>
            <a:r>
              <a:rPr lang="en-US" sz="1200" kern="1200" dirty="0" smtClean="0">
                <a:solidFill>
                  <a:schemeClr val="tx1"/>
                </a:solidFill>
                <a:effectLst/>
                <a:latin typeface="+mn-lt"/>
                <a:ea typeface="+mn-ea"/>
                <a:cs typeface="+mn-cs"/>
              </a:rPr>
              <a:t>The child is classified as </a:t>
            </a:r>
            <a:r>
              <a:rPr lang="en-US" sz="1200" b="1" u="sng" kern="1200" dirty="0" smtClean="0">
                <a:solidFill>
                  <a:schemeClr val="tx1"/>
                </a:solidFill>
                <a:effectLst/>
                <a:latin typeface="+mn-lt"/>
                <a:ea typeface="+mn-ea"/>
                <a:cs typeface="+mn-cs"/>
              </a:rPr>
              <a:t>HIV negative</a:t>
            </a:r>
            <a:r>
              <a:rPr lang="en-US" sz="1200" kern="1200" dirty="0" smtClean="0">
                <a:solidFill>
                  <a:schemeClr val="tx1"/>
                </a:solidFill>
                <a:effectLst/>
                <a:latin typeface="+mn-lt"/>
                <a:ea typeface="+mn-ea"/>
                <a:cs typeface="+mn-cs"/>
              </a:rPr>
              <a:t>. Based on the child’s past HIV negative test result and the fact that the caseworker has no reason to think the child’s risk has changed since that HIV test, the child can continue to be counted as HIV negative. The child does not need an HIV test unless the caseworker has reason to think that the child’s risk has changed, at which time the caseworker should carry out an HIV risk assessment to determine if an HIV test is needed.</a:t>
            </a:r>
          </a:p>
        </p:txBody>
      </p:sp>
    </p:spTree>
    <p:extLst>
      <p:ext uri="{BB962C8B-B14F-4D97-AF65-F5344CB8AC3E}">
        <p14:creationId xmlns:p14="http://schemas.microsoft.com/office/powerpoint/2010/main" val="156919946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r>
              <a:rPr lang="en-US" sz="1200" b="1" kern="1200" dirty="0" smtClean="0">
                <a:solidFill>
                  <a:schemeClr val="tx1"/>
                </a:solidFill>
                <a:effectLst/>
                <a:latin typeface="+mn-lt"/>
                <a:ea typeface="+mn-ea"/>
                <a:cs typeface="+mn-cs"/>
              </a:rPr>
              <a:t>Solution</a:t>
            </a:r>
          </a:p>
          <a:p>
            <a:r>
              <a:rPr lang="en-US" sz="1200" kern="1200" dirty="0" smtClean="0">
                <a:solidFill>
                  <a:schemeClr val="tx1"/>
                </a:solidFill>
                <a:effectLst/>
                <a:latin typeface="+mn-lt"/>
                <a:ea typeface="+mn-ea"/>
                <a:cs typeface="+mn-cs"/>
              </a:rPr>
              <a:t>The child is classified as </a:t>
            </a:r>
            <a:r>
              <a:rPr lang="en-US" sz="1200" b="1" u="sng" kern="1200" dirty="0" smtClean="0">
                <a:solidFill>
                  <a:schemeClr val="tx1"/>
                </a:solidFill>
                <a:effectLst/>
                <a:latin typeface="+mn-lt"/>
                <a:ea typeface="+mn-ea"/>
                <a:cs typeface="+mn-cs"/>
              </a:rPr>
              <a:t>HIV positive, currently receiving ART</a:t>
            </a:r>
            <a:r>
              <a:rPr lang="en-US" sz="1200" kern="1200" dirty="0" smtClean="0">
                <a:solidFill>
                  <a:schemeClr val="tx1"/>
                </a:solidFill>
                <a:effectLst/>
                <a:latin typeface="+mn-lt"/>
                <a:ea typeface="+mn-ea"/>
                <a:cs typeface="+mn-cs"/>
              </a:rPr>
              <a:t>. He is still being retained in care and so is counted as receiving ART despite evidence of poor adherence. The caseworker should provide support to the mother in improving her child’s adherence and also support her in her own HIV adherence and care </a:t>
            </a:r>
            <a:r>
              <a:rPr lang="en-US" sz="1200" kern="1200" smtClean="0">
                <a:solidFill>
                  <a:schemeClr val="tx1"/>
                </a:solidFill>
                <a:effectLst/>
                <a:latin typeface="+mn-lt"/>
                <a:ea typeface="+mn-ea"/>
                <a:cs typeface="+mn-cs"/>
              </a:rPr>
              <a:t>seeking.</a:t>
            </a:r>
            <a:endParaRPr lang="en-US" sz="1200" kern="1200" dirty="0" smtClean="0">
              <a:solidFill>
                <a:schemeClr val="tx1"/>
              </a:solidFill>
              <a:effectLst/>
              <a:latin typeface="+mn-lt"/>
              <a:ea typeface="+mn-ea"/>
              <a:cs typeface="+mn-cs"/>
            </a:endParaRPr>
          </a:p>
        </p:txBody>
      </p:sp>
    </p:spTree>
    <p:extLst>
      <p:ext uri="{BB962C8B-B14F-4D97-AF65-F5344CB8AC3E}">
        <p14:creationId xmlns:p14="http://schemas.microsoft.com/office/powerpoint/2010/main" val="2001312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r>
              <a:rPr lang="en-US" sz="1200" b="1" kern="1200" dirty="0" smtClean="0">
                <a:solidFill>
                  <a:schemeClr val="tx1"/>
                </a:solidFill>
                <a:effectLst/>
                <a:latin typeface="+mn-lt"/>
                <a:ea typeface="+mn-ea"/>
                <a:cs typeface="+mn-cs"/>
              </a:rPr>
              <a:t>Solution</a:t>
            </a:r>
          </a:p>
          <a:p>
            <a:r>
              <a:rPr lang="en-US" sz="1200" kern="1200" dirty="0" smtClean="0">
                <a:solidFill>
                  <a:schemeClr val="tx1"/>
                </a:solidFill>
                <a:effectLst/>
                <a:latin typeface="+mn-lt"/>
                <a:ea typeface="+mn-ea"/>
                <a:cs typeface="+mn-cs"/>
              </a:rPr>
              <a:t>Mary is counted as </a:t>
            </a:r>
            <a:r>
              <a:rPr lang="en-US" sz="1200" b="1" u="sng" kern="1200" dirty="0" smtClean="0">
                <a:solidFill>
                  <a:schemeClr val="tx1"/>
                </a:solidFill>
                <a:effectLst/>
                <a:latin typeface="+mn-lt"/>
                <a:ea typeface="+mn-ea"/>
                <a:cs typeface="+mn-cs"/>
              </a:rPr>
              <a:t>exited</a:t>
            </a:r>
            <a:r>
              <a:rPr lang="en-US" sz="1200" kern="1200" dirty="0" smtClean="0">
                <a:solidFill>
                  <a:schemeClr val="tx1"/>
                </a:solidFill>
                <a:effectLst/>
                <a:latin typeface="+mn-lt"/>
                <a:ea typeface="+mn-ea"/>
                <a:cs typeface="+mn-cs"/>
              </a:rPr>
              <a:t> at APR. She did not receive services in the previous two quarters, as she received services in Q3 but not Q4. Receiving a new case plan is not counted as a service, although receiving a new case plan at least once a year is a requirement for being active. Mary could be counted as active again once she had received services in the previous two quarters, had a case plan which had been updated within the last four quarters, and had been monitored at least quarterly.</a:t>
            </a:r>
          </a:p>
          <a:p>
            <a:endParaRPr lang="en-US" dirty="0"/>
          </a:p>
        </p:txBody>
      </p:sp>
    </p:spTree>
    <p:extLst>
      <p:ext uri="{BB962C8B-B14F-4D97-AF65-F5344CB8AC3E}">
        <p14:creationId xmlns:p14="http://schemas.microsoft.com/office/powerpoint/2010/main" val="13569763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r>
              <a:rPr lang="en-US" sz="1200" b="1" kern="1200" dirty="0" smtClean="0">
                <a:solidFill>
                  <a:schemeClr val="tx1"/>
                </a:solidFill>
                <a:effectLst/>
                <a:latin typeface="+mn-lt"/>
                <a:ea typeface="+mn-ea"/>
                <a:cs typeface="+mn-cs"/>
              </a:rPr>
              <a:t>Solution</a:t>
            </a:r>
          </a:p>
          <a:p>
            <a:r>
              <a:rPr lang="en-US" sz="1200" kern="1200" dirty="0" err="1" smtClean="0">
                <a:solidFill>
                  <a:schemeClr val="tx1"/>
                </a:solidFill>
                <a:effectLst/>
                <a:latin typeface="+mn-lt"/>
                <a:ea typeface="+mn-ea"/>
                <a:cs typeface="+mn-cs"/>
              </a:rPr>
              <a:t>Kabeya</a:t>
            </a:r>
            <a:r>
              <a:rPr lang="en-US" sz="1200" kern="1200" dirty="0" smtClean="0">
                <a:solidFill>
                  <a:schemeClr val="tx1"/>
                </a:solidFill>
                <a:effectLst/>
                <a:latin typeface="+mn-lt"/>
                <a:ea typeface="+mn-ea"/>
                <a:cs typeface="+mn-cs"/>
              </a:rPr>
              <a:t> is </a:t>
            </a:r>
            <a:r>
              <a:rPr lang="en-US" sz="1200" b="1" u="sng" kern="1200" dirty="0" smtClean="0">
                <a:solidFill>
                  <a:schemeClr val="tx1"/>
                </a:solidFill>
                <a:effectLst/>
                <a:latin typeface="+mn-lt"/>
                <a:ea typeface="+mn-ea"/>
                <a:cs typeface="+mn-cs"/>
              </a:rPr>
              <a:t>not reported</a:t>
            </a:r>
            <a:r>
              <a:rPr lang="en-US" sz="1200" kern="1200" dirty="0" smtClean="0">
                <a:solidFill>
                  <a:schemeClr val="tx1"/>
                </a:solidFill>
                <a:effectLst/>
                <a:latin typeface="+mn-lt"/>
                <a:ea typeface="+mn-ea"/>
                <a:cs typeface="+mn-cs"/>
              </a:rPr>
              <a:t> in DATIM at APR. A newly enrolled child is not counted as active until he or she has received a service in the same reporting period when he or she was enrolled or has received services in two consecutive quarters if services did not start until the reporting period after he or she was enrolled. Because </a:t>
            </a:r>
            <a:r>
              <a:rPr lang="en-US" sz="1200" kern="1200" dirty="0" err="1" smtClean="0">
                <a:solidFill>
                  <a:schemeClr val="tx1"/>
                </a:solidFill>
                <a:effectLst/>
                <a:latin typeface="+mn-lt"/>
                <a:ea typeface="+mn-ea"/>
                <a:cs typeface="+mn-cs"/>
              </a:rPr>
              <a:t>Kabeya</a:t>
            </a:r>
            <a:r>
              <a:rPr lang="en-US" sz="1200" kern="1200" dirty="0" smtClean="0">
                <a:solidFill>
                  <a:schemeClr val="tx1"/>
                </a:solidFill>
                <a:effectLst/>
                <a:latin typeface="+mn-lt"/>
                <a:ea typeface="+mn-ea"/>
                <a:cs typeface="+mn-cs"/>
              </a:rPr>
              <a:t> was enrolled in Q2 and did not receive a service by the end of Q2 (the end of the reporting period), she will not become active until she receives services in two consecutive quarters. Receiving a new case plan is not counted as a service, although a case plan and quarterly monitoring are also required for </a:t>
            </a:r>
            <a:r>
              <a:rPr lang="en-US" sz="1200" kern="1200" dirty="0" err="1" smtClean="0">
                <a:solidFill>
                  <a:schemeClr val="tx1"/>
                </a:solidFill>
                <a:effectLst/>
                <a:latin typeface="+mn-lt"/>
                <a:ea typeface="+mn-ea"/>
                <a:cs typeface="+mn-cs"/>
              </a:rPr>
              <a:t>Kabeya</a:t>
            </a:r>
            <a:r>
              <a:rPr lang="en-US" sz="1200" kern="1200" dirty="0" smtClean="0">
                <a:solidFill>
                  <a:schemeClr val="tx1"/>
                </a:solidFill>
                <a:effectLst/>
                <a:latin typeface="+mn-lt"/>
                <a:ea typeface="+mn-ea"/>
                <a:cs typeface="+mn-cs"/>
              </a:rPr>
              <a:t> to be counted as active.</a:t>
            </a:r>
          </a:p>
          <a:p>
            <a:endParaRPr lang="en-US" dirty="0"/>
          </a:p>
        </p:txBody>
      </p:sp>
    </p:spTree>
    <p:extLst>
      <p:ext uri="{BB962C8B-B14F-4D97-AF65-F5344CB8AC3E}">
        <p14:creationId xmlns:p14="http://schemas.microsoft.com/office/powerpoint/2010/main" val="4248807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r>
              <a:rPr lang="en-US" sz="1200" b="1" kern="1200" dirty="0" smtClean="0">
                <a:solidFill>
                  <a:schemeClr val="tx1"/>
                </a:solidFill>
                <a:effectLst/>
                <a:latin typeface="+mn-lt"/>
                <a:ea typeface="+mn-ea"/>
                <a:cs typeface="+mn-cs"/>
              </a:rPr>
              <a:t>Solution</a:t>
            </a:r>
          </a:p>
          <a:p>
            <a:r>
              <a:rPr lang="en-US" sz="1200" kern="1200" dirty="0" smtClean="0">
                <a:solidFill>
                  <a:schemeClr val="tx1"/>
                </a:solidFill>
                <a:effectLst/>
                <a:latin typeface="+mn-lt"/>
                <a:ea typeface="+mn-ea"/>
                <a:cs typeface="+mn-cs"/>
              </a:rPr>
              <a:t>Psychosocial support that does not involve a specific, evidence-based psychosocial intervention does not count as a service. Although the household is receiving weekly visits, these visits to do not count as an evidence-based psychosocial intervention. The daughter has been provided with a case plan and regular monitoring, but she and her mother will </a:t>
            </a:r>
            <a:r>
              <a:rPr lang="en-US" sz="1200" b="1" u="sng" kern="1200" dirty="0" smtClean="0">
                <a:solidFill>
                  <a:schemeClr val="tx1"/>
                </a:solidFill>
                <a:effectLst/>
                <a:latin typeface="+mn-lt"/>
                <a:ea typeface="+mn-ea"/>
                <a:cs typeface="+mn-cs"/>
              </a:rPr>
              <a:t>not be reported</a:t>
            </a:r>
            <a:r>
              <a:rPr lang="en-US" sz="1200" b="1"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in DATIM until they receive an eligible service. The caseworker should continue to try to persuade the mother to seek help for the violence she is experiencing, through strategies such as arranging for the mother to speak with someone with expertise in intimate partner violence. The caseworker should also ensure that the mother and daughter receive other necessary OVC services as soon as possible. In addition, the caseworker should regularly screen the daughter for violence (including sexual violence).</a:t>
            </a:r>
          </a:p>
          <a:p>
            <a:endParaRPr lang="en-US" dirty="0"/>
          </a:p>
        </p:txBody>
      </p:sp>
    </p:spTree>
    <p:extLst>
      <p:ext uri="{BB962C8B-B14F-4D97-AF65-F5344CB8AC3E}">
        <p14:creationId xmlns:p14="http://schemas.microsoft.com/office/powerpoint/2010/main" val="5882104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r>
              <a:rPr lang="en-US" sz="1200" b="1" kern="1200" dirty="0" smtClean="0">
                <a:solidFill>
                  <a:schemeClr val="tx1"/>
                </a:solidFill>
                <a:effectLst/>
                <a:latin typeface="+mn-lt"/>
                <a:ea typeface="+mn-ea"/>
                <a:cs typeface="+mn-cs"/>
              </a:rPr>
              <a:t>Solution</a:t>
            </a:r>
          </a:p>
          <a:p>
            <a:r>
              <a:rPr lang="en-US" sz="1200" kern="1200" dirty="0" smtClean="0">
                <a:solidFill>
                  <a:schemeClr val="tx1"/>
                </a:solidFill>
                <a:effectLst/>
                <a:latin typeface="+mn-lt"/>
                <a:ea typeface="+mn-ea"/>
                <a:cs typeface="+mn-cs"/>
              </a:rPr>
              <a:t>Children are counted active during the period for which school fees have been paid (even if they were paid in a previous quarter) and the children are attending school. In Q4 (July to September 2018), the children did not receive educational support, as the IP did not pay school fees and the children did not attend school. The children would have needed to receive another service in Q4 to be counted as active at APR. If they did not receive another service in Q4, they would be counted as </a:t>
            </a:r>
            <a:r>
              <a:rPr lang="en-US" sz="1200" b="1" u="sng" kern="1200" dirty="0" smtClean="0">
                <a:solidFill>
                  <a:schemeClr val="tx1"/>
                </a:solidFill>
                <a:effectLst/>
                <a:latin typeface="+mn-lt"/>
                <a:ea typeface="+mn-ea"/>
                <a:cs typeface="+mn-cs"/>
              </a:rPr>
              <a:t>exited</a:t>
            </a:r>
            <a:r>
              <a:rPr lang="en-US" sz="1200" kern="1200" dirty="0" smtClean="0">
                <a:solidFill>
                  <a:schemeClr val="tx1"/>
                </a:solidFill>
                <a:effectLst/>
                <a:latin typeface="+mn-lt"/>
                <a:ea typeface="+mn-ea"/>
                <a:cs typeface="+mn-cs"/>
              </a:rPr>
              <a:t> at APR.</a:t>
            </a:r>
          </a:p>
          <a:p>
            <a:endParaRPr lang="en-US" dirty="0"/>
          </a:p>
        </p:txBody>
      </p:sp>
    </p:spTree>
    <p:extLst>
      <p:ext uri="{BB962C8B-B14F-4D97-AF65-F5344CB8AC3E}">
        <p14:creationId xmlns:p14="http://schemas.microsoft.com/office/powerpoint/2010/main" val="11851841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r>
              <a:rPr lang="en-US" sz="1200" b="1" kern="1200" dirty="0" smtClean="0">
                <a:solidFill>
                  <a:schemeClr val="tx1"/>
                </a:solidFill>
                <a:effectLst/>
                <a:latin typeface="+mn-lt"/>
                <a:ea typeface="+mn-ea"/>
                <a:cs typeface="+mn-cs"/>
              </a:rPr>
              <a:t>Solution</a:t>
            </a:r>
          </a:p>
          <a:p>
            <a:r>
              <a:rPr lang="en-US" sz="1200" kern="1200" dirty="0" smtClean="0">
                <a:solidFill>
                  <a:schemeClr val="tx1"/>
                </a:solidFill>
                <a:effectLst/>
                <a:latin typeface="+mn-lt"/>
                <a:ea typeface="+mn-ea"/>
                <a:cs typeface="+mn-cs"/>
              </a:rPr>
              <a:t>Yes, OVC beneficiaries between the ages of 18 and 20 receiving project support in both of the previous two quarters to attend secondary school and meeting the criteria for an updated case plan and quarterly monitoring may be counted as </a:t>
            </a:r>
            <a:r>
              <a:rPr lang="en-US" sz="1200" b="1" u="sng" kern="1200" dirty="0" smtClean="0">
                <a:solidFill>
                  <a:schemeClr val="tx1"/>
                </a:solidFill>
                <a:effectLst/>
                <a:latin typeface="+mn-lt"/>
                <a:ea typeface="+mn-ea"/>
                <a:cs typeface="+mn-cs"/>
              </a:rPr>
              <a:t>active</a:t>
            </a:r>
            <a:r>
              <a:rPr lang="en-US" sz="1200" kern="1200" dirty="0" smtClean="0">
                <a:solidFill>
                  <a:schemeClr val="tx1"/>
                </a:solidFill>
                <a:effectLst/>
                <a:latin typeface="+mn-lt"/>
                <a:ea typeface="+mn-ea"/>
                <a:cs typeface="+mn-cs"/>
              </a:rPr>
              <a:t>.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No, her caregiver should not be counted as active unless the caregiver is also receiving OVC services.</a:t>
            </a:r>
          </a:p>
          <a:p>
            <a:endParaRPr lang="en-US" dirty="0"/>
          </a:p>
        </p:txBody>
      </p:sp>
    </p:spTree>
    <p:extLst>
      <p:ext uri="{BB962C8B-B14F-4D97-AF65-F5344CB8AC3E}">
        <p14:creationId xmlns:p14="http://schemas.microsoft.com/office/powerpoint/2010/main" val="14791831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r>
              <a:rPr lang="en-US" sz="1200" b="1" kern="1200" dirty="0" smtClean="0">
                <a:solidFill>
                  <a:schemeClr val="tx1"/>
                </a:solidFill>
                <a:effectLst/>
                <a:latin typeface="+mn-lt"/>
                <a:ea typeface="+mn-ea"/>
                <a:cs typeface="+mn-cs"/>
              </a:rPr>
              <a:t>Solution</a:t>
            </a:r>
          </a:p>
          <a:p>
            <a:r>
              <a:rPr lang="en-US" sz="1200" kern="1200" dirty="0" smtClean="0">
                <a:solidFill>
                  <a:schemeClr val="tx1"/>
                </a:solidFill>
                <a:effectLst/>
                <a:latin typeface="+mn-lt"/>
                <a:ea typeface="+mn-ea"/>
                <a:cs typeface="+mn-cs"/>
              </a:rPr>
              <a:t>He may only be considered an OVC beneficiary until the age of 20 and while still in secondary school, and he can no longer be considered an OVC beneficiary after he turns 21. We recommend that the IP work to find another non-PEPFAR program capable of providing ongoing support. If all members of his household have not met all graduation benchmarks by his twenty-first birthday, he is considered </a:t>
            </a:r>
            <a:r>
              <a:rPr lang="en-US" sz="1200" b="1" u="sng" kern="1200" dirty="0" smtClean="0">
                <a:solidFill>
                  <a:schemeClr val="tx1"/>
                </a:solidFill>
                <a:effectLst/>
                <a:latin typeface="+mn-lt"/>
                <a:ea typeface="+mn-ea"/>
                <a:cs typeface="+mn-cs"/>
              </a:rPr>
              <a:t>exited</a:t>
            </a:r>
            <a:r>
              <a:rPr lang="en-US" sz="1200" kern="1200" dirty="0" smtClean="0">
                <a:solidFill>
                  <a:schemeClr val="tx1"/>
                </a:solidFill>
                <a:effectLst/>
                <a:latin typeface="+mn-lt"/>
                <a:ea typeface="+mn-ea"/>
                <a:cs typeface="+mn-cs"/>
              </a:rPr>
              <a:t>.</a:t>
            </a:r>
          </a:p>
          <a:p>
            <a:endParaRPr lang="en-US" dirty="0"/>
          </a:p>
        </p:txBody>
      </p:sp>
    </p:spTree>
    <p:extLst>
      <p:ext uri="{BB962C8B-B14F-4D97-AF65-F5344CB8AC3E}">
        <p14:creationId xmlns:p14="http://schemas.microsoft.com/office/powerpoint/2010/main" val="16129343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r>
              <a:rPr lang="en-US" sz="1200" b="1" kern="1200" dirty="0" smtClean="0">
                <a:solidFill>
                  <a:schemeClr val="tx1"/>
                </a:solidFill>
                <a:effectLst/>
                <a:latin typeface="+mn-lt"/>
                <a:ea typeface="+mn-ea"/>
                <a:cs typeface="+mn-cs"/>
              </a:rPr>
              <a:t>Solution</a:t>
            </a:r>
          </a:p>
          <a:p>
            <a:r>
              <a:rPr lang="en-US" sz="1200" kern="1200" dirty="0" smtClean="0">
                <a:solidFill>
                  <a:schemeClr val="tx1"/>
                </a:solidFill>
                <a:effectLst/>
                <a:latin typeface="+mn-lt"/>
                <a:ea typeface="+mn-ea"/>
                <a:cs typeface="+mn-cs"/>
              </a:rPr>
              <a:t>She becomes </a:t>
            </a:r>
            <a:r>
              <a:rPr lang="en-US" sz="1200" b="1" u="sng" kern="1200" dirty="0" smtClean="0">
                <a:solidFill>
                  <a:schemeClr val="tx1"/>
                </a:solidFill>
                <a:effectLst/>
                <a:latin typeface="+mn-lt"/>
                <a:ea typeface="+mn-ea"/>
                <a:cs typeface="+mn-cs"/>
              </a:rPr>
              <a:t>exited</a:t>
            </a:r>
            <a:r>
              <a:rPr lang="en-US" sz="1200" kern="1200" dirty="0" smtClean="0">
                <a:solidFill>
                  <a:schemeClr val="tx1"/>
                </a:solidFill>
                <a:effectLst/>
                <a:latin typeface="+mn-lt"/>
                <a:ea typeface="+mn-ea"/>
                <a:cs typeface="+mn-cs"/>
              </a:rPr>
              <a:t> the quarter after the Peace Corps class ends unless she receives another eligible service. She can become active again when she resumes school or receives another service for two consecutive quarters, provided she also has a case plan that has been updated within the last four quarters and is monitored at least quarterly.</a:t>
            </a:r>
          </a:p>
          <a:p>
            <a:endParaRPr lang="en-US" dirty="0"/>
          </a:p>
        </p:txBody>
      </p:sp>
    </p:spTree>
    <p:extLst>
      <p:ext uri="{BB962C8B-B14F-4D97-AF65-F5344CB8AC3E}">
        <p14:creationId xmlns:p14="http://schemas.microsoft.com/office/powerpoint/2010/main" val="90235110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jpeg"/><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jpeg"/><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object 3"/>
          <p:cNvSpPr/>
          <p:nvPr userDrawn="1"/>
        </p:nvSpPr>
        <p:spPr>
          <a:xfrm>
            <a:off x="0" y="-1"/>
            <a:ext cx="10058400" cy="1189172"/>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dirty="0">
              <a:latin typeface="Futura Lt BT" panose="020B0402020204020303" pitchFamily="34" charset="0"/>
            </a:endParaRPr>
          </a:p>
        </p:txBody>
      </p:sp>
      <p:sp>
        <p:nvSpPr>
          <p:cNvPr id="9" name="object 5"/>
          <p:cNvSpPr/>
          <p:nvPr userDrawn="1"/>
        </p:nvSpPr>
        <p:spPr>
          <a:xfrm>
            <a:off x="0" y="1143000"/>
            <a:ext cx="10058400" cy="5442455"/>
          </a:xfrm>
          <a:custGeom>
            <a:avLst/>
            <a:gdLst/>
            <a:ahLst/>
            <a:cxnLst/>
            <a:rect l="l" t="t" r="r" b="b"/>
            <a:pathLst>
              <a:path w="10058400" h="5274945">
                <a:moveTo>
                  <a:pt x="0" y="5274564"/>
                </a:moveTo>
                <a:lnTo>
                  <a:pt x="10058400" y="5274564"/>
                </a:lnTo>
                <a:lnTo>
                  <a:pt x="10058400" y="0"/>
                </a:lnTo>
                <a:lnTo>
                  <a:pt x="0" y="0"/>
                </a:lnTo>
                <a:lnTo>
                  <a:pt x="0" y="5274564"/>
                </a:lnTo>
                <a:close/>
              </a:path>
            </a:pathLst>
          </a:custGeom>
          <a:solidFill>
            <a:srgbClr val="A6C038"/>
          </a:solidFill>
        </p:spPr>
        <p:txBody>
          <a:bodyPr wrap="square" lIns="0" tIns="0" rIns="0" bIns="0" rtlCol="0"/>
          <a:lstStyle/>
          <a:p>
            <a:endParaRPr/>
          </a:p>
        </p:txBody>
      </p:sp>
      <p:sp>
        <p:nvSpPr>
          <p:cNvPr id="8" name="Rectangle 1"/>
          <p:cNvSpPr>
            <a:spLocks noChangeArrowheads="1"/>
          </p:cNvSpPr>
          <p:nvPr userDrawn="1"/>
        </p:nvSpPr>
        <p:spPr bwMode="auto">
          <a:xfrm>
            <a:off x="-1087826" y="7290541"/>
            <a:ext cx="65"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en-US" sz="1800" b="0" i="0" u="none" strike="noStrike" cap="none" normalizeH="0" baseline="0" dirty="0">
              <a:ln>
                <a:noFill/>
              </a:ln>
              <a:solidFill>
                <a:schemeClr val="tx1"/>
              </a:solidFill>
              <a:effectLst/>
              <a:latin typeface="Arial" panose="020B0604020202020204" pitchFamily="34" charset="0"/>
            </a:endParaRPr>
          </a:p>
        </p:txBody>
      </p: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50066" y="6781800"/>
            <a:ext cx="726934" cy="701868"/>
          </a:xfrm>
          <a:prstGeom prst="rect">
            <a:avLst/>
          </a:prstGeom>
        </p:spPr>
      </p:pic>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058918" y="6667383"/>
            <a:ext cx="1181793" cy="1010433"/>
          </a:xfrm>
          <a:prstGeom prst="rect">
            <a:avLst/>
          </a:prstGeom>
        </p:spPr>
      </p:pic>
      <p:pic>
        <p:nvPicPr>
          <p:cNvPr id="12" name="Picture 1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4361734" y="6797265"/>
            <a:ext cx="1166299" cy="686403"/>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and Text 1">
    <p:bg>
      <p:bgPr>
        <a:solidFill>
          <a:schemeClr val="bg1"/>
        </a:solidFill>
        <a:effectLst/>
      </p:bgPr>
    </p:bg>
    <p:spTree>
      <p:nvGrpSpPr>
        <p:cNvPr id="1" name=""/>
        <p:cNvGrpSpPr/>
        <p:nvPr/>
      </p:nvGrpSpPr>
      <p:grpSpPr>
        <a:xfrm>
          <a:off x="0" y="0"/>
          <a:ext cx="0" cy="0"/>
          <a:chOff x="0" y="0"/>
          <a:chExt cx="0" cy="0"/>
        </a:xfrm>
      </p:grpSpPr>
      <p:sp>
        <p:nvSpPr>
          <p:cNvPr id="7" name="object 3"/>
          <p:cNvSpPr/>
          <p:nvPr userDrawn="1"/>
        </p:nvSpPr>
        <p:spPr>
          <a:xfrm>
            <a:off x="0" y="-1"/>
            <a:ext cx="10058400" cy="1189172"/>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dirty="0">
              <a:latin typeface="Futura Lt BT" panose="020B0402020204020303" pitchFamily="34" charset="0"/>
            </a:endParaRPr>
          </a:p>
        </p:txBody>
      </p:sp>
      <p:sp>
        <p:nvSpPr>
          <p:cNvPr id="16" name="bk object 16"/>
          <p:cNvSpPr/>
          <p:nvPr/>
        </p:nvSpPr>
        <p:spPr>
          <a:xfrm>
            <a:off x="10058400" y="1352550"/>
            <a:ext cx="0" cy="5067300"/>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a:p>
        </p:txBody>
      </p:sp>
      <p:sp>
        <p:nvSpPr>
          <p:cNvPr id="12" name="Title 11"/>
          <p:cNvSpPr>
            <a:spLocks noGrp="1"/>
          </p:cNvSpPr>
          <p:nvPr>
            <p:ph type="title" hasCustomPrompt="1"/>
          </p:nvPr>
        </p:nvSpPr>
        <p:spPr>
          <a:xfrm>
            <a:off x="561845" y="366812"/>
            <a:ext cx="8724024" cy="1143000"/>
          </a:xfrm>
          <a:prstGeom prst="rect">
            <a:avLst/>
          </a:prstGeom>
        </p:spPr>
        <p:txBody>
          <a:bodyPr/>
          <a:lstStyle>
            <a:lvl1pPr>
              <a:defRPr sz="4800" b="1">
                <a:solidFill>
                  <a:srgbClr val="A29CC0"/>
                </a:solidFill>
                <a:latin typeface="Century Gothic" charset="0"/>
                <a:ea typeface="Century Gothic" charset="0"/>
                <a:cs typeface="Century Gothic" charset="0"/>
              </a:defRPr>
            </a:lvl1pPr>
          </a:lstStyle>
          <a:p>
            <a:r>
              <a:rPr lang="en-US" dirty="0"/>
              <a:t>Title goes here</a:t>
            </a:r>
          </a:p>
        </p:txBody>
      </p:sp>
      <p:sp>
        <p:nvSpPr>
          <p:cNvPr id="23" name="Text Placeholder 22"/>
          <p:cNvSpPr>
            <a:spLocks noGrp="1"/>
          </p:cNvSpPr>
          <p:nvPr>
            <p:ph type="body" sz="quarter" idx="10"/>
          </p:nvPr>
        </p:nvSpPr>
        <p:spPr>
          <a:xfrm>
            <a:off x="561845" y="2702611"/>
            <a:ext cx="8429755" cy="2590800"/>
          </a:xfrm>
          <a:prstGeom prst="rect">
            <a:avLst/>
          </a:prstGeom>
        </p:spPr>
        <p:txBody>
          <a:bodyPr/>
          <a:lstStyle>
            <a:lvl1pPr>
              <a:defRPr sz="2800">
                <a:solidFill>
                  <a:schemeClr val="tx1"/>
                </a:solidFill>
                <a:latin typeface="Century Gothic" charset="0"/>
                <a:ea typeface="Century Gothic" charset="0"/>
                <a:cs typeface="Century Gothic" charset="0"/>
              </a:defRPr>
            </a:lvl1pPr>
            <a:lvl2pPr>
              <a:defRPr sz="2400">
                <a:solidFill>
                  <a:schemeClr val="tx1"/>
                </a:solidFill>
                <a:latin typeface="Century Gothic" charset="0"/>
                <a:ea typeface="Century Gothic" charset="0"/>
                <a:cs typeface="Century Gothic" charset="0"/>
              </a:defRPr>
            </a:lvl2pPr>
            <a:lvl3pPr>
              <a:defRPr sz="2000">
                <a:solidFill>
                  <a:schemeClr val="tx1"/>
                </a:solidFill>
                <a:latin typeface="Century Gothic" charset="0"/>
                <a:ea typeface="Century Gothic" charset="0"/>
                <a:cs typeface="Century Gothic" charset="0"/>
              </a:defRPr>
            </a:lvl3pPr>
            <a:lvl4pPr>
              <a:defRPr>
                <a:solidFill>
                  <a:schemeClr val="tx1"/>
                </a:solidFill>
                <a:latin typeface="Century Gothic" charset="0"/>
                <a:ea typeface="Century Gothic" charset="0"/>
                <a:cs typeface="Century Gothic" charset="0"/>
              </a:defRPr>
            </a:lvl4pPr>
            <a:lvl5pPr>
              <a:defRPr>
                <a:solidFill>
                  <a:schemeClr val="tx1"/>
                </a:solidFill>
                <a:latin typeface="Futura LT Pro Book" panose="020B0502020204020303"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25" name="Text Placeholder 24"/>
          <p:cNvSpPr>
            <a:spLocks noGrp="1"/>
          </p:cNvSpPr>
          <p:nvPr>
            <p:ph type="body" sz="quarter" idx="11" hasCustomPrompt="1"/>
          </p:nvPr>
        </p:nvSpPr>
        <p:spPr>
          <a:xfrm>
            <a:off x="561845" y="1091205"/>
            <a:ext cx="6629400" cy="837214"/>
          </a:xfrm>
          <a:prstGeom prst="rect">
            <a:avLst/>
          </a:prstGeom>
        </p:spPr>
        <p:txBody>
          <a:bodyPr/>
          <a:lstStyle>
            <a:lvl1pPr>
              <a:defRPr sz="4400">
                <a:solidFill>
                  <a:srgbClr val="1E1860"/>
                </a:solidFill>
                <a:latin typeface="Century Gothic" charset="0"/>
                <a:ea typeface="Century Gothic" charset="0"/>
                <a:cs typeface="Century Gothic" charset="0"/>
              </a:defRPr>
            </a:lvl1pPr>
          </a:lstStyle>
          <a:p>
            <a:pPr lvl="0"/>
            <a:r>
              <a:rPr lang="en-US" dirty="0"/>
              <a:t>Subtitle goes here</a:t>
            </a:r>
          </a:p>
        </p:txBody>
      </p:sp>
      <p:sp>
        <p:nvSpPr>
          <p:cNvPr id="2" name="Slide Number Placeholder 1">
            <a:extLst>
              <a:ext uri="{FF2B5EF4-FFF2-40B4-BE49-F238E27FC236}">
                <a16:creationId xmlns="" xmlns:a16="http://schemas.microsoft.com/office/drawing/2014/main" id="{CB85CD55-A406-4479-8C3B-E27B8154D27A}"/>
              </a:ext>
            </a:extLst>
          </p:cNvPr>
          <p:cNvSpPr>
            <a:spLocks noGrp="1"/>
          </p:cNvSpPr>
          <p:nvPr>
            <p:ph type="sldNum" sz="quarter" idx="12"/>
          </p:nvPr>
        </p:nvSpPr>
        <p:spPr/>
        <p:txBody>
          <a:bodyPr/>
          <a:lstStyle/>
          <a:p>
            <a:fld id="{26E4F88F-4EEB-4D1A-A75E-924C7925135B}"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and Text 2">
    <p:bg>
      <p:bgPr>
        <a:solidFill>
          <a:schemeClr val="bg1"/>
        </a:solidFill>
        <a:effectLst/>
      </p:bgPr>
    </p:bg>
    <p:spTree>
      <p:nvGrpSpPr>
        <p:cNvPr id="1" name=""/>
        <p:cNvGrpSpPr/>
        <p:nvPr/>
      </p:nvGrpSpPr>
      <p:grpSpPr>
        <a:xfrm>
          <a:off x="0" y="0"/>
          <a:ext cx="0" cy="0"/>
          <a:chOff x="0" y="0"/>
          <a:chExt cx="0" cy="0"/>
        </a:xfrm>
      </p:grpSpPr>
      <p:sp>
        <p:nvSpPr>
          <p:cNvPr id="7" name="object 3"/>
          <p:cNvSpPr/>
          <p:nvPr userDrawn="1"/>
        </p:nvSpPr>
        <p:spPr>
          <a:xfrm>
            <a:off x="0" y="-1"/>
            <a:ext cx="10058400" cy="1189172"/>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dirty="0">
              <a:latin typeface="Futura Lt BT" panose="020B0402020204020303" pitchFamily="34" charset="0"/>
            </a:endParaRPr>
          </a:p>
        </p:txBody>
      </p:sp>
      <p:sp>
        <p:nvSpPr>
          <p:cNvPr id="16" name="bk object 16"/>
          <p:cNvSpPr/>
          <p:nvPr/>
        </p:nvSpPr>
        <p:spPr>
          <a:xfrm>
            <a:off x="10058400" y="1352550"/>
            <a:ext cx="0" cy="5067300"/>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a:p>
        </p:txBody>
      </p:sp>
      <p:sp>
        <p:nvSpPr>
          <p:cNvPr id="5" name="Text Placeholder 4"/>
          <p:cNvSpPr>
            <a:spLocks noGrp="1"/>
          </p:cNvSpPr>
          <p:nvPr>
            <p:ph type="body" sz="quarter" idx="12" hasCustomPrompt="1"/>
          </p:nvPr>
        </p:nvSpPr>
        <p:spPr>
          <a:xfrm>
            <a:off x="561845" y="2819400"/>
            <a:ext cx="6818809" cy="2857500"/>
          </a:xfrm>
          <a:prstGeom prst="rect">
            <a:avLst/>
          </a:prstGeom>
        </p:spPr>
        <p:txBody>
          <a:bodyPr/>
          <a:lstStyle>
            <a:lvl1pPr>
              <a:defRPr sz="2800">
                <a:solidFill>
                  <a:schemeClr val="tx1"/>
                </a:solidFill>
                <a:latin typeface="Century Gothic" charset="0"/>
                <a:ea typeface="Century Gothic" charset="0"/>
                <a:cs typeface="Century Gothic" charset="0"/>
              </a:defRPr>
            </a:lvl1pPr>
            <a:lvl2pPr marL="800100" indent="-342900">
              <a:buFont typeface="Arial" panose="020B0604020202020204" pitchFamily="34" charset="0"/>
              <a:buChar char="•"/>
              <a:defRPr sz="2400" baseline="0">
                <a:latin typeface="Century Gothic" charset="0"/>
                <a:ea typeface="Century Gothic" charset="0"/>
                <a:cs typeface="Century Gothic" charset="0"/>
              </a:defRPr>
            </a:lvl2pPr>
            <a:lvl3pPr marL="1200150" indent="-285750">
              <a:buFont typeface="Arial" panose="020B0604020202020204" pitchFamily="34" charset="0"/>
              <a:buChar char="•"/>
              <a:defRPr>
                <a:latin typeface="Century Gothic" charset="0"/>
                <a:ea typeface="Century Gothic" charset="0"/>
                <a:cs typeface="Century Gothic" charset="0"/>
              </a:defRPr>
            </a:lvl3pPr>
          </a:lstStyle>
          <a:p>
            <a:pPr lvl="0"/>
            <a:r>
              <a:rPr lang="en-US" dirty="0"/>
              <a:t>Point number 1</a:t>
            </a:r>
          </a:p>
          <a:p>
            <a:pPr lvl="1"/>
            <a:r>
              <a:rPr lang="en-US" dirty="0"/>
              <a:t>Information about point number 1</a:t>
            </a:r>
          </a:p>
          <a:p>
            <a:pPr lvl="2"/>
            <a:r>
              <a:rPr lang="en-US" dirty="0"/>
              <a:t>Information about point number 1</a:t>
            </a:r>
            <a:br>
              <a:rPr lang="en-US" dirty="0"/>
            </a:br>
            <a:endParaRPr lang="en-US" dirty="0"/>
          </a:p>
          <a:p>
            <a:pPr lvl="0"/>
            <a:r>
              <a:rPr lang="en-US" dirty="0"/>
              <a:t>Point number 2</a:t>
            </a:r>
          </a:p>
          <a:p>
            <a:pPr lvl="1"/>
            <a:r>
              <a:rPr lang="en-US" dirty="0"/>
              <a:t>Information about point number 2</a:t>
            </a:r>
          </a:p>
          <a:p>
            <a:pPr lvl="2"/>
            <a:r>
              <a:rPr lang="en-US" dirty="0"/>
              <a:t>Information about point number 2</a:t>
            </a:r>
          </a:p>
          <a:p>
            <a:pPr lvl="2"/>
            <a:endParaRPr lang="en-US" dirty="0"/>
          </a:p>
        </p:txBody>
      </p:sp>
      <p:sp>
        <p:nvSpPr>
          <p:cNvPr id="8" name="Title 11"/>
          <p:cNvSpPr>
            <a:spLocks noGrp="1"/>
          </p:cNvSpPr>
          <p:nvPr>
            <p:ph type="title" hasCustomPrompt="1"/>
          </p:nvPr>
        </p:nvSpPr>
        <p:spPr>
          <a:xfrm>
            <a:off x="561845" y="366812"/>
            <a:ext cx="8724024" cy="1143000"/>
          </a:xfrm>
          <a:prstGeom prst="rect">
            <a:avLst/>
          </a:prstGeom>
        </p:spPr>
        <p:txBody>
          <a:bodyPr/>
          <a:lstStyle>
            <a:lvl1pPr>
              <a:defRPr sz="4800" b="1">
                <a:solidFill>
                  <a:srgbClr val="A29CC0"/>
                </a:solidFill>
                <a:latin typeface="Century Gothic" charset="0"/>
                <a:ea typeface="Century Gothic" charset="0"/>
                <a:cs typeface="Century Gothic" charset="0"/>
              </a:defRPr>
            </a:lvl1pPr>
          </a:lstStyle>
          <a:p>
            <a:r>
              <a:rPr lang="en-US" dirty="0"/>
              <a:t>Title goes here</a:t>
            </a:r>
          </a:p>
        </p:txBody>
      </p:sp>
      <p:sp>
        <p:nvSpPr>
          <p:cNvPr id="10" name="Text Placeholder 24"/>
          <p:cNvSpPr>
            <a:spLocks noGrp="1"/>
          </p:cNvSpPr>
          <p:nvPr>
            <p:ph type="body" sz="quarter" idx="11" hasCustomPrompt="1"/>
          </p:nvPr>
        </p:nvSpPr>
        <p:spPr>
          <a:xfrm>
            <a:off x="561845" y="1091205"/>
            <a:ext cx="6629400" cy="837214"/>
          </a:xfrm>
          <a:prstGeom prst="rect">
            <a:avLst/>
          </a:prstGeom>
        </p:spPr>
        <p:txBody>
          <a:bodyPr/>
          <a:lstStyle>
            <a:lvl1pPr>
              <a:defRPr sz="4400">
                <a:solidFill>
                  <a:srgbClr val="1E1860"/>
                </a:solidFill>
                <a:latin typeface="Century Gothic" charset="0"/>
                <a:ea typeface="Century Gothic" charset="0"/>
                <a:cs typeface="Century Gothic" charset="0"/>
              </a:defRPr>
            </a:lvl1pPr>
          </a:lstStyle>
          <a:p>
            <a:pPr lvl="0"/>
            <a:r>
              <a:rPr lang="en-US" dirty="0"/>
              <a:t>Subtitle goes here</a:t>
            </a:r>
          </a:p>
        </p:txBody>
      </p:sp>
      <p:sp>
        <p:nvSpPr>
          <p:cNvPr id="2" name="Slide Number Placeholder 1">
            <a:extLst>
              <a:ext uri="{FF2B5EF4-FFF2-40B4-BE49-F238E27FC236}">
                <a16:creationId xmlns="" xmlns:a16="http://schemas.microsoft.com/office/drawing/2014/main" id="{FD617F7D-8687-48C5-87FA-0A7D3E30876F}"/>
              </a:ext>
            </a:extLst>
          </p:cNvPr>
          <p:cNvSpPr>
            <a:spLocks noGrp="1"/>
          </p:cNvSpPr>
          <p:nvPr>
            <p:ph type="sldNum" sz="quarter" idx="13"/>
          </p:nvPr>
        </p:nvSpPr>
        <p:spPr/>
        <p:txBody>
          <a:bodyPr/>
          <a:lstStyle/>
          <a:p>
            <a:fld id="{26E4F88F-4EEB-4D1A-A75E-924C7925135B}" type="slidenum">
              <a:rPr lang="en-US" smtClean="0"/>
              <a:t>‹#›</a:t>
            </a:fld>
            <a:endParaRPr lang="en-US"/>
          </a:p>
        </p:txBody>
      </p:sp>
    </p:spTree>
    <p:extLst>
      <p:ext uri="{BB962C8B-B14F-4D97-AF65-F5344CB8AC3E}">
        <p14:creationId xmlns:p14="http://schemas.microsoft.com/office/powerpoint/2010/main" val="38066491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and 2 Graphics">
    <p:bg>
      <p:bgPr>
        <a:solidFill>
          <a:schemeClr val="bg1"/>
        </a:solidFill>
        <a:effectLst/>
      </p:bgPr>
    </p:bg>
    <p:spTree>
      <p:nvGrpSpPr>
        <p:cNvPr id="1" name=""/>
        <p:cNvGrpSpPr/>
        <p:nvPr/>
      </p:nvGrpSpPr>
      <p:grpSpPr>
        <a:xfrm>
          <a:off x="0" y="0"/>
          <a:ext cx="0" cy="0"/>
          <a:chOff x="0" y="0"/>
          <a:chExt cx="0" cy="0"/>
        </a:xfrm>
      </p:grpSpPr>
      <p:sp>
        <p:nvSpPr>
          <p:cNvPr id="8" name="object 3"/>
          <p:cNvSpPr/>
          <p:nvPr userDrawn="1"/>
        </p:nvSpPr>
        <p:spPr>
          <a:xfrm>
            <a:off x="0" y="-1"/>
            <a:ext cx="10058400" cy="1189172"/>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dirty="0">
              <a:latin typeface="Futura Lt BT" panose="020B0402020204020303" pitchFamily="34" charset="0"/>
            </a:endParaRPr>
          </a:p>
        </p:txBody>
      </p:sp>
      <p:sp>
        <p:nvSpPr>
          <p:cNvPr id="16" name="bk object 16"/>
          <p:cNvSpPr/>
          <p:nvPr/>
        </p:nvSpPr>
        <p:spPr>
          <a:xfrm>
            <a:off x="10058400" y="1352550"/>
            <a:ext cx="0" cy="5067300"/>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a:p>
        </p:txBody>
      </p:sp>
      <p:sp>
        <p:nvSpPr>
          <p:cNvPr id="4" name="Picture Placeholder 3"/>
          <p:cNvSpPr>
            <a:spLocks noGrp="1"/>
          </p:cNvSpPr>
          <p:nvPr>
            <p:ph type="pic" sz="quarter" idx="12"/>
          </p:nvPr>
        </p:nvSpPr>
        <p:spPr>
          <a:xfrm>
            <a:off x="685800" y="2971800"/>
            <a:ext cx="4038600" cy="3962400"/>
          </a:xfrm>
          <a:prstGeom prst="rect">
            <a:avLst/>
          </a:prstGeom>
        </p:spPr>
        <p:txBody>
          <a:bodyPr/>
          <a:lstStyle/>
          <a:p>
            <a:r>
              <a:rPr lang="en-US"/>
              <a:t>Drag picture to placeholder or click icon to add</a:t>
            </a:r>
          </a:p>
        </p:txBody>
      </p:sp>
      <p:sp>
        <p:nvSpPr>
          <p:cNvPr id="7" name="Picture Placeholder 6"/>
          <p:cNvSpPr>
            <a:spLocks noGrp="1"/>
          </p:cNvSpPr>
          <p:nvPr>
            <p:ph type="pic" sz="quarter" idx="13"/>
          </p:nvPr>
        </p:nvSpPr>
        <p:spPr>
          <a:xfrm>
            <a:off x="5017477" y="2971800"/>
            <a:ext cx="4191000" cy="3962400"/>
          </a:xfrm>
          <a:prstGeom prst="rect">
            <a:avLst/>
          </a:prstGeom>
        </p:spPr>
        <p:txBody>
          <a:bodyPr/>
          <a:lstStyle/>
          <a:p>
            <a:r>
              <a:rPr lang="en-US"/>
              <a:t>Drag picture to placeholder or click icon to add</a:t>
            </a:r>
          </a:p>
        </p:txBody>
      </p:sp>
      <p:sp>
        <p:nvSpPr>
          <p:cNvPr id="10" name="Title 11"/>
          <p:cNvSpPr>
            <a:spLocks noGrp="1"/>
          </p:cNvSpPr>
          <p:nvPr>
            <p:ph type="title" hasCustomPrompt="1"/>
          </p:nvPr>
        </p:nvSpPr>
        <p:spPr>
          <a:xfrm>
            <a:off x="561845" y="366812"/>
            <a:ext cx="8724024" cy="1143000"/>
          </a:xfrm>
          <a:prstGeom prst="rect">
            <a:avLst/>
          </a:prstGeom>
        </p:spPr>
        <p:txBody>
          <a:bodyPr/>
          <a:lstStyle>
            <a:lvl1pPr>
              <a:defRPr sz="4800" b="1">
                <a:solidFill>
                  <a:srgbClr val="A29CC0"/>
                </a:solidFill>
                <a:latin typeface="Century Gothic" charset="0"/>
                <a:ea typeface="Century Gothic" charset="0"/>
                <a:cs typeface="Century Gothic" charset="0"/>
              </a:defRPr>
            </a:lvl1pPr>
          </a:lstStyle>
          <a:p>
            <a:r>
              <a:rPr lang="en-US" dirty="0"/>
              <a:t>Title goes here</a:t>
            </a:r>
          </a:p>
        </p:txBody>
      </p:sp>
      <p:sp>
        <p:nvSpPr>
          <p:cNvPr id="11" name="Text Placeholder 24"/>
          <p:cNvSpPr>
            <a:spLocks noGrp="1"/>
          </p:cNvSpPr>
          <p:nvPr>
            <p:ph type="body" sz="quarter" idx="11" hasCustomPrompt="1"/>
          </p:nvPr>
        </p:nvSpPr>
        <p:spPr>
          <a:xfrm>
            <a:off x="561845" y="1091205"/>
            <a:ext cx="6629400" cy="837214"/>
          </a:xfrm>
          <a:prstGeom prst="rect">
            <a:avLst/>
          </a:prstGeom>
        </p:spPr>
        <p:txBody>
          <a:bodyPr/>
          <a:lstStyle>
            <a:lvl1pPr>
              <a:defRPr sz="4400">
                <a:solidFill>
                  <a:srgbClr val="1E1860"/>
                </a:solidFill>
                <a:latin typeface="Century Gothic" charset="0"/>
                <a:ea typeface="Century Gothic" charset="0"/>
                <a:cs typeface="Century Gothic" charset="0"/>
              </a:defRPr>
            </a:lvl1pPr>
          </a:lstStyle>
          <a:p>
            <a:pPr lvl="0"/>
            <a:r>
              <a:rPr lang="en-US" dirty="0"/>
              <a:t>Subtitle goes here</a:t>
            </a:r>
          </a:p>
        </p:txBody>
      </p:sp>
      <p:sp>
        <p:nvSpPr>
          <p:cNvPr id="2" name="Slide Number Placeholder 1">
            <a:extLst>
              <a:ext uri="{FF2B5EF4-FFF2-40B4-BE49-F238E27FC236}">
                <a16:creationId xmlns="" xmlns:a16="http://schemas.microsoft.com/office/drawing/2014/main" id="{123596D8-422D-44A8-BB58-43EA769893A5}"/>
              </a:ext>
            </a:extLst>
          </p:cNvPr>
          <p:cNvSpPr>
            <a:spLocks noGrp="1"/>
          </p:cNvSpPr>
          <p:nvPr>
            <p:ph type="sldNum" sz="quarter" idx="14"/>
          </p:nvPr>
        </p:nvSpPr>
        <p:spPr/>
        <p:txBody>
          <a:bodyPr/>
          <a:lstStyle/>
          <a:p>
            <a:fld id="{26E4F88F-4EEB-4D1A-A75E-924C7925135B}" type="slidenum">
              <a:rPr lang="en-US" smtClean="0"/>
              <a:t>‹#›</a:t>
            </a:fld>
            <a:endParaRPr lang="en-US"/>
          </a:p>
        </p:txBody>
      </p:sp>
    </p:spTree>
    <p:extLst>
      <p:ext uri="{BB962C8B-B14F-4D97-AF65-F5344CB8AC3E}">
        <p14:creationId xmlns:p14="http://schemas.microsoft.com/office/powerpoint/2010/main" val="8218720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ext and Graphic">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10058400" y="1352550"/>
            <a:ext cx="0" cy="5067300"/>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a:p>
        </p:txBody>
      </p:sp>
      <p:sp>
        <p:nvSpPr>
          <p:cNvPr id="3" name="Text Placeholder 2"/>
          <p:cNvSpPr>
            <a:spLocks noGrp="1"/>
          </p:cNvSpPr>
          <p:nvPr>
            <p:ph type="body" sz="quarter" idx="11" hasCustomPrompt="1"/>
          </p:nvPr>
        </p:nvSpPr>
        <p:spPr>
          <a:xfrm>
            <a:off x="533400" y="1143000"/>
            <a:ext cx="6593784" cy="868229"/>
          </a:xfrm>
          <a:prstGeom prst="rect">
            <a:avLst/>
          </a:prstGeom>
        </p:spPr>
        <p:txBody>
          <a:bodyPr/>
          <a:lstStyle>
            <a:lvl1pPr>
              <a:defRPr sz="4400" baseline="0">
                <a:solidFill>
                  <a:srgbClr val="1E1860"/>
                </a:solidFill>
                <a:latin typeface="Century Gothic" charset="0"/>
                <a:ea typeface="Century Gothic" charset="0"/>
                <a:cs typeface="Century Gothic" charset="0"/>
              </a:defRPr>
            </a:lvl1pPr>
          </a:lstStyle>
          <a:p>
            <a:pPr lvl="0"/>
            <a:r>
              <a:rPr lang="en-US" dirty="0"/>
              <a:t>Title for art goes here</a:t>
            </a:r>
          </a:p>
        </p:txBody>
      </p:sp>
      <p:sp>
        <p:nvSpPr>
          <p:cNvPr id="7" name="Picture Placeholder 6"/>
          <p:cNvSpPr>
            <a:spLocks noGrp="1"/>
          </p:cNvSpPr>
          <p:nvPr>
            <p:ph type="pic" sz="quarter" idx="13"/>
          </p:nvPr>
        </p:nvSpPr>
        <p:spPr>
          <a:xfrm>
            <a:off x="5181600" y="2362200"/>
            <a:ext cx="4191000" cy="3962400"/>
          </a:xfrm>
          <a:prstGeom prst="rect">
            <a:avLst/>
          </a:prstGeom>
        </p:spPr>
        <p:txBody>
          <a:bodyPr/>
          <a:lstStyle/>
          <a:p>
            <a:r>
              <a:rPr lang="en-US"/>
              <a:t>Drag picture to placeholder or click icon to add</a:t>
            </a:r>
          </a:p>
        </p:txBody>
      </p:sp>
      <p:sp>
        <p:nvSpPr>
          <p:cNvPr id="5" name="Text Placeholder 4"/>
          <p:cNvSpPr>
            <a:spLocks noGrp="1"/>
          </p:cNvSpPr>
          <p:nvPr>
            <p:ph type="body" sz="quarter" idx="14" hasCustomPrompt="1"/>
          </p:nvPr>
        </p:nvSpPr>
        <p:spPr>
          <a:xfrm>
            <a:off x="533400" y="2362200"/>
            <a:ext cx="4267200" cy="4648200"/>
          </a:xfrm>
          <a:prstGeom prst="rect">
            <a:avLst/>
          </a:prstGeom>
        </p:spPr>
        <p:txBody>
          <a:bodyPr/>
          <a:lstStyle>
            <a:lvl1pPr>
              <a:defRPr sz="2800">
                <a:latin typeface="Century Gothic" charset="0"/>
                <a:ea typeface="Century Gothic" charset="0"/>
                <a:cs typeface="Century Gothic" charset="0"/>
              </a:defRPr>
            </a:lvl1pPr>
            <a:lvl2pPr marL="800100" indent="-342900">
              <a:buFont typeface="Arial" panose="020B0604020202020204" pitchFamily="34" charset="0"/>
              <a:buChar char="•"/>
              <a:defRPr sz="2000">
                <a:latin typeface="Century Gothic" charset="0"/>
                <a:ea typeface="Century Gothic" charset="0"/>
                <a:cs typeface="Century Gothic" charset="0"/>
              </a:defRPr>
            </a:lvl2pPr>
            <a:lvl3pPr marL="1200150" indent="-285750">
              <a:buFont typeface="Arial" panose="020B0604020202020204" pitchFamily="34" charset="0"/>
              <a:buChar char="•"/>
              <a:defRPr>
                <a:latin typeface="Century Gothic" charset="0"/>
                <a:ea typeface="Century Gothic" charset="0"/>
                <a:cs typeface="Century Gothic" charset="0"/>
              </a:defRPr>
            </a:lvl3pPr>
            <a:lvl4pPr marL="1657350" indent="-285750">
              <a:buFont typeface="Arial" panose="020B0604020202020204" pitchFamily="34" charset="0"/>
              <a:buChar char="•"/>
              <a:defRPr>
                <a:latin typeface="Century Gothic" charset="0"/>
                <a:ea typeface="Century Gothic" charset="0"/>
                <a:cs typeface="Century Gothic" charset="0"/>
              </a:defRPr>
            </a:lvl4pPr>
            <a:lvl5pPr marL="2114550" indent="-285750">
              <a:buFont typeface="Arial" panose="020B0604020202020204" pitchFamily="34" charset="0"/>
              <a:buChar char="•"/>
              <a:defRPr>
                <a:latin typeface="Century Gothic" charset="0"/>
                <a:ea typeface="Century Gothic" charset="0"/>
                <a:cs typeface="Century Gothic" charset="0"/>
              </a:defRPr>
            </a:lvl5pPr>
          </a:lstStyle>
          <a:p>
            <a:pPr lvl="0"/>
            <a:r>
              <a:rPr lang="en-US" dirty="0"/>
              <a:t>Type text here</a:t>
            </a:r>
          </a:p>
          <a:p>
            <a:pPr lvl="1"/>
            <a:r>
              <a:rPr lang="en-US" dirty="0"/>
              <a:t>Type text here</a:t>
            </a:r>
          </a:p>
          <a:p>
            <a:pPr lvl="2"/>
            <a:r>
              <a:rPr lang="en-US" dirty="0"/>
              <a:t>Third level</a:t>
            </a:r>
          </a:p>
          <a:p>
            <a:pPr lvl="3"/>
            <a:r>
              <a:rPr lang="en-US" dirty="0"/>
              <a:t>Fourth level</a:t>
            </a:r>
          </a:p>
          <a:p>
            <a:pPr lvl="4"/>
            <a:r>
              <a:rPr lang="en-US" dirty="0"/>
              <a:t>Fifth level</a:t>
            </a:r>
          </a:p>
        </p:txBody>
      </p:sp>
      <p:sp>
        <p:nvSpPr>
          <p:cNvPr id="8" name="object 3"/>
          <p:cNvSpPr/>
          <p:nvPr userDrawn="1"/>
        </p:nvSpPr>
        <p:spPr>
          <a:xfrm>
            <a:off x="0" y="-1"/>
            <a:ext cx="10058400" cy="1189172"/>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dirty="0">
              <a:latin typeface="Futura Lt BT" panose="020B0402020204020303" pitchFamily="34" charset="0"/>
            </a:endParaRPr>
          </a:p>
        </p:txBody>
      </p:sp>
      <p:sp>
        <p:nvSpPr>
          <p:cNvPr id="2" name="Slide Number Placeholder 1">
            <a:extLst>
              <a:ext uri="{FF2B5EF4-FFF2-40B4-BE49-F238E27FC236}">
                <a16:creationId xmlns="" xmlns:a16="http://schemas.microsoft.com/office/drawing/2014/main" id="{E1CCF91B-03D2-498F-8352-5E2D417A76F6}"/>
              </a:ext>
            </a:extLst>
          </p:cNvPr>
          <p:cNvSpPr>
            <a:spLocks noGrp="1"/>
          </p:cNvSpPr>
          <p:nvPr>
            <p:ph type="sldNum" sz="quarter" idx="15"/>
          </p:nvPr>
        </p:nvSpPr>
        <p:spPr/>
        <p:txBody>
          <a:bodyPr/>
          <a:lstStyle/>
          <a:p>
            <a:fld id="{26E4F88F-4EEB-4D1A-A75E-924C7925135B}" type="slidenum">
              <a:rPr lang="en-US" smtClean="0"/>
              <a:t>‹#›</a:t>
            </a:fld>
            <a:endParaRPr lang="en-US"/>
          </a:p>
        </p:txBody>
      </p:sp>
    </p:spTree>
    <p:extLst>
      <p:ext uri="{BB962C8B-B14F-4D97-AF65-F5344CB8AC3E}">
        <p14:creationId xmlns:p14="http://schemas.microsoft.com/office/powerpoint/2010/main" val="20214447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Large Graphic">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10058400" y="1352550"/>
            <a:ext cx="0" cy="5067300"/>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a:p>
        </p:txBody>
      </p:sp>
      <p:sp>
        <p:nvSpPr>
          <p:cNvPr id="3" name="Text Placeholder 2"/>
          <p:cNvSpPr>
            <a:spLocks noGrp="1"/>
          </p:cNvSpPr>
          <p:nvPr>
            <p:ph type="body" sz="quarter" idx="11" hasCustomPrompt="1"/>
          </p:nvPr>
        </p:nvSpPr>
        <p:spPr>
          <a:xfrm>
            <a:off x="533400" y="1189171"/>
            <a:ext cx="6629400" cy="868229"/>
          </a:xfrm>
          <a:prstGeom prst="rect">
            <a:avLst/>
          </a:prstGeom>
        </p:spPr>
        <p:txBody>
          <a:bodyPr/>
          <a:lstStyle>
            <a:lvl1pPr>
              <a:defRPr sz="4400" baseline="0">
                <a:solidFill>
                  <a:srgbClr val="1E1860"/>
                </a:solidFill>
                <a:latin typeface="Century Gothic" charset="0"/>
                <a:ea typeface="Century Gothic" charset="0"/>
                <a:cs typeface="Century Gothic" charset="0"/>
              </a:defRPr>
            </a:lvl1pPr>
          </a:lstStyle>
          <a:p>
            <a:pPr lvl="0"/>
            <a:r>
              <a:rPr lang="en-US" dirty="0"/>
              <a:t>Title for chart goes here</a:t>
            </a:r>
          </a:p>
        </p:txBody>
      </p:sp>
      <p:sp>
        <p:nvSpPr>
          <p:cNvPr id="5" name="Picture Placeholder 4"/>
          <p:cNvSpPr>
            <a:spLocks noGrp="1"/>
          </p:cNvSpPr>
          <p:nvPr>
            <p:ph type="pic" sz="quarter" idx="12"/>
          </p:nvPr>
        </p:nvSpPr>
        <p:spPr>
          <a:xfrm>
            <a:off x="543732" y="2354394"/>
            <a:ext cx="8991600" cy="4800600"/>
          </a:xfrm>
          <a:prstGeom prst="rect">
            <a:avLst/>
          </a:prstGeom>
        </p:spPr>
        <p:txBody>
          <a:bodyPr/>
          <a:lstStyle/>
          <a:p>
            <a:r>
              <a:rPr lang="en-US"/>
              <a:t>Drag picture to placeholder or click icon to add</a:t>
            </a:r>
          </a:p>
        </p:txBody>
      </p:sp>
      <p:sp>
        <p:nvSpPr>
          <p:cNvPr id="6" name="object 3"/>
          <p:cNvSpPr/>
          <p:nvPr userDrawn="1"/>
        </p:nvSpPr>
        <p:spPr>
          <a:xfrm>
            <a:off x="0" y="-1"/>
            <a:ext cx="10058400" cy="1189172"/>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dirty="0">
              <a:latin typeface="Futura Lt BT" panose="020B0402020204020303" pitchFamily="34" charset="0"/>
            </a:endParaRPr>
          </a:p>
        </p:txBody>
      </p:sp>
      <p:sp>
        <p:nvSpPr>
          <p:cNvPr id="2" name="Slide Number Placeholder 1">
            <a:extLst>
              <a:ext uri="{FF2B5EF4-FFF2-40B4-BE49-F238E27FC236}">
                <a16:creationId xmlns="" xmlns:a16="http://schemas.microsoft.com/office/drawing/2014/main" id="{8ED6336D-FB5C-43B6-8FEA-01C19AA1B8C3}"/>
              </a:ext>
            </a:extLst>
          </p:cNvPr>
          <p:cNvSpPr>
            <a:spLocks noGrp="1"/>
          </p:cNvSpPr>
          <p:nvPr>
            <p:ph type="sldNum" sz="quarter" idx="13"/>
          </p:nvPr>
        </p:nvSpPr>
        <p:spPr/>
        <p:txBody>
          <a:bodyPr/>
          <a:lstStyle/>
          <a:p>
            <a:fld id="{26E4F88F-4EEB-4D1A-A75E-924C7925135B}" type="slidenum">
              <a:rPr lang="en-US" smtClean="0"/>
              <a:t>‹#›</a:t>
            </a:fld>
            <a:endParaRPr lang="en-US"/>
          </a:p>
        </p:txBody>
      </p:sp>
    </p:spTree>
    <p:extLst>
      <p:ext uri="{BB962C8B-B14F-4D97-AF65-F5344CB8AC3E}">
        <p14:creationId xmlns:p14="http://schemas.microsoft.com/office/powerpoint/2010/main" val="40694773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obj" preserve="1">
  <p:cSld name="Final Slide">
    <p:bg>
      <p:bgPr>
        <a:solidFill>
          <a:schemeClr val="bg1"/>
        </a:solidFill>
        <a:effectLst/>
      </p:bgPr>
    </p:bg>
    <p:spTree>
      <p:nvGrpSpPr>
        <p:cNvPr id="1" name=""/>
        <p:cNvGrpSpPr/>
        <p:nvPr/>
      </p:nvGrpSpPr>
      <p:grpSpPr>
        <a:xfrm>
          <a:off x="0" y="0"/>
          <a:ext cx="0" cy="0"/>
          <a:chOff x="0" y="0"/>
          <a:chExt cx="0" cy="0"/>
        </a:xfrm>
      </p:grpSpPr>
      <p:sp>
        <p:nvSpPr>
          <p:cNvPr id="17" name="bk object 17"/>
          <p:cNvSpPr/>
          <p:nvPr/>
        </p:nvSpPr>
        <p:spPr>
          <a:xfrm>
            <a:off x="1523" y="0"/>
            <a:ext cx="0" cy="1386840"/>
          </a:xfrm>
          <a:custGeom>
            <a:avLst/>
            <a:gdLst/>
            <a:ahLst/>
            <a:cxnLst/>
            <a:rect l="l" t="t" r="r" b="b"/>
            <a:pathLst>
              <a:path h="1386840">
                <a:moveTo>
                  <a:pt x="0" y="0"/>
                </a:moveTo>
                <a:lnTo>
                  <a:pt x="0" y="1386839"/>
                </a:lnTo>
              </a:path>
            </a:pathLst>
          </a:custGeom>
          <a:ln w="4318">
            <a:solidFill>
              <a:srgbClr val="1E185F"/>
            </a:solidFill>
          </a:ln>
        </p:spPr>
        <p:txBody>
          <a:bodyPr wrap="square" lIns="0" tIns="0" rIns="0" bIns="0" rtlCol="0"/>
          <a:lstStyle/>
          <a:p>
            <a:endParaRPr/>
          </a:p>
        </p:txBody>
      </p:sp>
      <p:sp>
        <p:nvSpPr>
          <p:cNvPr id="10" name="object 5"/>
          <p:cNvSpPr/>
          <p:nvPr userDrawn="1"/>
        </p:nvSpPr>
        <p:spPr>
          <a:xfrm>
            <a:off x="0" y="0"/>
            <a:ext cx="10058400" cy="6550286"/>
          </a:xfrm>
          <a:custGeom>
            <a:avLst/>
            <a:gdLst/>
            <a:ahLst/>
            <a:cxnLst/>
            <a:rect l="l" t="t" r="r" b="b"/>
            <a:pathLst>
              <a:path w="10058400" h="5274945">
                <a:moveTo>
                  <a:pt x="0" y="5274564"/>
                </a:moveTo>
                <a:lnTo>
                  <a:pt x="10058400" y="5274564"/>
                </a:lnTo>
                <a:lnTo>
                  <a:pt x="10058400" y="0"/>
                </a:lnTo>
                <a:lnTo>
                  <a:pt x="0" y="0"/>
                </a:lnTo>
                <a:lnTo>
                  <a:pt x="0" y="5274564"/>
                </a:lnTo>
                <a:close/>
              </a:path>
            </a:pathLst>
          </a:custGeom>
          <a:solidFill>
            <a:srgbClr val="A6C038"/>
          </a:solidFill>
        </p:spPr>
        <p:txBody>
          <a:bodyPr wrap="square" lIns="0" tIns="0" rIns="0" bIns="0" rtlCol="0"/>
          <a:lstStyle/>
          <a:p>
            <a:endParaRPr>
              <a:solidFill>
                <a:srgbClr val="A7BF39"/>
              </a:solidFill>
            </a:endParaRPr>
          </a:p>
        </p:txBody>
      </p:sp>
      <p:sp>
        <p:nvSpPr>
          <p:cNvPr id="5" name="Rectangle 4"/>
          <p:cNvSpPr/>
          <p:nvPr userDrawn="1"/>
        </p:nvSpPr>
        <p:spPr>
          <a:xfrm>
            <a:off x="685800" y="3124200"/>
            <a:ext cx="8077200" cy="2975173"/>
          </a:xfrm>
          <a:prstGeom prst="rect">
            <a:avLst/>
          </a:prstGeom>
        </p:spPr>
        <p:txBody>
          <a:bodyPr wrap="square">
            <a:spAutoFit/>
          </a:bodyPr>
          <a:lstStyle/>
          <a:p>
            <a:r>
              <a:rPr lang="en-US" sz="1800" kern="1200" dirty="0">
                <a:solidFill>
                  <a:schemeClr val="bg1"/>
                </a:solidFill>
                <a:effectLst/>
                <a:latin typeface="Century Gothic" charset="0"/>
                <a:ea typeface="Century Gothic" charset="0"/>
                <a:cs typeface="Century Gothic" charset="0"/>
              </a:rPr>
              <a:t>This presentation was produced with the support of the United States Agency for International Development (USAID) under the terms of MEASURE Evaluation cooperative agreement AID-OAA-L-14-00004. MEASURE Evaluation is implemented by the Carolina Population Center, University of North Carolina at Chapel Hill in partnership with ICF International; John Snow, Inc.; Management Sciences for Health; Palladium; and Tulane University. Views expressed are not necessarily those of USAID or the United States government. </a:t>
            </a:r>
          </a:p>
          <a:p>
            <a:pPr marL="12700" marR="819150">
              <a:lnSpc>
                <a:spcPts val="5200"/>
              </a:lnSpc>
            </a:pPr>
            <a:r>
              <a:rPr lang="en-US" sz="1800" b="1" dirty="0" err="1">
                <a:solidFill>
                  <a:srgbClr val="1E1860"/>
                </a:solidFill>
                <a:latin typeface="Century Gothic" charset="0"/>
                <a:ea typeface="Century Gothic" charset="0"/>
                <a:cs typeface="Century Gothic" charset="0"/>
              </a:rPr>
              <a:t>www.measureevaluation.org</a:t>
            </a:r>
            <a:endParaRPr lang="en-US" sz="1800" b="1" dirty="0">
              <a:solidFill>
                <a:srgbClr val="1E1860"/>
              </a:solidFill>
              <a:latin typeface="Century Gothic" charset="0"/>
              <a:ea typeface="Century Gothic" charset="0"/>
              <a:cs typeface="Century Gothic" charset="0"/>
            </a:endParaRPr>
          </a:p>
        </p:txBody>
      </p:sp>
      <p:sp>
        <p:nvSpPr>
          <p:cNvPr id="7" name="Rectangle 1"/>
          <p:cNvSpPr>
            <a:spLocks noChangeArrowheads="1"/>
          </p:cNvSpPr>
          <p:nvPr userDrawn="1"/>
        </p:nvSpPr>
        <p:spPr bwMode="auto">
          <a:xfrm>
            <a:off x="-762000" y="7282691"/>
            <a:ext cx="65"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en-US" sz="1800" b="0" i="0" u="none" strike="noStrike" cap="none" normalizeH="0" baseline="0" dirty="0">
              <a:ln>
                <a:noFill/>
              </a:ln>
              <a:solidFill>
                <a:schemeClr val="tx1"/>
              </a:solidFill>
              <a:effectLst/>
              <a:latin typeface="Arial" panose="020B0604020202020204" pitchFamily="34" charset="0"/>
            </a:endParaRPr>
          </a:p>
        </p:txBody>
      </p:sp>
      <p:sp>
        <p:nvSpPr>
          <p:cNvPr id="15" name="object 3"/>
          <p:cNvSpPr/>
          <p:nvPr userDrawn="1"/>
        </p:nvSpPr>
        <p:spPr>
          <a:xfrm>
            <a:off x="0" y="-1"/>
            <a:ext cx="10058400" cy="1189172"/>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dirty="0">
              <a:latin typeface="Futura Lt BT" panose="020B0402020204020303" pitchFamily="34" charset="0"/>
            </a:endParaRPr>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50066" y="6781800"/>
            <a:ext cx="726934" cy="701868"/>
          </a:xfrm>
          <a:prstGeom prst="rect">
            <a:avLst/>
          </a:prstGeom>
        </p:spPr>
      </p:pic>
      <p:pic>
        <p:nvPicPr>
          <p:cNvPr id="12" name="Picture 1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058918" y="6667383"/>
            <a:ext cx="1181793" cy="1010433"/>
          </a:xfrm>
          <a:prstGeom prst="rect">
            <a:avLst/>
          </a:prstGeom>
        </p:spPr>
      </p:pic>
      <p:pic>
        <p:nvPicPr>
          <p:cNvPr id="13" name="Picture 12"/>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4361734" y="6797265"/>
            <a:ext cx="1166299" cy="686403"/>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Blank Slide">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43801083-A249-40BD-94A9-1E39C6EC10EF}"/>
              </a:ext>
            </a:extLst>
          </p:cNvPr>
          <p:cNvSpPr>
            <a:spLocks noGrp="1"/>
          </p:cNvSpPr>
          <p:nvPr>
            <p:ph type="sldNum" sz="quarter" idx="10"/>
          </p:nvPr>
        </p:nvSpPr>
        <p:spPr/>
        <p:txBody>
          <a:bodyPr/>
          <a:lstStyle/>
          <a:p>
            <a:fld id="{26E4F88F-4EEB-4D1A-A75E-924C7925135B}" type="slidenum">
              <a:rPr lang="en-US" smtClean="0"/>
              <a:t>‹#›</a:t>
            </a:fld>
            <a:endParaRPr lang="en-US"/>
          </a:p>
        </p:txBody>
      </p:sp>
    </p:spTree>
    <p:extLst>
      <p:ext uri="{BB962C8B-B14F-4D97-AF65-F5344CB8AC3E}">
        <p14:creationId xmlns:p14="http://schemas.microsoft.com/office/powerpoint/2010/main" val="769146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userDrawn="1">
  <p:cSld name="Title and Content">
    <p:bg>
      <p:bgPr>
        <a:solidFill>
          <a:schemeClr val="bg1"/>
        </a:solidFill>
        <a:effectLst/>
      </p:bgPr>
    </p:bg>
    <p:spTree>
      <p:nvGrpSpPr>
        <p:cNvPr id="1" name=""/>
        <p:cNvGrpSpPr/>
        <p:nvPr/>
      </p:nvGrpSpPr>
      <p:grpSpPr>
        <a:xfrm>
          <a:off x="0" y="0"/>
          <a:ext cx="0" cy="0"/>
          <a:chOff x="0" y="0"/>
          <a:chExt cx="0" cy="0"/>
        </a:xfrm>
      </p:grpSpPr>
      <p:sp>
        <p:nvSpPr>
          <p:cNvPr id="13" name="object 3"/>
          <p:cNvSpPr/>
          <p:nvPr userDrawn="1"/>
        </p:nvSpPr>
        <p:spPr>
          <a:xfrm>
            <a:off x="0" y="-1"/>
            <a:ext cx="10058400" cy="1190825"/>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dirty="0">
              <a:latin typeface="Futura Lt BT" panose="020B0402020204020303" pitchFamily="34" charset="0"/>
            </a:endParaRPr>
          </a:p>
        </p:txBody>
      </p:sp>
      <p:sp>
        <p:nvSpPr>
          <p:cNvPr id="16" name="bk object 16"/>
          <p:cNvSpPr/>
          <p:nvPr/>
        </p:nvSpPr>
        <p:spPr>
          <a:xfrm>
            <a:off x="10058400" y="1352550"/>
            <a:ext cx="0" cy="5067300"/>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a:p>
        </p:txBody>
      </p:sp>
      <p:sp>
        <p:nvSpPr>
          <p:cNvPr id="12" name="Title 11"/>
          <p:cNvSpPr>
            <a:spLocks noGrp="1"/>
          </p:cNvSpPr>
          <p:nvPr>
            <p:ph type="title" hasCustomPrompt="1"/>
          </p:nvPr>
        </p:nvSpPr>
        <p:spPr>
          <a:xfrm>
            <a:off x="611769" y="366812"/>
            <a:ext cx="8674100" cy="1143000"/>
          </a:xfrm>
          <a:prstGeom prst="rect">
            <a:avLst/>
          </a:prstGeom>
        </p:spPr>
        <p:txBody>
          <a:bodyPr/>
          <a:lstStyle>
            <a:lvl1pPr>
              <a:defRPr sz="4800" b="1">
                <a:solidFill>
                  <a:srgbClr val="A29CC0"/>
                </a:solidFill>
                <a:latin typeface="Futura LT Pro Book" panose="020B0502020204020303" pitchFamily="34" charset="0"/>
              </a:defRPr>
            </a:lvl1pPr>
          </a:lstStyle>
          <a:p>
            <a:r>
              <a:rPr lang="en-US" dirty="0"/>
              <a:t>Headline goes here</a:t>
            </a:r>
            <a:br>
              <a:rPr lang="en-US" dirty="0"/>
            </a:br>
            <a:endParaRPr lang="en-US" dirty="0"/>
          </a:p>
        </p:txBody>
      </p:sp>
      <p:sp>
        <p:nvSpPr>
          <p:cNvPr id="23" name="Text Placeholder 22"/>
          <p:cNvSpPr>
            <a:spLocks noGrp="1"/>
          </p:cNvSpPr>
          <p:nvPr>
            <p:ph type="body" sz="quarter" idx="10"/>
          </p:nvPr>
        </p:nvSpPr>
        <p:spPr>
          <a:xfrm>
            <a:off x="685800" y="2702611"/>
            <a:ext cx="8305800" cy="2590800"/>
          </a:xfrm>
          <a:prstGeom prst="rect">
            <a:avLst/>
          </a:prstGeom>
        </p:spPr>
        <p:txBody>
          <a:bodyPr/>
          <a:lstStyle>
            <a:lvl1pPr>
              <a:defRPr sz="2800">
                <a:solidFill>
                  <a:schemeClr val="tx1"/>
                </a:solidFill>
                <a:latin typeface="Futura LT Pro Book" panose="020B0502020204020303" pitchFamily="34" charset="0"/>
              </a:defRPr>
            </a:lvl1pPr>
            <a:lvl2pPr>
              <a:defRPr sz="2400">
                <a:solidFill>
                  <a:schemeClr val="tx1"/>
                </a:solidFill>
                <a:latin typeface="Futura LT Pro Book" panose="020B0502020204020303" pitchFamily="34" charset="0"/>
              </a:defRPr>
            </a:lvl2pPr>
            <a:lvl3pPr>
              <a:defRPr sz="2000">
                <a:solidFill>
                  <a:schemeClr val="tx1"/>
                </a:solidFill>
                <a:latin typeface="Futura LT Pro Book" panose="020B0502020204020303" pitchFamily="34" charset="0"/>
              </a:defRPr>
            </a:lvl3pPr>
            <a:lvl4pPr>
              <a:defRPr>
                <a:solidFill>
                  <a:schemeClr val="tx1"/>
                </a:solidFill>
                <a:latin typeface="Futura LT Pro Book" panose="020B0502020204020303" pitchFamily="34" charset="0"/>
              </a:defRPr>
            </a:lvl4pPr>
            <a:lvl5pPr>
              <a:defRPr>
                <a:solidFill>
                  <a:schemeClr val="tx1"/>
                </a:solidFill>
                <a:latin typeface="Futura LT Pro Book" panose="020B0502020204020303" pitchFamily="34" charset="0"/>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25" name="Text Placeholder 24"/>
          <p:cNvSpPr>
            <a:spLocks noGrp="1"/>
          </p:cNvSpPr>
          <p:nvPr>
            <p:ph type="body" sz="quarter" idx="11" hasCustomPrompt="1"/>
          </p:nvPr>
        </p:nvSpPr>
        <p:spPr>
          <a:xfrm>
            <a:off x="561845" y="1024237"/>
            <a:ext cx="6629400" cy="1066800"/>
          </a:xfrm>
          <a:prstGeom prst="rect">
            <a:avLst/>
          </a:prstGeom>
        </p:spPr>
        <p:txBody>
          <a:bodyPr/>
          <a:lstStyle>
            <a:lvl1pPr>
              <a:defRPr sz="4400">
                <a:solidFill>
                  <a:srgbClr val="1E1860"/>
                </a:solidFill>
                <a:latin typeface="Futura LT Pro Book" panose="020B0502020204020303" pitchFamily="34" charset="0"/>
              </a:defRPr>
            </a:lvl1pPr>
          </a:lstStyle>
          <a:p>
            <a:pPr lvl="0"/>
            <a:r>
              <a:rPr lang="en-US" dirty="0"/>
              <a:t>Subtitle goes here</a:t>
            </a:r>
          </a:p>
        </p:txBody>
      </p:sp>
      <p:sp>
        <p:nvSpPr>
          <p:cNvPr id="2" name="Slide Number Placeholder 1">
            <a:extLst>
              <a:ext uri="{FF2B5EF4-FFF2-40B4-BE49-F238E27FC236}">
                <a16:creationId xmlns="" xmlns:a16="http://schemas.microsoft.com/office/drawing/2014/main" id="{DEC1C68B-2C46-4126-8F35-7D35327317BD}"/>
              </a:ext>
            </a:extLst>
          </p:cNvPr>
          <p:cNvSpPr>
            <a:spLocks noGrp="1"/>
          </p:cNvSpPr>
          <p:nvPr>
            <p:ph type="sldNum" sz="quarter" idx="12"/>
          </p:nvPr>
        </p:nvSpPr>
        <p:spPr/>
        <p:txBody>
          <a:bodyPr/>
          <a:lstStyle/>
          <a:p>
            <a:fld id="{26E4F88F-4EEB-4D1A-A75E-924C7925135B}" type="slidenum">
              <a:rPr lang="en-US" smtClean="0"/>
              <a:t>‹#›</a:t>
            </a:fld>
            <a:endParaRPr lang="en-US"/>
          </a:p>
        </p:txBody>
      </p:sp>
    </p:spTree>
    <p:extLst>
      <p:ext uri="{BB962C8B-B14F-4D97-AF65-F5344CB8AC3E}">
        <p14:creationId xmlns:p14="http://schemas.microsoft.com/office/powerpoint/2010/main" val="249683500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object 3"/>
          <p:cNvSpPr/>
          <p:nvPr userDrawn="1"/>
        </p:nvSpPr>
        <p:spPr>
          <a:xfrm>
            <a:off x="0" y="-1"/>
            <a:ext cx="10058400" cy="1219201"/>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dirty="0">
              <a:latin typeface="Futura Lt BT" panose="020B0402020204020303" pitchFamily="34" charset="0"/>
            </a:endParaRPr>
          </a:p>
        </p:txBody>
      </p:sp>
      <p:sp>
        <p:nvSpPr>
          <p:cNvPr id="2" name="Slide Number Placeholder 1">
            <a:extLst>
              <a:ext uri="{FF2B5EF4-FFF2-40B4-BE49-F238E27FC236}">
                <a16:creationId xmlns="" xmlns:a16="http://schemas.microsoft.com/office/drawing/2014/main" id="{09379EC0-E12E-47E7-A019-160CB8375F3E}"/>
              </a:ext>
            </a:extLst>
          </p:cNvPr>
          <p:cNvSpPr>
            <a:spLocks noGrp="1"/>
          </p:cNvSpPr>
          <p:nvPr>
            <p:ph type="sldNum" sz="quarter" idx="4"/>
          </p:nvPr>
        </p:nvSpPr>
        <p:spPr>
          <a:xfrm>
            <a:off x="7773559" y="7358062"/>
            <a:ext cx="2262187" cy="414338"/>
          </a:xfrm>
          <a:prstGeom prst="rect">
            <a:avLst/>
          </a:prstGeom>
        </p:spPr>
        <p:txBody>
          <a:bodyPr vert="horz" lIns="91440" tIns="45720" rIns="91440" bIns="45720" rtlCol="0" anchor="ctr"/>
          <a:lstStyle>
            <a:lvl1pPr algn="r">
              <a:defRPr sz="1200">
                <a:solidFill>
                  <a:schemeClr val="tx1">
                    <a:tint val="75000"/>
                  </a:schemeClr>
                </a:solidFill>
              </a:defRPr>
            </a:lvl1pPr>
          </a:lstStyle>
          <a:p>
            <a:fld id="{26E4F88F-4EEB-4D1A-A75E-924C7925135B}"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7" r:id="rId3"/>
    <p:sldLayoutId id="2147483668" r:id="rId4"/>
    <p:sldLayoutId id="2147483669" r:id="rId5"/>
    <p:sldLayoutId id="2147483670" r:id="rId6"/>
    <p:sldLayoutId id="2147483665" r:id="rId7"/>
    <p:sldLayoutId id="2147483683" r:id="rId8"/>
    <p:sldLayoutId id="2147483684" r:id="rId9"/>
  </p:sldLayoutIdLst>
  <p:hf hdr="0" ftr="0" dt="0"/>
  <p:txStyles>
    <p:titleStyle>
      <a:lvl1pPr eaLnBrk="1" hangingPunct="1">
        <a:defRPr>
          <a:latin typeface="+mj-lt"/>
          <a:ea typeface="+mj-ea"/>
          <a:cs typeface="+mj-cs"/>
        </a:defRPr>
      </a:lvl1pPr>
    </p:titleStyle>
    <p:body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bodyStyle>
    <p:other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8">
            <a:extLst>
              <a:ext uri="{FF2B5EF4-FFF2-40B4-BE49-F238E27FC236}">
                <a16:creationId xmlns="" xmlns:a16="http://schemas.microsoft.com/office/drawing/2014/main" id="{C0FA3E03-E99E-4243-B9B9-174B1CC4C142}"/>
              </a:ext>
            </a:extLst>
          </p:cNvPr>
          <p:cNvSpPr txBox="1"/>
          <p:nvPr/>
        </p:nvSpPr>
        <p:spPr>
          <a:xfrm>
            <a:off x="609600" y="228600"/>
            <a:ext cx="7788275" cy="3334246"/>
          </a:xfrm>
          <a:prstGeom prst="rect">
            <a:avLst/>
          </a:prstGeom>
        </p:spPr>
        <p:txBody>
          <a:bodyPr vert="horz" wrap="square" lIns="0" tIns="0" rIns="0" bIns="0" rtlCol="0">
            <a:spAutoFit/>
          </a:bodyPr>
          <a:lstStyle/>
          <a:p>
            <a:pPr marL="12700">
              <a:lnSpc>
                <a:spcPts val="6495"/>
              </a:lnSpc>
            </a:pPr>
            <a:r>
              <a:rPr lang="en-US" sz="5700" b="1" spc="-265" dirty="0">
                <a:solidFill>
                  <a:srgbClr val="A29CC0"/>
                </a:solidFill>
                <a:latin typeface="Century Gothic" charset="0"/>
                <a:ea typeface="Century Gothic" charset="0"/>
                <a:cs typeface="Century Gothic" charset="0"/>
              </a:rPr>
              <a:t>Module 6</a:t>
            </a:r>
          </a:p>
          <a:p>
            <a:pPr marL="12700">
              <a:lnSpc>
                <a:spcPts val="6495"/>
              </a:lnSpc>
            </a:pPr>
            <a:r>
              <a:rPr lang="en-US" sz="5700" b="1" spc="-265" dirty="0">
                <a:solidFill>
                  <a:srgbClr val="1E1860"/>
                </a:solidFill>
                <a:latin typeface="Century Gothic" charset="0"/>
                <a:ea typeface="Century Gothic" charset="0"/>
                <a:cs typeface="Century Gothic" charset="0"/>
              </a:rPr>
              <a:t>Review</a:t>
            </a:r>
          </a:p>
          <a:p>
            <a:pPr marL="12700">
              <a:lnSpc>
                <a:spcPts val="6495"/>
              </a:lnSpc>
            </a:pPr>
            <a:endParaRPr lang="en-US" sz="5700" dirty="0">
              <a:solidFill>
                <a:schemeClr val="bg1"/>
              </a:solidFill>
              <a:latin typeface="Century Gothic" panose="020B0502020202020204" pitchFamily="34" charset="0"/>
              <a:cs typeface="Gill Sans MT"/>
            </a:endParaRPr>
          </a:p>
          <a:p>
            <a:pPr marL="12700">
              <a:lnSpc>
                <a:spcPts val="6495"/>
              </a:lnSpc>
            </a:pPr>
            <a:endParaRPr lang="en-US" sz="5700" dirty="0">
              <a:solidFill>
                <a:srgbClr val="1E185F"/>
              </a:solidFill>
              <a:latin typeface="Century Gothic" panose="020B0502020202020204" pitchFamily="34" charset="0"/>
              <a:cs typeface="Gill Sans MT"/>
            </a:endParaRPr>
          </a:p>
        </p:txBody>
      </p:sp>
      <p:sp>
        <p:nvSpPr>
          <p:cNvPr id="3" name="Rectangle 2">
            <a:extLst>
              <a:ext uri="{FF2B5EF4-FFF2-40B4-BE49-F238E27FC236}">
                <a16:creationId xmlns="" xmlns:a16="http://schemas.microsoft.com/office/drawing/2014/main" id="{1C62C476-A0C7-45F3-A2C9-ADE1B3AC0FEB}"/>
              </a:ext>
            </a:extLst>
          </p:cNvPr>
          <p:cNvSpPr/>
          <p:nvPr/>
        </p:nvSpPr>
        <p:spPr>
          <a:xfrm>
            <a:off x="3657600" y="5257800"/>
            <a:ext cx="6400800" cy="1272143"/>
          </a:xfrm>
          <a:prstGeom prst="rect">
            <a:avLst/>
          </a:prstGeom>
        </p:spPr>
        <p:txBody>
          <a:bodyPr wrap="square">
            <a:spAutoFit/>
          </a:bodyPr>
          <a:lstStyle/>
          <a:p>
            <a:pPr marL="12700">
              <a:lnSpc>
                <a:spcPts val="2250"/>
              </a:lnSpc>
            </a:pPr>
            <a:r>
              <a:rPr lang="en-US" b="1" dirty="0">
                <a:solidFill>
                  <a:srgbClr val="1E1860"/>
                </a:solidFill>
                <a:latin typeface="Century Gothic" charset="0"/>
                <a:ea typeface="Century Gothic" charset="0"/>
                <a:cs typeface="Century Gothic" charset="0"/>
              </a:rPr>
              <a:t>Orphans and Vulnerable Children </a:t>
            </a:r>
          </a:p>
          <a:p>
            <a:pPr marL="12700">
              <a:lnSpc>
                <a:spcPts val="2250"/>
              </a:lnSpc>
            </a:pPr>
            <a:r>
              <a:rPr lang="en-US" b="1" dirty="0">
                <a:solidFill>
                  <a:srgbClr val="1E1860"/>
                </a:solidFill>
                <a:latin typeface="Century Gothic" charset="0"/>
                <a:ea typeface="Century Gothic" charset="0"/>
                <a:cs typeface="Century Gothic" charset="0"/>
              </a:rPr>
              <a:t>Monitoring, Evaluation, and Reporting (MER) Indicators</a:t>
            </a:r>
          </a:p>
          <a:p>
            <a:pPr marL="12700">
              <a:lnSpc>
                <a:spcPts val="2250"/>
              </a:lnSpc>
            </a:pPr>
            <a:r>
              <a:rPr lang="en-US" dirty="0">
                <a:solidFill>
                  <a:srgbClr val="1E1860"/>
                </a:solidFill>
                <a:latin typeface="Century Gothic" charset="0"/>
                <a:ea typeface="Century Gothic" charset="0"/>
                <a:cs typeface="Century Gothic" charset="0"/>
              </a:rPr>
              <a:t>Implementing Partner Training </a:t>
            </a:r>
          </a:p>
          <a:p>
            <a:pPr marL="12700">
              <a:lnSpc>
                <a:spcPts val="2250"/>
              </a:lnSpc>
            </a:pPr>
            <a:r>
              <a:rPr lang="en-US" dirty="0" smtClean="0">
                <a:solidFill>
                  <a:srgbClr val="1E1860"/>
                </a:solidFill>
                <a:latin typeface="Century Gothic" charset="0"/>
                <a:ea typeface="Century Gothic" charset="0"/>
                <a:cs typeface="Century Gothic" charset="0"/>
              </a:rPr>
              <a:t>December </a:t>
            </a:r>
            <a:r>
              <a:rPr lang="en-US" dirty="0">
                <a:solidFill>
                  <a:srgbClr val="1E1860"/>
                </a:solidFill>
                <a:latin typeface="Century Gothic" charset="0"/>
                <a:ea typeface="Century Gothic" charset="0"/>
                <a:cs typeface="Century Gothic" charset="0"/>
              </a:rPr>
              <a:t>2018</a:t>
            </a:r>
            <a:r>
              <a:rPr lang="en-US" dirty="0">
                <a:solidFill>
                  <a:srgbClr val="FF0000"/>
                </a:solidFill>
                <a:latin typeface="Century Gothic" charset="0"/>
                <a:ea typeface="Century Gothic" charset="0"/>
                <a:cs typeface="Century Gothic" charset="0"/>
              </a:rPr>
              <a:t> </a:t>
            </a:r>
            <a:endParaRPr lang="en-US" dirty="0">
              <a:solidFill>
                <a:srgbClr val="1E1860"/>
              </a:solidFill>
              <a:latin typeface="Century Gothic" charset="0"/>
              <a:ea typeface="Century Gothic" charset="0"/>
              <a:cs typeface="Century Gothic" charset="0"/>
            </a:endParaRPr>
          </a:p>
        </p:txBody>
      </p:sp>
    </p:spTree>
    <p:extLst>
      <p:ext uri="{BB962C8B-B14F-4D97-AF65-F5344CB8AC3E}">
        <p14:creationId xmlns:p14="http://schemas.microsoft.com/office/powerpoint/2010/main" val="29649002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OVC_SERV review</a:t>
            </a:r>
          </a:p>
        </p:txBody>
      </p:sp>
      <p:sp>
        <p:nvSpPr>
          <p:cNvPr id="7" name="Text Placeholder 6"/>
          <p:cNvSpPr>
            <a:spLocks noGrp="1"/>
          </p:cNvSpPr>
          <p:nvPr>
            <p:ph type="body" sz="quarter" idx="11"/>
          </p:nvPr>
        </p:nvSpPr>
        <p:spPr>
          <a:xfrm>
            <a:off x="561844" y="1091205"/>
            <a:ext cx="9191755" cy="837214"/>
          </a:xfrm>
        </p:spPr>
        <p:txBody>
          <a:bodyPr/>
          <a:lstStyle/>
          <a:p>
            <a:pPr lvl="0"/>
            <a:r>
              <a:rPr lang="en-US" sz="4000" dirty="0"/>
              <a:t>Question 8</a:t>
            </a:r>
          </a:p>
        </p:txBody>
      </p:sp>
      <p:sp>
        <p:nvSpPr>
          <p:cNvPr id="8" name="Text Placeholder 2">
            <a:extLst>
              <a:ext uri="{FF2B5EF4-FFF2-40B4-BE49-F238E27FC236}">
                <a16:creationId xmlns="" xmlns:a16="http://schemas.microsoft.com/office/drawing/2014/main" id="{8A98B535-C945-4C23-944A-09AF4010477A}"/>
              </a:ext>
            </a:extLst>
          </p:cNvPr>
          <p:cNvSpPr txBox="1">
            <a:spLocks/>
          </p:cNvSpPr>
          <p:nvPr/>
        </p:nvSpPr>
        <p:spPr>
          <a:xfrm>
            <a:off x="4907616" y="5410201"/>
            <a:ext cx="4541184" cy="1657350"/>
          </a:xfrm>
          <a:prstGeom prst="rect">
            <a:avLst/>
          </a:prstGeom>
          <a:ln w="28575">
            <a:solidFill>
              <a:srgbClr val="1E1860"/>
            </a:solidFill>
          </a:ln>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marL="0" lvl="1"/>
            <a:r>
              <a:rPr lang="en-US" sz="1747" kern="0" dirty="0"/>
              <a:t>Comments:</a:t>
            </a:r>
          </a:p>
        </p:txBody>
      </p:sp>
      <p:sp>
        <p:nvSpPr>
          <p:cNvPr id="9" name="Text Placeholder 2">
            <a:extLst>
              <a:ext uri="{FF2B5EF4-FFF2-40B4-BE49-F238E27FC236}">
                <a16:creationId xmlns="" xmlns:a16="http://schemas.microsoft.com/office/drawing/2014/main" id="{6347CE6A-6291-414E-8312-3F1A5883C505}"/>
              </a:ext>
            </a:extLst>
          </p:cNvPr>
          <p:cNvSpPr txBox="1">
            <a:spLocks/>
          </p:cNvSpPr>
          <p:nvPr/>
        </p:nvSpPr>
        <p:spPr>
          <a:xfrm>
            <a:off x="914400" y="5029200"/>
            <a:ext cx="4891938" cy="1871384"/>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algn="l" rtl="0"/>
            <a:endParaRPr lang="en-US" sz="1747" kern="0" dirty="0"/>
          </a:p>
          <a:p>
            <a:pPr algn="l" rtl="0"/>
            <a:endParaRPr lang="en-US" sz="1747" kern="0" dirty="0"/>
          </a:p>
          <a:p>
            <a:pPr marL="707269" lvl="1" indent="-374436">
              <a:buFont typeface="Wingdings" panose="05000000000000000000" pitchFamily="2" charset="2"/>
              <a:buChar char="q"/>
            </a:pPr>
            <a:r>
              <a:rPr lang="en-US" sz="1747" kern="0" dirty="0"/>
              <a:t>Active	</a:t>
            </a:r>
          </a:p>
          <a:p>
            <a:pPr marL="707269" lvl="1" indent="-374436">
              <a:buFont typeface="Wingdings" panose="05000000000000000000" pitchFamily="2" charset="2"/>
              <a:buChar char="q"/>
            </a:pPr>
            <a:r>
              <a:rPr lang="en-US" sz="1747" kern="0" dirty="0"/>
              <a:t>Exited</a:t>
            </a:r>
          </a:p>
          <a:p>
            <a:pPr marL="707269" lvl="1" indent="-374436">
              <a:buFont typeface="Wingdings" panose="05000000000000000000" pitchFamily="2" charset="2"/>
              <a:buChar char="q"/>
            </a:pPr>
            <a:r>
              <a:rPr lang="en-US" sz="1747" kern="0" dirty="0"/>
              <a:t>Transferred</a:t>
            </a:r>
          </a:p>
          <a:p>
            <a:pPr marL="707269" lvl="1" indent="-374436">
              <a:buFont typeface="Wingdings" panose="05000000000000000000" pitchFamily="2" charset="2"/>
              <a:buChar char="q"/>
            </a:pPr>
            <a:r>
              <a:rPr lang="en-US" sz="1747" kern="0" dirty="0"/>
              <a:t>Not reported</a:t>
            </a:r>
          </a:p>
          <a:p>
            <a:endParaRPr lang="en-US" sz="2039" kern="0" dirty="0"/>
          </a:p>
        </p:txBody>
      </p:sp>
      <p:sp>
        <p:nvSpPr>
          <p:cNvPr id="33" name="Text Placeholder 2">
            <a:extLst>
              <a:ext uri="{FF2B5EF4-FFF2-40B4-BE49-F238E27FC236}">
                <a16:creationId xmlns="" xmlns:a16="http://schemas.microsoft.com/office/drawing/2014/main" id="{1C1B0350-4677-4CCB-8A62-C541DFBBF7A3}"/>
              </a:ext>
            </a:extLst>
          </p:cNvPr>
          <p:cNvSpPr>
            <a:spLocks noGrp="1"/>
          </p:cNvSpPr>
          <p:nvPr>
            <p:ph type="body" sz="quarter" idx="10"/>
          </p:nvPr>
        </p:nvSpPr>
        <p:spPr>
          <a:xfrm>
            <a:off x="557784" y="1828800"/>
            <a:ext cx="8305800" cy="3938307"/>
          </a:xfrm>
        </p:spPr>
        <p:txBody>
          <a:bodyPr/>
          <a:lstStyle/>
          <a:p>
            <a:pPr algn="l" rtl="0"/>
            <a:r>
              <a:rPr lang="en-US" sz="1800" dirty="0"/>
              <a:t>An IP has been providing tuition support to an adolescent boy for several years. Because he was out of school for several years in early childhood, he is behind for his age and will not have completed secondary school when he reaches his 21st birthday. </a:t>
            </a:r>
          </a:p>
          <a:p>
            <a:pPr algn="l" rtl="0"/>
            <a:endParaRPr lang="en-US" sz="1800" dirty="0"/>
          </a:p>
          <a:p>
            <a:pPr algn="l" rtl="0"/>
            <a:r>
              <a:rPr lang="en-US" sz="1800" dirty="0"/>
              <a:t>What happens to him when he turns 21?</a:t>
            </a:r>
          </a:p>
          <a:p>
            <a:pPr algn="l" rtl="0"/>
            <a:endParaRPr lang="en-US" sz="1400" dirty="0"/>
          </a:p>
          <a:p>
            <a:pPr algn="l" rtl="0"/>
            <a:endParaRPr lang="en-US" sz="1400" dirty="0"/>
          </a:p>
          <a:p>
            <a:endParaRPr lang="en-US" sz="1400" dirty="0"/>
          </a:p>
        </p:txBody>
      </p:sp>
      <p:sp>
        <p:nvSpPr>
          <p:cNvPr id="2" name="Slide Number Placeholder 1">
            <a:extLst>
              <a:ext uri="{FF2B5EF4-FFF2-40B4-BE49-F238E27FC236}">
                <a16:creationId xmlns="" xmlns:a16="http://schemas.microsoft.com/office/drawing/2014/main" id="{678296C2-5217-44D7-8D92-0D8BC496753C}"/>
              </a:ext>
            </a:extLst>
          </p:cNvPr>
          <p:cNvSpPr>
            <a:spLocks noGrp="1"/>
          </p:cNvSpPr>
          <p:nvPr>
            <p:ph type="sldNum" sz="quarter" idx="12"/>
          </p:nvPr>
        </p:nvSpPr>
        <p:spPr/>
        <p:txBody>
          <a:bodyPr/>
          <a:lstStyle/>
          <a:p>
            <a:fld id="{26E4F88F-4EEB-4D1A-A75E-924C7925135B}" type="slidenum">
              <a:rPr lang="en-US" smtClean="0"/>
              <a:t>10</a:t>
            </a:fld>
            <a:endParaRPr lang="en-US"/>
          </a:p>
        </p:txBody>
      </p:sp>
    </p:spTree>
    <p:extLst>
      <p:ext uri="{BB962C8B-B14F-4D97-AF65-F5344CB8AC3E}">
        <p14:creationId xmlns:p14="http://schemas.microsoft.com/office/powerpoint/2010/main" val="7801429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OVC_SERV review</a:t>
            </a:r>
          </a:p>
        </p:txBody>
      </p:sp>
      <p:sp>
        <p:nvSpPr>
          <p:cNvPr id="7" name="Text Placeholder 6"/>
          <p:cNvSpPr>
            <a:spLocks noGrp="1"/>
          </p:cNvSpPr>
          <p:nvPr>
            <p:ph type="body" sz="quarter" idx="11"/>
          </p:nvPr>
        </p:nvSpPr>
        <p:spPr>
          <a:xfrm>
            <a:off x="561844" y="1091205"/>
            <a:ext cx="9191755" cy="837214"/>
          </a:xfrm>
        </p:spPr>
        <p:txBody>
          <a:bodyPr/>
          <a:lstStyle/>
          <a:p>
            <a:pPr lvl="0"/>
            <a:r>
              <a:rPr lang="en-US" sz="4000" dirty="0"/>
              <a:t>Question 9</a:t>
            </a:r>
          </a:p>
        </p:txBody>
      </p:sp>
      <p:sp>
        <p:nvSpPr>
          <p:cNvPr id="8" name="Text Placeholder 2">
            <a:extLst>
              <a:ext uri="{FF2B5EF4-FFF2-40B4-BE49-F238E27FC236}">
                <a16:creationId xmlns="" xmlns:a16="http://schemas.microsoft.com/office/drawing/2014/main" id="{8A98B535-C945-4C23-944A-09AF4010477A}"/>
              </a:ext>
            </a:extLst>
          </p:cNvPr>
          <p:cNvSpPr txBox="1">
            <a:spLocks/>
          </p:cNvSpPr>
          <p:nvPr/>
        </p:nvSpPr>
        <p:spPr>
          <a:xfrm>
            <a:off x="4907616" y="5410201"/>
            <a:ext cx="4541184" cy="1657350"/>
          </a:xfrm>
          <a:prstGeom prst="rect">
            <a:avLst/>
          </a:prstGeom>
          <a:ln w="28575">
            <a:solidFill>
              <a:srgbClr val="1E1860"/>
            </a:solidFill>
          </a:ln>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marL="0" lvl="1"/>
            <a:r>
              <a:rPr lang="en-US" sz="1747" kern="0" dirty="0"/>
              <a:t>Comments:</a:t>
            </a:r>
          </a:p>
        </p:txBody>
      </p:sp>
      <p:sp>
        <p:nvSpPr>
          <p:cNvPr id="9" name="Text Placeholder 2">
            <a:extLst>
              <a:ext uri="{FF2B5EF4-FFF2-40B4-BE49-F238E27FC236}">
                <a16:creationId xmlns="" xmlns:a16="http://schemas.microsoft.com/office/drawing/2014/main" id="{6347CE6A-6291-414E-8312-3F1A5883C505}"/>
              </a:ext>
            </a:extLst>
          </p:cNvPr>
          <p:cNvSpPr txBox="1">
            <a:spLocks/>
          </p:cNvSpPr>
          <p:nvPr/>
        </p:nvSpPr>
        <p:spPr>
          <a:xfrm>
            <a:off x="914400" y="5029200"/>
            <a:ext cx="4891938" cy="1871384"/>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algn="l" rtl="0"/>
            <a:endParaRPr lang="en-US" sz="1747" kern="0" dirty="0"/>
          </a:p>
          <a:p>
            <a:pPr algn="l" rtl="0"/>
            <a:endParaRPr lang="en-US" sz="1747" kern="0" dirty="0"/>
          </a:p>
          <a:p>
            <a:pPr marL="707269" lvl="1" indent="-374436">
              <a:buFont typeface="Wingdings" panose="05000000000000000000" pitchFamily="2" charset="2"/>
              <a:buChar char="q"/>
            </a:pPr>
            <a:r>
              <a:rPr lang="en-US" sz="1747" kern="0" dirty="0"/>
              <a:t>Active	</a:t>
            </a:r>
          </a:p>
          <a:p>
            <a:pPr marL="707269" lvl="1" indent="-374436">
              <a:buFont typeface="Wingdings" panose="05000000000000000000" pitchFamily="2" charset="2"/>
              <a:buChar char="q"/>
            </a:pPr>
            <a:r>
              <a:rPr lang="en-US" sz="1747" kern="0" dirty="0"/>
              <a:t>Exited</a:t>
            </a:r>
          </a:p>
          <a:p>
            <a:pPr marL="707269" lvl="1" indent="-374436">
              <a:buFont typeface="Wingdings" panose="05000000000000000000" pitchFamily="2" charset="2"/>
              <a:buChar char="q"/>
            </a:pPr>
            <a:r>
              <a:rPr lang="en-US" sz="1747" kern="0" dirty="0"/>
              <a:t>Transferred</a:t>
            </a:r>
          </a:p>
          <a:p>
            <a:pPr marL="707269" lvl="1" indent="-374436">
              <a:buFont typeface="Wingdings" panose="05000000000000000000" pitchFamily="2" charset="2"/>
              <a:buChar char="q"/>
            </a:pPr>
            <a:r>
              <a:rPr lang="en-US" sz="1747" kern="0" dirty="0"/>
              <a:t>Not reported</a:t>
            </a:r>
          </a:p>
          <a:p>
            <a:endParaRPr lang="en-US" sz="2039" kern="0" dirty="0"/>
          </a:p>
        </p:txBody>
      </p:sp>
      <p:sp>
        <p:nvSpPr>
          <p:cNvPr id="33" name="Text Placeholder 2">
            <a:extLst>
              <a:ext uri="{FF2B5EF4-FFF2-40B4-BE49-F238E27FC236}">
                <a16:creationId xmlns="" xmlns:a16="http://schemas.microsoft.com/office/drawing/2014/main" id="{1C1B0350-4677-4CCB-8A62-C541DFBBF7A3}"/>
              </a:ext>
            </a:extLst>
          </p:cNvPr>
          <p:cNvSpPr>
            <a:spLocks noGrp="1"/>
          </p:cNvSpPr>
          <p:nvPr>
            <p:ph type="body" sz="quarter" idx="10"/>
          </p:nvPr>
        </p:nvSpPr>
        <p:spPr>
          <a:xfrm>
            <a:off x="557784" y="1828800"/>
            <a:ext cx="8305800" cy="3938307"/>
          </a:xfrm>
        </p:spPr>
        <p:txBody>
          <a:bodyPr/>
          <a:lstStyle/>
          <a:p>
            <a:pPr algn="l" rtl="0"/>
            <a:r>
              <a:rPr lang="en-US" sz="1800" dirty="0"/>
              <a:t>A 16-year-old new mother attends a 20-week parenting class for adolescents offered by the Peace Corps, and receives a graduation certificate. She expresses interest in returning to school when the new school year begins 6 months later. The IP works with her to develop a case plan (including tuition support) and monitor her situation but does not offer any additional services as she waits to return to school. </a:t>
            </a:r>
          </a:p>
          <a:p>
            <a:pPr algn="l" rtl="0"/>
            <a:endParaRPr lang="en-US" sz="1800" dirty="0"/>
          </a:p>
          <a:p>
            <a:pPr algn="l" rtl="0"/>
            <a:r>
              <a:rPr lang="en-US" sz="1800" dirty="0"/>
              <a:t>How should this beneficiary be counted during the 6-month period after the Peace Corps class ends and before she returns to school?</a:t>
            </a:r>
          </a:p>
          <a:p>
            <a:pPr algn="l" rtl="0"/>
            <a:endParaRPr lang="en-US" sz="1400" dirty="0"/>
          </a:p>
          <a:p>
            <a:pPr algn="l" rtl="0"/>
            <a:endParaRPr lang="en-US" sz="1400" dirty="0"/>
          </a:p>
          <a:p>
            <a:endParaRPr lang="en-US" sz="1400" dirty="0"/>
          </a:p>
        </p:txBody>
      </p:sp>
      <p:sp>
        <p:nvSpPr>
          <p:cNvPr id="2" name="Slide Number Placeholder 1">
            <a:extLst>
              <a:ext uri="{FF2B5EF4-FFF2-40B4-BE49-F238E27FC236}">
                <a16:creationId xmlns="" xmlns:a16="http://schemas.microsoft.com/office/drawing/2014/main" id="{F27981EC-C5D3-47C9-B02D-EE703F39CA2B}"/>
              </a:ext>
            </a:extLst>
          </p:cNvPr>
          <p:cNvSpPr>
            <a:spLocks noGrp="1"/>
          </p:cNvSpPr>
          <p:nvPr>
            <p:ph type="sldNum" sz="quarter" idx="12"/>
          </p:nvPr>
        </p:nvSpPr>
        <p:spPr/>
        <p:txBody>
          <a:bodyPr/>
          <a:lstStyle/>
          <a:p>
            <a:fld id="{26E4F88F-4EEB-4D1A-A75E-924C7925135B}" type="slidenum">
              <a:rPr lang="en-US" smtClean="0"/>
              <a:t>11</a:t>
            </a:fld>
            <a:endParaRPr lang="en-US"/>
          </a:p>
        </p:txBody>
      </p:sp>
    </p:spTree>
    <p:extLst>
      <p:ext uri="{BB962C8B-B14F-4D97-AF65-F5344CB8AC3E}">
        <p14:creationId xmlns:p14="http://schemas.microsoft.com/office/powerpoint/2010/main" val="36082937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OVC_SERV review</a:t>
            </a:r>
          </a:p>
        </p:txBody>
      </p:sp>
      <p:sp>
        <p:nvSpPr>
          <p:cNvPr id="7" name="Text Placeholder 6"/>
          <p:cNvSpPr>
            <a:spLocks noGrp="1"/>
          </p:cNvSpPr>
          <p:nvPr>
            <p:ph type="body" sz="quarter" idx="11"/>
          </p:nvPr>
        </p:nvSpPr>
        <p:spPr>
          <a:xfrm>
            <a:off x="561844" y="1091205"/>
            <a:ext cx="9191755" cy="837214"/>
          </a:xfrm>
        </p:spPr>
        <p:txBody>
          <a:bodyPr/>
          <a:lstStyle/>
          <a:p>
            <a:pPr lvl="0"/>
            <a:r>
              <a:rPr lang="en-US" sz="4000" dirty="0"/>
              <a:t>Question 10</a:t>
            </a:r>
          </a:p>
        </p:txBody>
      </p:sp>
      <p:sp>
        <p:nvSpPr>
          <p:cNvPr id="8" name="Text Placeholder 2">
            <a:extLst>
              <a:ext uri="{FF2B5EF4-FFF2-40B4-BE49-F238E27FC236}">
                <a16:creationId xmlns="" xmlns:a16="http://schemas.microsoft.com/office/drawing/2014/main" id="{8A98B535-C945-4C23-944A-09AF4010477A}"/>
              </a:ext>
            </a:extLst>
          </p:cNvPr>
          <p:cNvSpPr txBox="1">
            <a:spLocks/>
          </p:cNvSpPr>
          <p:nvPr/>
        </p:nvSpPr>
        <p:spPr>
          <a:xfrm>
            <a:off x="4907616" y="5410201"/>
            <a:ext cx="4541184" cy="1657350"/>
          </a:xfrm>
          <a:prstGeom prst="rect">
            <a:avLst/>
          </a:prstGeom>
          <a:ln w="28575">
            <a:solidFill>
              <a:srgbClr val="1E1860"/>
            </a:solidFill>
          </a:ln>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marL="0" lvl="1"/>
            <a:r>
              <a:rPr lang="en-US" sz="1747" kern="0" dirty="0"/>
              <a:t>Comments:</a:t>
            </a:r>
          </a:p>
        </p:txBody>
      </p:sp>
      <p:sp>
        <p:nvSpPr>
          <p:cNvPr id="9" name="Text Placeholder 2">
            <a:extLst>
              <a:ext uri="{FF2B5EF4-FFF2-40B4-BE49-F238E27FC236}">
                <a16:creationId xmlns="" xmlns:a16="http://schemas.microsoft.com/office/drawing/2014/main" id="{6347CE6A-6291-414E-8312-3F1A5883C505}"/>
              </a:ext>
            </a:extLst>
          </p:cNvPr>
          <p:cNvSpPr txBox="1">
            <a:spLocks/>
          </p:cNvSpPr>
          <p:nvPr/>
        </p:nvSpPr>
        <p:spPr>
          <a:xfrm>
            <a:off x="914400" y="5029200"/>
            <a:ext cx="4891938" cy="1871384"/>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algn="l" rtl="0"/>
            <a:endParaRPr lang="en-US" sz="1747" kern="0" dirty="0"/>
          </a:p>
          <a:p>
            <a:pPr algn="l" rtl="0"/>
            <a:endParaRPr lang="en-US" sz="1747" kern="0" dirty="0"/>
          </a:p>
          <a:p>
            <a:pPr marL="707269" lvl="1" indent="-374436">
              <a:buFont typeface="Wingdings" panose="05000000000000000000" pitchFamily="2" charset="2"/>
              <a:buChar char="q"/>
            </a:pPr>
            <a:r>
              <a:rPr lang="en-US" sz="1747" kern="0" dirty="0"/>
              <a:t>Active	</a:t>
            </a:r>
          </a:p>
          <a:p>
            <a:pPr marL="707269" lvl="1" indent="-374436">
              <a:buFont typeface="Wingdings" panose="05000000000000000000" pitchFamily="2" charset="2"/>
              <a:buChar char="q"/>
            </a:pPr>
            <a:r>
              <a:rPr lang="en-US" sz="1747" kern="0" dirty="0"/>
              <a:t>Exited</a:t>
            </a:r>
          </a:p>
          <a:p>
            <a:pPr marL="707269" lvl="1" indent="-374436">
              <a:buFont typeface="Wingdings" panose="05000000000000000000" pitchFamily="2" charset="2"/>
              <a:buChar char="q"/>
            </a:pPr>
            <a:r>
              <a:rPr lang="en-US" sz="1747" kern="0" dirty="0"/>
              <a:t>Transferred</a:t>
            </a:r>
          </a:p>
          <a:p>
            <a:pPr marL="707269" lvl="1" indent="-374436">
              <a:buFont typeface="Wingdings" panose="05000000000000000000" pitchFamily="2" charset="2"/>
              <a:buChar char="q"/>
            </a:pPr>
            <a:r>
              <a:rPr lang="en-US" sz="1747" kern="0" dirty="0"/>
              <a:t>Not reported</a:t>
            </a:r>
          </a:p>
          <a:p>
            <a:endParaRPr lang="en-US" sz="2039" kern="0" dirty="0"/>
          </a:p>
        </p:txBody>
      </p:sp>
      <p:sp>
        <p:nvSpPr>
          <p:cNvPr id="33" name="Text Placeholder 2">
            <a:extLst>
              <a:ext uri="{FF2B5EF4-FFF2-40B4-BE49-F238E27FC236}">
                <a16:creationId xmlns="" xmlns:a16="http://schemas.microsoft.com/office/drawing/2014/main" id="{1C1B0350-4677-4CCB-8A62-C541DFBBF7A3}"/>
              </a:ext>
            </a:extLst>
          </p:cNvPr>
          <p:cNvSpPr>
            <a:spLocks noGrp="1"/>
          </p:cNvSpPr>
          <p:nvPr>
            <p:ph type="body" sz="quarter" idx="10"/>
          </p:nvPr>
        </p:nvSpPr>
        <p:spPr>
          <a:xfrm>
            <a:off x="557784" y="1828800"/>
            <a:ext cx="8305800" cy="3938307"/>
          </a:xfrm>
        </p:spPr>
        <p:txBody>
          <a:bodyPr/>
          <a:lstStyle/>
          <a:p>
            <a:pPr algn="l" rtl="0"/>
            <a:r>
              <a:rPr lang="en-US" sz="1800" dirty="0"/>
              <a:t>An IP had been providing services to a family for more than a year, when a 14-year-old girl in the household begins to participate in a new DREAMS (Determined, Resilient, Empowered, AIDS-free, Mentored, and Safe) program. The original IP had counted her as active for all quarters in FY2018. The DREAMS program counts her under AGYW_PREV and OVC_SERV in FY2019. </a:t>
            </a:r>
          </a:p>
          <a:p>
            <a:pPr algn="l" rtl="0"/>
            <a:endParaRPr lang="en-US" sz="1800" dirty="0"/>
          </a:p>
          <a:p>
            <a:pPr algn="l" rtl="0"/>
            <a:r>
              <a:rPr lang="en-US" sz="1800" dirty="0"/>
              <a:t>How should the original IP report her in FY2019, assuming the IP continues to provide her with services every quarter and with quarterly monitoring and an annual case plan?</a:t>
            </a:r>
          </a:p>
          <a:p>
            <a:pPr algn="l" rtl="0"/>
            <a:endParaRPr lang="en-US" sz="1400" dirty="0"/>
          </a:p>
          <a:p>
            <a:pPr algn="l" rtl="0"/>
            <a:endParaRPr lang="en-US" sz="1400" dirty="0"/>
          </a:p>
          <a:p>
            <a:endParaRPr lang="en-US" sz="1400" dirty="0"/>
          </a:p>
        </p:txBody>
      </p:sp>
      <p:sp>
        <p:nvSpPr>
          <p:cNvPr id="2" name="Slide Number Placeholder 1">
            <a:extLst>
              <a:ext uri="{FF2B5EF4-FFF2-40B4-BE49-F238E27FC236}">
                <a16:creationId xmlns="" xmlns:a16="http://schemas.microsoft.com/office/drawing/2014/main" id="{F729BBF4-1D9C-460C-A50B-5D5B18399045}"/>
              </a:ext>
            </a:extLst>
          </p:cNvPr>
          <p:cNvSpPr>
            <a:spLocks noGrp="1"/>
          </p:cNvSpPr>
          <p:nvPr>
            <p:ph type="sldNum" sz="quarter" idx="12"/>
          </p:nvPr>
        </p:nvSpPr>
        <p:spPr/>
        <p:txBody>
          <a:bodyPr/>
          <a:lstStyle/>
          <a:p>
            <a:fld id="{26E4F88F-4EEB-4D1A-A75E-924C7925135B}" type="slidenum">
              <a:rPr lang="en-US" smtClean="0"/>
              <a:t>12</a:t>
            </a:fld>
            <a:endParaRPr lang="en-US"/>
          </a:p>
        </p:txBody>
      </p:sp>
    </p:spTree>
    <p:extLst>
      <p:ext uri="{BB962C8B-B14F-4D97-AF65-F5344CB8AC3E}">
        <p14:creationId xmlns:p14="http://schemas.microsoft.com/office/powerpoint/2010/main" val="23517091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OVC_SERV review</a:t>
            </a:r>
          </a:p>
        </p:txBody>
      </p:sp>
      <p:sp>
        <p:nvSpPr>
          <p:cNvPr id="7" name="Text Placeholder 6"/>
          <p:cNvSpPr>
            <a:spLocks noGrp="1"/>
          </p:cNvSpPr>
          <p:nvPr>
            <p:ph type="body" sz="quarter" idx="11"/>
          </p:nvPr>
        </p:nvSpPr>
        <p:spPr>
          <a:xfrm>
            <a:off x="561844" y="1091205"/>
            <a:ext cx="9191755" cy="837214"/>
          </a:xfrm>
        </p:spPr>
        <p:txBody>
          <a:bodyPr/>
          <a:lstStyle/>
          <a:p>
            <a:pPr lvl="0"/>
            <a:r>
              <a:rPr lang="en-US" sz="4000" dirty="0"/>
              <a:t>Question 11</a:t>
            </a:r>
          </a:p>
        </p:txBody>
      </p:sp>
      <p:sp>
        <p:nvSpPr>
          <p:cNvPr id="8" name="Text Placeholder 2">
            <a:extLst>
              <a:ext uri="{FF2B5EF4-FFF2-40B4-BE49-F238E27FC236}">
                <a16:creationId xmlns="" xmlns:a16="http://schemas.microsoft.com/office/drawing/2014/main" id="{8A98B535-C945-4C23-944A-09AF4010477A}"/>
              </a:ext>
            </a:extLst>
          </p:cNvPr>
          <p:cNvSpPr txBox="1">
            <a:spLocks/>
          </p:cNvSpPr>
          <p:nvPr/>
        </p:nvSpPr>
        <p:spPr>
          <a:xfrm>
            <a:off x="4907616" y="5410201"/>
            <a:ext cx="4541184" cy="1657350"/>
          </a:xfrm>
          <a:prstGeom prst="rect">
            <a:avLst/>
          </a:prstGeom>
          <a:ln w="28575">
            <a:solidFill>
              <a:srgbClr val="1E1860"/>
            </a:solidFill>
          </a:ln>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marL="0" lvl="1"/>
            <a:r>
              <a:rPr lang="en-US" sz="1747" kern="0" dirty="0"/>
              <a:t>Comments:</a:t>
            </a:r>
          </a:p>
        </p:txBody>
      </p:sp>
      <p:sp>
        <p:nvSpPr>
          <p:cNvPr id="9" name="Text Placeholder 2">
            <a:extLst>
              <a:ext uri="{FF2B5EF4-FFF2-40B4-BE49-F238E27FC236}">
                <a16:creationId xmlns="" xmlns:a16="http://schemas.microsoft.com/office/drawing/2014/main" id="{6347CE6A-6291-414E-8312-3F1A5883C505}"/>
              </a:ext>
            </a:extLst>
          </p:cNvPr>
          <p:cNvSpPr txBox="1">
            <a:spLocks/>
          </p:cNvSpPr>
          <p:nvPr/>
        </p:nvSpPr>
        <p:spPr>
          <a:xfrm>
            <a:off x="914400" y="5029200"/>
            <a:ext cx="4891938" cy="1871384"/>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algn="l" rtl="0"/>
            <a:endParaRPr lang="en-US" sz="1747" kern="0" dirty="0"/>
          </a:p>
          <a:p>
            <a:pPr algn="l" rtl="0"/>
            <a:endParaRPr lang="en-US" sz="1747" kern="0" dirty="0"/>
          </a:p>
          <a:p>
            <a:pPr marL="707269" lvl="1" indent="-374436">
              <a:buFont typeface="Wingdings" panose="05000000000000000000" pitchFamily="2" charset="2"/>
              <a:buChar char="q"/>
            </a:pPr>
            <a:r>
              <a:rPr lang="en-US" sz="1747" kern="0" dirty="0"/>
              <a:t>Active	</a:t>
            </a:r>
          </a:p>
          <a:p>
            <a:pPr marL="707269" lvl="1" indent="-374436">
              <a:buFont typeface="Wingdings" panose="05000000000000000000" pitchFamily="2" charset="2"/>
              <a:buChar char="q"/>
            </a:pPr>
            <a:r>
              <a:rPr lang="en-US" sz="1747" kern="0" dirty="0"/>
              <a:t>Exited</a:t>
            </a:r>
          </a:p>
          <a:p>
            <a:pPr marL="707269" lvl="1" indent="-374436">
              <a:buFont typeface="Wingdings" panose="05000000000000000000" pitchFamily="2" charset="2"/>
              <a:buChar char="q"/>
            </a:pPr>
            <a:r>
              <a:rPr lang="en-US" sz="1747" kern="0" dirty="0"/>
              <a:t>Transferred</a:t>
            </a:r>
          </a:p>
          <a:p>
            <a:pPr marL="707269" lvl="1" indent="-374436">
              <a:buFont typeface="Wingdings" panose="05000000000000000000" pitchFamily="2" charset="2"/>
              <a:buChar char="q"/>
            </a:pPr>
            <a:r>
              <a:rPr lang="en-US" sz="1747" kern="0" dirty="0"/>
              <a:t>Not reported</a:t>
            </a:r>
          </a:p>
          <a:p>
            <a:endParaRPr lang="en-US" sz="2039" kern="0" dirty="0"/>
          </a:p>
        </p:txBody>
      </p:sp>
      <p:sp>
        <p:nvSpPr>
          <p:cNvPr id="33" name="Text Placeholder 2">
            <a:extLst>
              <a:ext uri="{FF2B5EF4-FFF2-40B4-BE49-F238E27FC236}">
                <a16:creationId xmlns="" xmlns:a16="http://schemas.microsoft.com/office/drawing/2014/main" id="{1C1B0350-4677-4CCB-8A62-C541DFBBF7A3}"/>
              </a:ext>
            </a:extLst>
          </p:cNvPr>
          <p:cNvSpPr>
            <a:spLocks noGrp="1"/>
          </p:cNvSpPr>
          <p:nvPr>
            <p:ph type="body" sz="quarter" idx="10"/>
          </p:nvPr>
        </p:nvSpPr>
        <p:spPr>
          <a:xfrm>
            <a:off x="557784" y="1828800"/>
            <a:ext cx="8305800" cy="3938307"/>
          </a:xfrm>
        </p:spPr>
        <p:txBody>
          <a:bodyPr/>
          <a:lstStyle/>
          <a:p>
            <a:r>
              <a:rPr lang="en-US" sz="1800" dirty="0"/>
              <a:t>A 19-year-old girl who is no longer in secondary school is enrolled in a DREAMS program. She has never been served by an OVC program, and is not an OVC caregiver. </a:t>
            </a:r>
          </a:p>
          <a:p>
            <a:endParaRPr lang="en-US" sz="1800" dirty="0"/>
          </a:p>
          <a:p>
            <a:r>
              <a:rPr lang="en-US" sz="1800" dirty="0"/>
              <a:t>The IP counts her under AGYW_PREV, but is confused whether she should also be counted under OVC_SERV. How should the IP count her under OVC_SERV?</a:t>
            </a:r>
          </a:p>
          <a:p>
            <a:pPr algn="l" rtl="0"/>
            <a:endParaRPr lang="en-US" sz="1400" dirty="0"/>
          </a:p>
          <a:p>
            <a:pPr algn="l" rtl="0"/>
            <a:endParaRPr lang="en-US" sz="1400" dirty="0"/>
          </a:p>
          <a:p>
            <a:endParaRPr lang="en-US" sz="1400" dirty="0"/>
          </a:p>
        </p:txBody>
      </p:sp>
      <p:sp>
        <p:nvSpPr>
          <p:cNvPr id="2" name="Slide Number Placeholder 1">
            <a:extLst>
              <a:ext uri="{FF2B5EF4-FFF2-40B4-BE49-F238E27FC236}">
                <a16:creationId xmlns="" xmlns:a16="http://schemas.microsoft.com/office/drawing/2014/main" id="{B6BF8B10-7233-49A1-AE76-82839085F9EA}"/>
              </a:ext>
            </a:extLst>
          </p:cNvPr>
          <p:cNvSpPr>
            <a:spLocks noGrp="1"/>
          </p:cNvSpPr>
          <p:nvPr>
            <p:ph type="sldNum" sz="quarter" idx="12"/>
          </p:nvPr>
        </p:nvSpPr>
        <p:spPr/>
        <p:txBody>
          <a:bodyPr/>
          <a:lstStyle/>
          <a:p>
            <a:fld id="{26E4F88F-4EEB-4D1A-A75E-924C7925135B}" type="slidenum">
              <a:rPr lang="en-US" smtClean="0"/>
              <a:t>13</a:t>
            </a:fld>
            <a:endParaRPr lang="en-US"/>
          </a:p>
        </p:txBody>
      </p:sp>
    </p:spTree>
    <p:extLst>
      <p:ext uri="{BB962C8B-B14F-4D97-AF65-F5344CB8AC3E}">
        <p14:creationId xmlns:p14="http://schemas.microsoft.com/office/powerpoint/2010/main" val="2412044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OVC_SERV review</a:t>
            </a:r>
          </a:p>
        </p:txBody>
      </p:sp>
      <p:sp>
        <p:nvSpPr>
          <p:cNvPr id="7" name="Text Placeholder 6"/>
          <p:cNvSpPr>
            <a:spLocks noGrp="1"/>
          </p:cNvSpPr>
          <p:nvPr>
            <p:ph type="body" sz="quarter" idx="11"/>
          </p:nvPr>
        </p:nvSpPr>
        <p:spPr>
          <a:xfrm>
            <a:off x="561844" y="1091205"/>
            <a:ext cx="9191755" cy="837214"/>
          </a:xfrm>
        </p:spPr>
        <p:txBody>
          <a:bodyPr/>
          <a:lstStyle/>
          <a:p>
            <a:pPr lvl="0"/>
            <a:r>
              <a:rPr lang="en-US" sz="4000" dirty="0"/>
              <a:t>Question 12</a:t>
            </a:r>
          </a:p>
        </p:txBody>
      </p:sp>
      <p:sp>
        <p:nvSpPr>
          <p:cNvPr id="8" name="Text Placeholder 2">
            <a:extLst>
              <a:ext uri="{FF2B5EF4-FFF2-40B4-BE49-F238E27FC236}">
                <a16:creationId xmlns="" xmlns:a16="http://schemas.microsoft.com/office/drawing/2014/main" id="{8A98B535-C945-4C23-944A-09AF4010477A}"/>
              </a:ext>
            </a:extLst>
          </p:cNvPr>
          <p:cNvSpPr txBox="1">
            <a:spLocks/>
          </p:cNvSpPr>
          <p:nvPr/>
        </p:nvSpPr>
        <p:spPr>
          <a:xfrm>
            <a:off x="4907616" y="5410201"/>
            <a:ext cx="4541184" cy="1657350"/>
          </a:xfrm>
          <a:prstGeom prst="rect">
            <a:avLst/>
          </a:prstGeom>
          <a:ln w="28575">
            <a:solidFill>
              <a:srgbClr val="1E1860"/>
            </a:solidFill>
          </a:ln>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marL="0" lvl="1"/>
            <a:r>
              <a:rPr lang="en-US" sz="1747" kern="0" dirty="0"/>
              <a:t>Comments:</a:t>
            </a:r>
          </a:p>
        </p:txBody>
      </p:sp>
      <p:sp>
        <p:nvSpPr>
          <p:cNvPr id="9" name="Text Placeholder 2">
            <a:extLst>
              <a:ext uri="{FF2B5EF4-FFF2-40B4-BE49-F238E27FC236}">
                <a16:creationId xmlns="" xmlns:a16="http://schemas.microsoft.com/office/drawing/2014/main" id="{6347CE6A-6291-414E-8312-3F1A5883C505}"/>
              </a:ext>
            </a:extLst>
          </p:cNvPr>
          <p:cNvSpPr txBox="1">
            <a:spLocks/>
          </p:cNvSpPr>
          <p:nvPr/>
        </p:nvSpPr>
        <p:spPr>
          <a:xfrm>
            <a:off x="914400" y="5029200"/>
            <a:ext cx="4891938" cy="1871384"/>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algn="l" rtl="0"/>
            <a:endParaRPr lang="en-US" sz="1747" kern="0" dirty="0"/>
          </a:p>
          <a:p>
            <a:pPr algn="l" rtl="0"/>
            <a:endParaRPr lang="en-US" sz="1747" kern="0" dirty="0"/>
          </a:p>
          <a:p>
            <a:pPr marL="707269" lvl="1" indent="-374436">
              <a:buFont typeface="Wingdings" panose="05000000000000000000" pitchFamily="2" charset="2"/>
              <a:buChar char="q"/>
            </a:pPr>
            <a:r>
              <a:rPr lang="en-US" sz="1747" kern="0" dirty="0"/>
              <a:t>Active	</a:t>
            </a:r>
          </a:p>
          <a:p>
            <a:pPr marL="707269" lvl="1" indent="-374436">
              <a:buFont typeface="Wingdings" panose="05000000000000000000" pitchFamily="2" charset="2"/>
              <a:buChar char="q"/>
            </a:pPr>
            <a:r>
              <a:rPr lang="en-US" sz="1747" kern="0" dirty="0"/>
              <a:t>Exited</a:t>
            </a:r>
          </a:p>
          <a:p>
            <a:pPr marL="707269" lvl="1" indent="-374436">
              <a:buFont typeface="Wingdings" panose="05000000000000000000" pitchFamily="2" charset="2"/>
              <a:buChar char="q"/>
            </a:pPr>
            <a:r>
              <a:rPr lang="en-US" sz="1747" kern="0" dirty="0"/>
              <a:t>Transferred</a:t>
            </a:r>
          </a:p>
          <a:p>
            <a:pPr marL="707269" lvl="1" indent="-374436">
              <a:buFont typeface="Wingdings" panose="05000000000000000000" pitchFamily="2" charset="2"/>
              <a:buChar char="q"/>
            </a:pPr>
            <a:r>
              <a:rPr lang="en-US" sz="1747" kern="0" dirty="0"/>
              <a:t>Not reported</a:t>
            </a:r>
          </a:p>
          <a:p>
            <a:endParaRPr lang="en-US" sz="2039" kern="0" dirty="0"/>
          </a:p>
        </p:txBody>
      </p:sp>
      <p:sp>
        <p:nvSpPr>
          <p:cNvPr id="33" name="Text Placeholder 2">
            <a:extLst>
              <a:ext uri="{FF2B5EF4-FFF2-40B4-BE49-F238E27FC236}">
                <a16:creationId xmlns="" xmlns:a16="http://schemas.microsoft.com/office/drawing/2014/main" id="{1C1B0350-4677-4CCB-8A62-C541DFBBF7A3}"/>
              </a:ext>
            </a:extLst>
          </p:cNvPr>
          <p:cNvSpPr>
            <a:spLocks noGrp="1"/>
          </p:cNvSpPr>
          <p:nvPr>
            <p:ph type="body" sz="quarter" idx="10"/>
          </p:nvPr>
        </p:nvSpPr>
        <p:spPr>
          <a:xfrm>
            <a:off x="557784" y="1828800"/>
            <a:ext cx="8305800" cy="3938307"/>
          </a:xfrm>
        </p:spPr>
        <p:txBody>
          <a:bodyPr/>
          <a:lstStyle/>
          <a:p>
            <a:r>
              <a:rPr lang="en-US" sz="1800" dirty="0"/>
              <a:t>An IP enrolled a severely impoverished family in Q1, and has been providing services including nutritional support and school fees to the three children ever since. The mother and father joined a savings group in Q1, but stopped attending during Q3. The caseworker has tried to persuade them to rejoin the group or participate in another economic strengthening activity, but they are not interested. They do not currently qualify for any additional services. At the end of Q4, the children are still receiving services, but the parents are not.</a:t>
            </a:r>
          </a:p>
          <a:p>
            <a:endParaRPr lang="en-US" sz="1800" dirty="0"/>
          </a:p>
          <a:p>
            <a:r>
              <a:rPr lang="en-US" sz="1800" dirty="0"/>
              <a:t>How should the children be counted at APR? How should the parents be counted at APR? How should the caseworker handle the case?</a:t>
            </a:r>
          </a:p>
          <a:p>
            <a:pPr algn="l" rtl="0"/>
            <a:endParaRPr lang="en-US" sz="1400" dirty="0"/>
          </a:p>
          <a:p>
            <a:pPr algn="l" rtl="0"/>
            <a:endParaRPr lang="en-US" sz="1400" dirty="0"/>
          </a:p>
          <a:p>
            <a:endParaRPr lang="en-US" sz="1400" dirty="0"/>
          </a:p>
        </p:txBody>
      </p:sp>
      <p:sp>
        <p:nvSpPr>
          <p:cNvPr id="2" name="Slide Number Placeholder 1">
            <a:extLst>
              <a:ext uri="{FF2B5EF4-FFF2-40B4-BE49-F238E27FC236}">
                <a16:creationId xmlns="" xmlns:a16="http://schemas.microsoft.com/office/drawing/2014/main" id="{B6BF8B10-7233-49A1-AE76-82839085F9EA}"/>
              </a:ext>
            </a:extLst>
          </p:cNvPr>
          <p:cNvSpPr>
            <a:spLocks noGrp="1"/>
          </p:cNvSpPr>
          <p:nvPr>
            <p:ph type="sldNum" sz="quarter" idx="12"/>
          </p:nvPr>
        </p:nvSpPr>
        <p:spPr/>
        <p:txBody>
          <a:bodyPr/>
          <a:lstStyle/>
          <a:p>
            <a:fld id="{26E4F88F-4EEB-4D1A-A75E-924C7925135B}" type="slidenum">
              <a:rPr lang="en-US" smtClean="0"/>
              <a:t>14</a:t>
            </a:fld>
            <a:endParaRPr lang="en-US"/>
          </a:p>
        </p:txBody>
      </p:sp>
    </p:spTree>
    <p:extLst>
      <p:ext uri="{BB962C8B-B14F-4D97-AF65-F5344CB8AC3E}">
        <p14:creationId xmlns:p14="http://schemas.microsoft.com/office/powerpoint/2010/main" val="5122194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0" y="1219200"/>
            <a:ext cx="6858000" cy="2590800"/>
          </a:xfrm>
          <a:prstGeom prst="rect">
            <a:avLst/>
          </a:prstGeom>
          <a:solidFill>
            <a:srgbClr val="A6C0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a:extLst>
              <a:ext uri="{FF2B5EF4-FFF2-40B4-BE49-F238E27FC236}">
                <a16:creationId xmlns="" xmlns:a16="http://schemas.microsoft.com/office/drawing/2014/main" id="{E311743C-CABD-4AF4-994E-96B292880B9D}"/>
              </a:ext>
            </a:extLst>
          </p:cNvPr>
          <p:cNvSpPr>
            <a:spLocks noGrp="1"/>
          </p:cNvSpPr>
          <p:nvPr>
            <p:ph type="body" sz="quarter" idx="11"/>
          </p:nvPr>
        </p:nvSpPr>
        <p:spPr>
          <a:xfrm>
            <a:off x="1371600" y="3048000"/>
            <a:ext cx="7162800" cy="2895600"/>
          </a:xfrm>
        </p:spPr>
        <p:txBody>
          <a:bodyPr/>
          <a:lstStyle/>
          <a:p>
            <a:pPr algn="ctr">
              <a:lnSpc>
                <a:spcPts val="5900"/>
              </a:lnSpc>
            </a:pPr>
            <a:r>
              <a:rPr lang="en-US" sz="6000" b="1" dirty="0">
                <a:latin typeface="Century Gothic" panose="020B0502020202020204" pitchFamily="34" charset="0"/>
              </a:rPr>
              <a:t>Graduation</a:t>
            </a:r>
          </a:p>
          <a:p>
            <a:pPr algn="ctr">
              <a:lnSpc>
                <a:spcPts val="5900"/>
              </a:lnSpc>
            </a:pPr>
            <a:r>
              <a:rPr lang="en-US" sz="6000" dirty="0">
                <a:latin typeface="Century Gothic" panose="020B0502020202020204" pitchFamily="34" charset="0"/>
              </a:rPr>
              <a:t>review</a:t>
            </a:r>
          </a:p>
          <a:p>
            <a:pPr algn="ctr">
              <a:lnSpc>
                <a:spcPts val="5900"/>
              </a:lnSpc>
            </a:pPr>
            <a:endParaRPr lang="en-US" sz="6000" dirty="0">
              <a:latin typeface="Century Gothic" panose="020B0502020202020204" pitchFamily="34" charset="0"/>
            </a:endParaRPr>
          </a:p>
        </p:txBody>
      </p:sp>
      <p:sp>
        <p:nvSpPr>
          <p:cNvPr id="3" name="Slide Number Placeholder 2">
            <a:extLst>
              <a:ext uri="{FF2B5EF4-FFF2-40B4-BE49-F238E27FC236}">
                <a16:creationId xmlns="" xmlns:a16="http://schemas.microsoft.com/office/drawing/2014/main" id="{2531D278-3131-4672-A0B6-B699F434B8A8}"/>
              </a:ext>
            </a:extLst>
          </p:cNvPr>
          <p:cNvSpPr>
            <a:spLocks noGrp="1"/>
          </p:cNvSpPr>
          <p:nvPr>
            <p:ph type="sldNum" sz="quarter" idx="12"/>
          </p:nvPr>
        </p:nvSpPr>
        <p:spPr/>
        <p:txBody>
          <a:bodyPr/>
          <a:lstStyle/>
          <a:p>
            <a:fld id="{26E4F88F-4EEB-4D1A-A75E-924C7925135B}" type="slidenum">
              <a:rPr lang="en-US" smtClean="0"/>
              <a:t>15</a:t>
            </a:fld>
            <a:endParaRPr lang="en-US"/>
          </a:p>
        </p:txBody>
      </p:sp>
    </p:spTree>
    <p:extLst>
      <p:ext uri="{BB962C8B-B14F-4D97-AF65-F5344CB8AC3E}">
        <p14:creationId xmlns:p14="http://schemas.microsoft.com/office/powerpoint/2010/main" val="17231992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Graduation review</a:t>
            </a:r>
          </a:p>
        </p:txBody>
      </p:sp>
      <p:sp>
        <p:nvSpPr>
          <p:cNvPr id="7" name="Text Placeholder 6"/>
          <p:cNvSpPr>
            <a:spLocks noGrp="1"/>
          </p:cNvSpPr>
          <p:nvPr>
            <p:ph type="body" sz="quarter" idx="11"/>
          </p:nvPr>
        </p:nvSpPr>
        <p:spPr>
          <a:xfrm>
            <a:off x="561844" y="1091205"/>
            <a:ext cx="9191755" cy="837214"/>
          </a:xfrm>
        </p:spPr>
        <p:txBody>
          <a:bodyPr/>
          <a:lstStyle/>
          <a:p>
            <a:pPr lvl="0"/>
            <a:r>
              <a:rPr lang="en-US" dirty="0"/>
              <a:t>Question 1</a:t>
            </a:r>
          </a:p>
        </p:txBody>
      </p:sp>
      <p:sp>
        <p:nvSpPr>
          <p:cNvPr id="8" name="Text Placeholder 2">
            <a:extLst>
              <a:ext uri="{FF2B5EF4-FFF2-40B4-BE49-F238E27FC236}">
                <a16:creationId xmlns="" xmlns:a16="http://schemas.microsoft.com/office/drawing/2014/main" id="{8A98B535-C945-4C23-944A-09AF4010477A}"/>
              </a:ext>
            </a:extLst>
          </p:cNvPr>
          <p:cNvSpPr txBox="1">
            <a:spLocks/>
          </p:cNvSpPr>
          <p:nvPr/>
        </p:nvSpPr>
        <p:spPr>
          <a:xfrm>
            <a:off x="4907616" y="5410201"/>
            <a:ext cx="4541184" cy="1657350"/>
          </a:xfrm>
          <a:prstGeom prst="rect">
            <a:avLst/>
          </a:prstGeom>
          <a:ln w="28575">
            <a:solidFill>
              <a:srgbClr val="1E1860"/>
            </a:solidFill>
          </a:ln>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marL="0" lvl="1"/>
            <a:r>
              <a:rPr lang="en-US" sz="1747" kern="0" dirty="0"/>
              <a:t>Comments:</a:t>
            </a:r>
          </a:p>
        </p:txBody>
      </p:sp>
      <p:sp>
        <p:nvSpPr>
          <p:cNvPr id="9" name="Text Placeholder 2">
            <a:extLst>
              <a:ext uri="{FF2B5EF4-FFF2-40B4-BE49-F238E27FC236}">
                <a16:creationId xmlns="" xmlns:a16="http://schemas.microsoft.com/office/drawing/2014/main" id="{6347CE6A-6291-414E-8312-3F1A5883C505}"/>
              </a:ext>
            </a:extLst>
          </p:cNvPr>
          <p:cNvSpPr txBox="1">
            <a:spLocks/>
          </p:cNvSpPr>
          <p:nvPr/>
        </p:nvSpPr>
        <p:spPr>
          <a:xfrm>
            <a:off x="914400" y="5029200"/>
            <a:ext cx="4891938" cy="1871384"/>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algn="l" rtl="0"/>
            <a:endParaRPr lang="en-US" sz="1747" kern="0" dirty="0"/>
          </a:p>
          <a:p>
            <a:pPr algn="l" rtl="0"/>
            <a:endParaRPr lang="en-US" sz="1747" kern="0" dirty="0"/>
          </a:p>
          <a:p>
            <a:pPr marL="707269" lvl="1" indent="-374436">
              <a:buFont typeface="Wingdings" panose="05000000000000000000" pitchFamily="2" charset="2"/>
              <a:buChar char="q"/>
            </a:pPr>
            <a:r>
              <a:rPr lang="en-US" sz="1747" kern="0" dirty="0"/>
              <a:t>Active	</a:t>
            </a:r>
          </a:p>
          <a:p>
            <a:pPr marL="707269" lvl="1" indent="-374436">
              <a:buFont typeface="Wingdings" panose="05000000000000000000" pitchFamily="2" charset="2"/>
              <a:buChar char="q"/>
            </a:pPr>
            <a:r>
              <a:rPr lang="en-US" sz="1747" kern="0" dirty="0"/>
              <a:t>Graduated</a:t>
            </a:r>
          </a:p>
          <a:p>
            <a:pPr marL="707269" lvl="1" indent="-374436">
              <a:buFont typeface="Wingdings" panose="05000000000000000000" pitchFamily="2" charset="2"/>
              <a:buChar char="q"/>
            </a:pPr>
            <a:r>
              <a:rPr lang="en-US" sz="1747" kern="0" dirty="0"/>
              <a:t>Exited</a:t>
            </a:r>
          </a:p>
          <a:p>
            <a:pPr marL="707269" lvl="1" indent="-374436">
              <a:buFont typeface="Wingdings" panose="05000000000000000000" pitchFamily="2" charset="2"/>
              <a:buChar char="q"/>
            </a:pPr>
            <a:r>
              <a:rPr lang="en-US" sz="1747" kern="0" dirty="0"/>
              <a:t>Transferred</a:t>
            </a:r>
          </a:p>
          <a:p>
            <a:pPr marL="707269" lvl="1" indent="-374436">
              <a:buFont typeface="Wingdings" panose="05000000000000000000" pitchFamily="2" charset="2"/>
              <a:buChar char="q"/>
            </a:pPr>
            <a:r>
              <a:rPr lang="en-US" sz="1747" kern="0" dirty="0"/>
              <a:t>Not reported</a:t>
            </a:r>
          </a:p>
          <a:p>
            <a:endParaRPr lang="en-US" sz="2039" kern="0" dirty="0"/>
          </a:p>
        </p:txBody>
      </p:sp>
      <p:sp>
        <p:nvSpPr>
          <p:cNvPr id="50" name="Text Placeholder 2">
            <a:extLst>
              <a:ext uri="{FF2B5EF4-FFF2-40B4-BE49-F238E27FC236}">
                <a16:creationId xmlns="" xmlns:a16="http://schemas.microsoft.com/office/drawing/2014/main" id="{415B052E-F1FA-4BBA-BD1E-473AA50EB024}"/>
              </a:ext>
            </a:extLst>
          </p:cNvPr>
          <p:cNvSpPr>
            <a:spLocks noGrp="1"/>
          </p:cNvSpPr>
          <p:nvPr>
            <p:ph type="body" sz="quarter" idx="10"/>
          </p:nvPr>
        </p:nvSpPr>
        <p:spPr>
          <a:xfrm>
            <a:off x="557784" y="1828800"/>
            <a:ext cx="8305800" cy="3557307"/>
          </a:xfrm>
        </p:spPr>
        <p:txBody>
          <a:bodyPr/>
          <a:lstStyle/>
          <a:p>
            <a:r>
              <a:rPr lang="en-US" sz="1800" dirty="0"/>
              <a:t>An IP is in the midst of assessing a household for graduation, and determines that the family has met all graduation benchmarks and completed all services for which they are eligible. However, during the final stages of the graduation assessment, the IP learns that a 19-year-old adolescent girl in the household, who is HIV-positive and still in secondary school, is not virally suppressed. </a:t>
            </a:r>
          </a:p>
          <a:p>
            <a:endParaRPr lang="en-US" sz="1800" dirty="0"/>
          </a:p>
          <a:p>
            <a:r>
              <a:rPr lang="en-US" sz="1800" dirty="0"/>
              <a:t>How should this adolescent girl and her family be counted?</a:t>
            </a:r>
          </a:p>
          <a:p>
            <a:pPr algn="l" rtl="0"/>
            <a:endParaRPr lang="en-US" sz="1400" dirty="0"/>
          </a:p>
          <a:p>
            <a:pPr algn="l" rtl="0"/>
            <a:endParaRPr lang="en-US" sz="1400" dirty="0"/>
          </a:p>
          <a:p>
            <a:endParaRPr lang="en-US" sz="1400" dirty="0"/>
          </a:p>
        </p:txBody>
      </p:sp>
      <p:sp>
        <p:nvSpPr>
          <p:cNvPr id="2" name="Slide Number Placeholder 1">
            <a:extLst>
              <a:ext uri="{FF2B5EF4-FFF2-40B4-BE49-F238E27FC236}">
                <a16:creationId xmlns="" xmlns:a16="http://schemas.microsoft.com/office/drawing/2014/main" id="{28CEC8B2-89A6-400E-8A33-69354A574E4B}"/>
              </a:ext>
            </a:extLst>
          </p:cNvPr>
          <p:cNvSpPr>
            <a:spLocks noGrp="1"/>
          </p:cNvSpPr>
          <p:nvPr>
            <p:ph type="sldNum" sz="quarter" idx="12"/>
          </p:nvPr>
        </p:nvSpPr>
        <p:spPr/>
        <p:txBody>
          <a:bodyPr/>
          <a:lstStyle/>
          <a:p>
            <a:fld id="{26E4F88F-4EEB-4D1A-A75E-924C7925135B}" type="slidenum">
              <a:rPr lang="en-US" smtClean="0"/>
              <a:t>16</a:t>
            </a:fld>
            <a:endParaRPr lang="en-US"/>
          </a:p>
        </p:txBody>
      </p:sp>
    </p:spTree>
    <p:extLst>
      <p:ext uri="{BB962C8B-B14F-4D97-AF65-F5344CB8AC3E}">
        <p14:creationId xmlns:p14="http://schemas.microsoft.com/office/powerpoint/2010/main" val="268876927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Graduation review</a:t>
            </a:r>
          </a:p>
        </p:txBody>
      </p:sp>
      <p:sp>
        <p:nvSpPr>
          <p:cNvPr id="7" name="Text Placeholder 6"/>
          <p:cNvSpPr>
            <a:spLocks noGrp="1"/>
          </p:cNvSpPr>
          <p:nvPr>
            <p:ph type="body" sz="quarter" idx="11"/>
          </p:nvPr>
        </p:nvSpPr>
        <p:spPr>
          <a:xfrm>
            <a:off x="561844" y="1091205"/>
            <a:ext cx="9191755" cy="837214"/>
          </a:xfrm>
        </p:spPr>
        <p:txBody>
          <a:bodyPr/>
          <a:lstStyle/>
          <a:p>
            <a:pPr lvl="0"/>
            <a:r>
              <a:rPr lang="en-US" dirty="0"/>
              <a:t>Question 2</a:t>
            </a:r>
          </a:p>
        </p:txBody>
      </p:sp>
      <p:sp>
        <p:nvSpPr>
          <p:cNvPr id="8" name="Text Placeholder 2">
            <a:extLst>
              <a:ext uri="{FF2B5EF4-FFF2-40B4-BE49-F238E27FC236}">
                <a16:creationId xmlns="" xmlns:a16="http://schemas.microsoft.com/office/drawing/2014/main" id="{8A98B535-C945-4C23-944A-09AF4010477A}"/>
              </a:ext>
            </a:extLst>
          </p:cNvPr>
          <p:cNvSpPr txBox="1">
            <a:spLocks/>
          </p:cNvSpPr>
          <p:nvPr/>
        </p:nvSpPr>
        <p:spPr>
          <a:xfrm>
            <a:off x="4907616" y="5410201"/>
            <a:ext cx="4541184" cy="1657350"/>
          </a:xfrm>
          <a:prstGeom prst="rect">
            <a:avLst/>
          </a:prstGeom>
          <a:ln w="28575">
            <a:solidFill>
              <a:srgbClr val="1E1860"/>
            </a:solidFill>
          </a:ln>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marL="0" lvl="1"/>
            <a:r>
              <a:rPr lang="en-US" sz="1747" kern="0" dirty="0"/>
              <a:t>Comments:</a:t>
            </a:r>
          </a:p>
        </p:txBody>
      </p:sp>
      <p:sp>
        <p:nvSpPr>
          <p:cNvPr id="9" name="Text Placeholder 2">
            <a:extLst>
              <a:ext uri="{FF2B5EF4-FFF2-40B4-BE49-F238E27FC236}">
                <a16:creationId xmlns="" xmlns:a16="http://schemas.microsoft.com/office/drawing/2014/main" id="{6347CE6A-6291-414E-8312-3F1A5883C505}"/>
              </a:ext>
            </a:extLst>
          </p:cNvPr>
          <p:cNvSpPr txBox="1">
            <a:spLocks/>
          </p:cNvSpPr>
          <p:nvPr/>
        </p:nvSpPr>
        <p:spPr>
          <a:xfrm>
            <a:off x="914400" y="5029200"/>
            <a:ext cx="4891938" cy="1871384"/>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algn="l" rtl="0"/>
            <a:endParaRPr lang="en-US" sz="1747" kern="0" dirty="0"/>
          </a:p>
          <a:p>
            <a:pPr algn="l" rtl="0"/>
            <a:endParaRPr lang="en-US" sz="1747" kern="0" dirty="0"/>
          </a:p>
          <a:p>
            <a:pPr marL="707269" lvl="1" indent="-374436">
              <a:buFont typeface="Wingdings" panose="05000000000000000000" pitchFamily="2" charset="2"/>
              <a:buChar char="q"/>
            </a:pPr>
            <a:r>
              <a:rPr lang="en-US" sz="1747" kern="0" dirty="0"/>
              <a:t>Active	</a:t>
            </a:r>
          </a:p>
          <a:p>
            <a:pPr marL="707269" lvl="1" indent="-374436">
              <a:buFont typeface="Wingdings" panose="05000000000000000000" pitchFamily="2" charset="2"/>
              <a:buChar char="q"/>
            </a:pPr>
            <a:r>
              <a:rPr lang="en-US" sz="1747" kern="0" dirty="0"/>
              <a:t>Graduated</a:t>
            </a:r>
          </a:p>
          <a:p>
            <a:pPr marL="707269" lvl="1" indent="-374436">
              <a:buFont typeface="Wingdings" panose="05000000000000000000" pitchFamily="2" charset="2"/>
              <a:buChar char="q"/>
            </a:pPr>
            <a:r>
              <a:rPr lang="en-US" sz="1747" kern="0" dirty="0"/>
              <a:t>Exited</a:t>
            </a:r>
          </a:p>
          <a:p>
            <a:pPr marL="707269" lvl="1" indent="-374436">
              <a:buFont typeface="Wingdings" panose="05000000000000000000" pitchFamily="2" charset="2"/>
              <a:buChar char="q"/>
            </a:pPr>
            <a:r>
              <a:rPr lang="en-US" sz="1747" kern="0" dirty="0"/>
              <a:t>Transferred</a:t>
            </a:r>
          </a:p>
          <a:p>
            <a:pPr marL="707269" lvl="1" indent="-374436">
              <a:buFont typeface="Wingdings" panose="05000000000000000000" pitchFamily="2" charset="2"/>
              <a:buChar char="q"/>
            </a:pPr>
            <a:r>
              <a:rPr lang="en-US" sz="1747" kern="0" dirty="0"/>
              <a:t>Not reported</a:t>
            </a:r>
          </a:p>
          <a:p>
            <a:endParaRPr lang="en-US" sz="2039" kern="0" dirty="0"/>
          </a:p>
        </p:txBody>
      </p:sp>
      <p:sp>
        <p:nvSpPr>
          <p:cNvPr id="50" name="Text Placeholder 2">
            <a:extLst>
              <a:ext uri="{FF2B5EF4-FFF2-40B4-BE49-F238E27FC236}">
                <a16:creationId xmlns="" xmlns:a16="http://schemas.microsoft.com/office/drawing/2014/main" id="{415B052E-F1FA-4BBA-BD1E-473AA50EB024}"/>
              </a:ext>
            </a:extLst>
          </p:cNvPr>
          <p:cNvSpPr>
            <a:spLocks noGrp="1"/>
          </p:cNvSpPr>
          <p:nvPr>
            <p:ph type="body" sz="quarter" idx="10"/>
          </p:nvPr>
        </p:nvSpPr>
        <p:spPr>
          <a:xfrm>
            <a:off x="557784" y="1828800"/>
            <a:ext cx="8305800" cy="3557307"/>
          </a:xfrm>
        </p:spPr>
        <p:txBody>
          <a:bodyPr/>
          <a:lstStyle/>
          <a:p>
            <a:r>
              <a:rPr lang="en-US" sz="1800" dirty="0"/>
              <a:t>A household consisting of a mother and 3-year-old boy has been receiving services for two years. At the end of this time, they have received all services for which they are eligible. At the start of Q1, the mother is completing her final weeks of a structured, HIV-sensitive, evidence-based early childhood intervention with a trained provider. </a:t>
            </a:r>
          </a:p>
          <a:p>
            <a:endParaRPr lang="en-US" sz="1800" dirty="0"/>
          </a:p>
          <a:p>
            <a:r>
              <a:rPr lang="en-US" sz="1800" dirty="0"/>
              <a:t>How should the mother be counted? How should the child be counted?</a:t>
            </a:r>
          </a:p>
          <a:p>
            <a:pPr algn="l" rtl="0"/>
            <a:endParaRPr lang="en-US" sz="1400" dirty="0"/>
          </a:p>
          <a:p>
            <a:pPr algn="l" rtl="0"/>
            <a:endParaRPr lang="en-US" sz="1400" dirty="0"/>
          </a:p>
          <a:p>
            <a:endParaRPr lang="en-US" sz="1400" dirty="0"/>
          </a:p>
        </p:txBody>
      </p:sp>
      <p:sp>
        <p:nvSpPr>
          <p:cNvPr id="2" name="Slide Number Placeholder 1">
            <a:extLst>
              <a:ext uri="{FF2B5EF4-FFF2-40B4-BE49-F238E27FC236}">
                <a16:creationId xmlns="" xmlns:a16="http://schemas.microsoft.com/office/drawing/2014/main" id="{84DF39E4-64EE-43E9-8557-6165D565CDDB}"/>
              </a:ext>
            </a:extLst>
          </p:cNvPr>
          <p:cNvSpPr>
            <a:spLocks noGrp="1"/>
          </p:cNvSpPr>
          <p:nvPr>
            <p:ph type="sldNum" sz="quarter" idx="12"/>
          </p:nvPr>
        </p:nvSpPr>
        <p:spPr/>
        <p:txBody>
          <a:bodyPr/>
          <a:lstStyle/>
          <a:p>
            <a:fld id="{26E4F88F-4EEB-4D1A-A75E-924C7925135B}" type="slidenum">
              <a:rPr lang="en-US" smtClean="0"/>
              <a:t>17</a:t>
            </a:fld>
            <a:endParaRPr lang="en-US"/>
          </a:p>
        </p:txBody>
      </p:sp>
    </p:spTree>
    <p:extLst>
      <p:ext uri="{BB962C8B-B14F-4D97-AF65-F5344CB8AC3E}">
        <p14:creationId xmlns:p14="http://schemas.microsoft.com/office/powerpoint/2010/main" val="18692730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Graduation review</a:t>
            </a:r>
          </a:p>
        </p:txBody>
      </p:sp>
      <p:sp>
        <p:nvSpPr>
          <p:cNvPr id="7" name="Text Placeholder 6"/>
          <p:cNvSpPr>
            <a:spLocks noGrp="1"/>
          </p:cNvSpPr>
          <p:nvPr>
            <p:ph type="body" sz="quarter" idx="11"/>
          </p:nvPr>
        </p:nvSpPr>
        <p:spPr>
          <a:xfrm>
            <a:off x="561844" y="1091205"/>
            <a:ext cx="9191755" cy="837214"/>
          </a:xfrm>
        </p:spPr>
        <p:txBody>
          <a:bodyPr/>
          <a:lstStyle/>
          <a:p>
            <a:pPr lvl="0"/>
            <a:r>
              <a:rPr lang="en-US" dirty="0"/>
              <a:t>Question 3</a:t>
            </a:r>
          </a:p>
        </p:txBody>
      </p:sp>
      <p:sp>
        <p:nvSpPr>
          <p:cNvPr id="8" name="Text Placeholder 2">
            <a:extLst>
              <a:ext uri="{FF2B5EF4-FFF2-40B4-BE49-F238E27FC236}">
                <a16:creationId xmlns="" xmlns:a16="http://schemas.microsoft.com/office/drawing/2014/main" id="{8A98B535-C945-4C23-944A-09AF4010477A}"/>
              </a:ext>
            </a:extLst>
          </p:cNvPr>
          <p:cNvSpPr txBox="1">
            <a:spLocks/>
          </p:cNvSpPr>
          <p:nvPr/>
        </p:nvSpPr>
        <p:spPr>
          <a:xfrm>
            <a:off x="4907616" y="5410201"/>
            <a:ext cx="4541184" cy="1657350"/>
          </a:xfrm>
          <a:prstGeom prst="rect">
            <a:avLst/>
          </a:prstGeom>
          <a:ln w="28575">
            <a:solidFill>
              <a:srgbClr val="1E1860"/>
            </a:solidFill>
          </a:ln>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marL="0" lvl="1"/>
            <a:r>
              <a:rPr lang="en-US" sz="1747" kern="0" dirty="0"/>
              <a:t>Comments:</a:t>
            </a:r>
          </a:p>
        </p:txBody>
      </p:sp>
      <p:sp>
        <p:nvSpPr>
          <p:cNvPr id="9" name="Text Placeholder 2">
            <a:extLst>
              <a:ext uri="{FF2B5EF4-FFF2-40B4-BE49-F238E27FC236}">
                <a16:creationId xmlns="" xmlns:a16="http://schemas.microsoft.com/office/drawing/2014/main" id="{6347CE6A-6291-414E-8312-3F1A5883C505}"/>
              </a:ext>
            </a:extLst>
          </p:cNvPr>
          <p:cNvSpPr txBox="1">
            <a:spLocks/>
          </p:cNvSpPr>
          <p:nvPr/>
        </p:nvSpPr>
        <p:spPr>
          <a:xfrm>
            <a:off x="914400" y="5029200"/>
            <a:ext cx="4891938" cy="1871384"/>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algn="l" rtl="0"/>
            <a:endParaRPr lang="en-US" sz="1747" kern="0" dirty="0"/>
          </a:p>
          <a:p>
            <a:pPr algn="l" rtl="0"/>
            <a:endParaRPr lang="en-US" sz="1747" kern="0" dirty="0"/>
          </a:p>
          <a:p>
            <a:pPr marL="707269" lvl="1" indent="-374436">
              <a:buFont typeface="Wingdings" panose="05000000000000000000" pitchFamily="2" charset="2"/>
              <a:buChar char="q"/>
            </a:pPr>
            <a:r>
              <a:rPr lang="en-US" sz="1747" kern="0" dirty="0"/>
              <a:t>Active	</a:t>
            </a:r>
          </a:p>
          <a:p>
            <a:pPr marL="707269" lvl="1" indent="-374436">
              <a:buFont typeface="Wingdings" panose="05000000000000000000" pitchFamily="2" charset="2"/>
              <a:buChar char="q"/>
            </a:pPr>
            <a:r>
              <a:rPr lang="en-US" sz="1747" kern="0" dirty="0"/>
              <a:t>Graduated</a:t>
            </a:r>
          </a:p>
          <a:p>
            <a:pPr marL="707269" lvl="1" indent="-374436">
              <a:buFont typeface="Wingdings" panose="05000000000000000000" pitchFamily="2" charset="2"/>
              <a:buChar char="q"/>
            </a:pPr>
            <a:r>
              <a:rPr lang="en-US" sz="1747" kern="0" dirty="0"/>
              <a:t>Exited</a:t>
            </a:r>
          </a:p>
          <a:p>
            <a:pPr marL="707269" lvl="1" indent="-374436">
              <a:buFont typeface="Wingdings" panose="05000000000000000000" pitchFamily="2" charset="2"/>
              <a:buChar char="q"/>
            </a:pPr>
            <a:r>
              <a:rPr lang="en-US" sz="1747" kern="0" dirty="0"/>
              <a:t>Transferred</a:t>
            </a:r>
          </a:p>
          <a:p>
            <a:pPr marL="707269" lvl="1" indent="-374436">
              <a:buFont typeface="Wingdings" panose="05000000000000000000" pitchFamily="2" charset="2"/>
              <a:buChar char="q"/>
            </a:pPr>
            <a:r>
              <a:rPr lang="en-US" sz="1747" kern="0" dirty="0"/>
              <a:t>Not reported</a:t>
            </a:r>
          </a:p>
          <a:p>
            <a:endParaRPr lang="en-US" sz="2039" kern="0" dirty="0"/>
          </a:p>
        </p:txBody>
      </p:sp>
      <p:sp>
        <p:nvSpPr>
          <p:cNvPr id="50" name="Text Placeholder 2">
            <a:extLst>
              <a:ext uri="{FF2B5EF4-FFF2-40B4-BE49-F238E27FC236}">
                <a16:creationId xmlns="" xmlns:a16="http://schemas.microsoft.com/office/drawing/2014/main" id="{415B052E-F1FA-4BBA-BD1E-473AA50EB024}"/>
              </a:ext>
            </a:extLst>
          </p:cNvPr>
          <p:cNvSpPr>
            <a:spLocks noGrp="1"/>
          </p:cNvSpPr>
          <p:nvPr>
            <p:ph type="body" sz="quarter" idx="10"/>
          </p:nvPr>
        </p:nvSpPr>
        <p:spPr>
          <a:xfrm>
            <a:off x="557784" y="1828800"/>
            <a:ext cx="8305800" cy="3557307"/>
          </a:xfrm>
        </p:spPr>
        <p:txBody>
          <a:bodyPr/>
          <a:lstStyle/>
          <a:p>
            <a:r>
              <a:rPr lang="en-US" sz="1800" dirty="0"/>
              <a:t>An IP has offered a household consisting of a mother and adolescent girl all services for which they are eligible, but the mother continually experiences violence from her intimate sexual partner. The mother has accepted referrals for post-violence counseling and medical care, and has made use of these services, but the violence continues. The IP feels that there is nothing else they can do for her. </a:t>
            </a:r>
          </a:p>
          <a:p>
            <a:endParaRPr lang="en-US" sz="1800" dirty="0"/>
          </a:p>
          <a:p>
            <a:r>
              <a:rPr lang="en-US" sz="1800" dirty="0"/>
              <a:t>How should this mother and adolescent girl be counted and how should the IP handle the case?</a:t>
            </a:r>
          </a:p>
          <a:p>
            <a:pPr algn="l" rtl="0"/>
            <a:endParaRPr lang="en-US" sz="1400" dirty="0"/>
          </a:p>
          <a:p>
            <a:pPr algn="l" rtl="0"/>
            <a:endParaRPr lang="en-US" sz="1400" dirty="0"/>
          </a:p>
          <a:p>
            <a:endParaRPr lang="en-US" sz="1400" dirty="0"/>
          </a:p>
        </p:txBody>
      </p:sp>
      <p:sp>
        <p:nvSpPr>
          <p:cNvPr id="2" name="Slide Number Placeholder 1">
            <a:extLst>
              <a:ext uri="{FF2B5EF4-FFF2-40B4-BE49-F238E27FC236}">
                <a16:creationId xmlns="" xmlns:a16="http://schemas.microsoft.com/office/drawing/2014/main" id="{5B008265-C853-4085-8B06-DACA34D2123F}"/>
              </a:ext>
            </a:extLst>
          </p:cNvPr>
          <p:cNvSpPr>
            <a:spLocks noGrp="1"/>
          </p:cNvSpPr>
          <p:nvPr>
            <p:ph type="sldNum" sz="quarter" idx="12"/>
          </p:nvPr>
        </p:nvSpPr>
        <p:spPr/>
        <p:txBody>
          <a:bodyPr/>
          <a:lstStyle/>
          <a:p>
            <a:fld id="{26E4F88F-4EEB-4D1A-A75E-924C7925135B}" type="slidenum">
              <a:rPr lang="en-US" smtClean="0"/>
              <a:t>18</a:t>
            </a:fld>
            <a:endParaRPr lang="en-US"/>
          </a:p>
        </p:txBody>
      </p:sp>
    </p:spTree>
    <p:extLst>
      <p:ext uri="{BB962C8B-B14F-4D97-AF65-F5344CB8AC3E}">
        <p14:creationId xmlns:p14="http://schemas.microsoft.com/office/powerpoint/2010/main" val="172250202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C10AC85-3527-4FBF-9FB8-8AF189B4BAD7}"/>
              </a:ext>
            </a:extLst>
          </p:cNvPr>
          <p:cNvSpPr>
            <a:spLocks noGrp="1"/>
          </p:cNvSpPr>
          <p:nvPr>
            <p:ph type="title"/>
          </p:nvPr>
        </p:nvSpPr>
        <p:spPr/>
        <p:txBody>
          <a:bodyPr/>
          <a:lstStyle/>
          <a:p>
            <a:r>
              <a:rPr lang="en-US" dirty="0"/>
              <a:t>Graduation review</a:t>
            </a:r>
          </a:p>
        </p:txBody>
      </p:sp>
      <p:sp>
        <p:nvSpPr>
          <p:cNvPr id="3" name="Text Placeholder 2">
            <a:extLst>
              <a:ext uri="{FF2B5EF4-FFF2-40B4-BE49-F238E27FC236}">
                <a16:creationId xmlns="" xmlns:a16="http://schemas.microsoft.com/office/drawing/2014/main" id="{EC525798-77D2-4D72-A8FC-6297EA5D8F96}"/>
              </a:ext>
            </a:extLst>
          </p:cNvPr>
          <p:cNvSpPr>
            <a:spLocks noGrp="1"/>
          </p:cNvSpPr>
          <p:nvPr>
            <p:ph type="body" sz="quarter" idx="10"/>
          </p:nvPr>
        </p:nvSpPr>
        <p:spPr>
          <a:xfrm>
            <a:off x="557784" y="1828800"/>
            <a:ext cx="8429755" cy="5029200"/>
          </a:xfrm>
        </p:spPr>
        <p:txBody>
          <a:bodyPr/>
          <a:lstStyle/>
          <a:p>
            <a:r>
              <a:rPr lang="en-US" sz="1800" dirty="0"/>
              <a:t>The Kibiti family has five members: father (38), mother (28), adolescent girl (13), and a toddler boy (2). The mother is HIV-positive and has reported HIV-negative test results for both children. The caseworker does not suspect sexual abuse or activity for either child. The mother was reported as “Currently on ART” [antiretroviral therapy] at the last reporting period. The mother and daughter have together participated in a life skills training class and the daughter is able to answer basic questions about HIV transmission and prevention. </a:t>
            </a:r>
          </a:p>
          <a:p>
            <a:endParaRPr lang="en-US" sz="1800" dirty="0"/>
          </a:p>
          <a:p>
            <a:r>
              <a:rPr lang="en-US" sz="1800" dirty="0"/>
              <a:t>The mother sells fresh vegetables and cold beverages from the back of their home. With these funds, she is able to pay school fees for her 13-year-old daughter and ensure that the toddler eats well. The caseworker has not engaged much with the Kibiti father during household visits, particularly since he had a disagreement with the Kibiti mother over how to invest the money she earns. Once the caseworker urged him to get an HIV test, but he refused. </a:t>
            </a:r>
          </a:p>
          <a:p>
            <a:endParaRPr lang="en-US" sz="1600" dirty="0"/>
          </a:p>
        </p:txBody>
      </p:sp>
      <p:sp>
        <p:nvSpPr>
          <p:cNvPr id="4" name="Text Placeholder 3">
            <a:extLst>
              <a:ext uri="{FF2B5EF4-FFF2-40B4-BE49-F238E27FC236}">
                <a16:creationId xmlns="" xmlns:a16="http://schemas.microsoft.com/office/drawing/2014/main" id="{5D336E2E-8EB5-49A1-9FBA-58BAFB865C62}"/>
              </a:ext>
            </a:extLst>
          </p:cNvPr>
          <p:cNvSpPr>
            <a:spLocks noGrp="1"/>
          </p:cNvSpPr>
          <p:nvPr>
            <p:ph type="body" sz="quarter" idx="11"/>
          </p:nvPr>
        </p:nvSpPr>
        <p:spPr/>
        <p:txBody>
          <a:bodyPr/>
          <a:lstStyle/>
          <a:p>
            <a:r>
              <a:rPr lang="en-US" sz="4000" dirty="0"/>
              <a:t>Question 4</a:t>
            </a:r>
          </a:p>
        </p:txBody>
      </p:sp>
      <p:sp>
        <p:nvSpPr>
          <p:cNvPr id="5" name="Slide Number Placeholder 4">
            <a:extLst>
              <a:ext uri="{FF2B5EF4-FFF2-40B4-BE49-F238E27FC236}">
                <a16:creationId xmlns="" xmlns:a16="http://schemas.microsoft.com/office/drawing/2014/main" id="{DAC94E9E-FD78-443F-87D4-548907ACF2F3}"/>
              </a:ext>
            </a:extLst>
          </p:cNvPr>
          <p:cNvSpPr>
            <a:spLocks noGrp="1"/>
          </p:cNvSpPr>
          <p:nvPr>
            <p:ph type="sldNum" sz="quarter" idx="12"/>
          </p:nvPr>
        </p:nvSpPr>
        <p:spPr/>
        <p:txBody>
          <a:bodyPr/>
          <a:lstStyle/>
          <a:p>
            <a:fld id="{26E4F88F-4EEB-4D1A-A75E-924C7925135B}" type="slidenum">
              <a:rPr lang="en-US" smtClean="0"/>
              <a:t>19</a:t>
            </a:fld>
            <a:endParaRPr lang="en-US"/>
          </a:p>
        </p:txBody>
      </p:sp>
    </p:spTree>
    <p:extLst>
      <p:ext uri="{BB962C8B-B14F-4D97-AF65-F5344CB8AC3E}">
        <p14:creationId xmlns:p14="http://schemas.microsoft.com/office/powerpoint/2010/main" val="7811648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0" y="1219200"/>
            <a:ext cx="6858000" cy="2590800"/>
          </a:xfrm>
          <a:prstGeom prst="rect">
            <a:avLst/>
          </a:prstGeom>
          <a:solidFill>
            <a:srgbClr val="A6C0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a:extLst>
              <a:ext uri="{FF2B5EF4-FFF2-40B4-BE49-F238E27FC236}">
                <a16:creationId xmlns="" xmlns:a16="http://schemas.microsoft.com/office/drawing/2014/main" id="{E311743C-CABD-4AF4-994E-96B292880B9D}"/>
              </a:ext>
            </a:extLst>
          </p:cNvPr>
          <p:cNvSpPr>
            <a:spLocks noGrp="1"/>
          </p:cNvSpPr>
          <p:nvPr>
            <p:ph type="body" sz="quarter" idx="11"/>
          </p:nvPr>
        </p:nvSpPr>
        <p:spPr>
          <a:xfrm>
            <a:off x="1371600" y="3048000"/>
            <a:ext cx="7162800" cy="2895600"/>
          </a:xfrm>
        </p:spPr>
        <p:txBody>
          <a:bodyPr/>
          <a:lstStyle/>
          <a:p>
            <a:pPr algn="ctr">
              <a:lnSpc>
                <a:spcPts val="5900"/>
              </a:lnSpc>
            </a:pPr>
            <a:r>
              <a:rPr lang="en-US" sz="6000" b="1" dirty="0">
                <a:latin typeface="Century Gothic" panose="020B0502020202020204" pitchFamily="34" charset="0"/>
              </a:rPr>
              <a:t>OVC_SERV</a:t>
            </a:r>
          </a:p>
          <a:p>
            <a:pPr algn="ctr">
              <a:lnSpc>
                <a:spcPts val="5900"/>
              </a:lnSpc>
            </a:pPr>
            <a:r>
              <a:rPr lang="en-US" sz="6000" dirty="0">
                <a:latin typeface="Century Gothic" panose="020B0502020202020204" pitchFamily="34" charset="0"/>
              </a:rPr>
              <a:t>review</a:t>
            </a:r>
          </a:p>
          <a:p>
            <a:pPr algn="ctr">
              <a:lnSpc>
                <a:spcPts val="5900"/>
              </a:lnSpc>
            </a:pPr>
            <a:endParaRPr lang="en-US" sz="6000" dirty="0">
              <a:latin typeface="Century Gothic" panose="020B0502020202020204" pitchFamily="34" charset="0"/>
            </a:endParaRPr>
          </a:p>
        </p:txBody>
      </p:sp>
      <p:sp>
        <p:nvSpPr>
          <p:cNvPr id="3" name="Slide Number Placeholder 2">
            <a:extLst>
              <a:ext uri="{FF2B5EF4-FFF2-40B4-BE49-F238E27FC236}">
                <a16:creationId xmlns="" xmlns:a16="http://schemas.microsoft.com/office/drawing/2014/main" id="{0EB1BE6A-C4EA-4782-AC64-A4299E025982}"/>
              </a:ext>
            </a:extLst>
          </p:cNvPr>
          <p:cNvSpPr>
            <a:spLocks noGrp="1"/>
          </p:cNvSpPr>
          <p:nvPr>
            <p:ph type="sldNum" sz="quarter" idx="12"/>
          </p:nvPr>
        </p:nvSpPr>
        <p:spPr/>
        <p:txBody>
          <a:bodyPr/>
          <a:lstStyle/>
          <a:p>
            <a:fld id="{26E4F88F-4EEB-4D1A-A75E-924C7925135B}" type="slidenum">
              <a:rPr lang="en-US" smtClean="0"/>
              <a:t>2</a:t>
            </a:fld>
            <a:endParaRPr lang="en-US"/>
          </a:p>
        </p:txBody>
      </p:sp>
    </p:spTree>
    <p:extLst>
      <p:ext uri="{BB962C8B-B14F-4D97-AF65-F5344CB8AC3E}">
        <p14:creationId xmlns:p14="http://schemas.microsoft.com/office/powerpoint/2010/main" val="198769554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 xmlns:a16="http://schemas.microsoft.com/office/drawing/2014/main" id="{73E97EA4-BC0F-49E3-A0F3-05E5A276DEA3}"/>
              </a:ext>
            </a:extLst>
          </p:cNvPr>
          <p:cNvGraphicFramePr>
            <a:graphicFrameLocks noGrp="1"/>
          </p:cNvGraphicFramePr>
          <p:nvPr>
            <p:extLst>
              <p:ext uri="{D42A27DB-BD31-4B8C-83A1-F6EECF244321}">
                <p14:modId xmlns:p14="http://schemas.microsoft.com/office/powerpoint/2010/main" val="146878600"/>
              </p:ext>
            </p:extLst>
          </p:nvPr>
        </p:nvGraphicFramePr>
        <p:xfrm>
          <a:off x="228600" y="2286000"/>
          <a:ext cx="9524999" cy="5029200"/>
        </p:xfrm>
        <a:graphic>
          <a:graphicData uri="http://schemas.openxmlformats.org/drawingml/2006/table">
            <a:tbl>
              <a:tblPr/>
              <a:tblGrid>
                <a:gridCol w="4510144">
                  <a:extLst>
                    <a:ext uri="{9D8B030D-6E8A-4147-A177-3AD203B41FA5}">
                      <a16:colId xmlns="" xmlns:a16="http://schemas.microsoft.com/office/drawing/2014/main" val="1376966242"/>
                    </a:ext>
                  </a:extLst>
                </a:gridCol>
                <a:gridCol w="1005839">
                  <a:extLst>
                    <a:ext uri="{9D8B030D-6E8A-4147-A177-3AD203B41FA5}">
                      <a16:colId xmlns="" xmlns:a16="http://schemas.microsoft.com/office/drawing/2014/main" val="4071091351"/>
                    </a:ext>
                  </a:extLst>
                </a:gridCol>
                <a:gridCol w="1002254">
                  <a:extLst>
                    <a:ext uri="{9D8B030D-6E8A-4147-A177-3AD203B41FA5}">
                      <a16:colId xmlns="" xmlns:a16="http://schemas.microsoft.com/office/drawing/2014/main" val="4028464434"/>
                    </a:ext>
                  </a:extLst>
                </a:gridCol>
                <a:gridCol w="1002254">
                  <a:extLst>
                    <a:ext uri="{9D8B030D-6E8A-4147-A177-3AD203B41FA5}">
                      <a16:colId xmlns="" xmlns:a16="http://schemas.microsoft.com/office/drawing/2014/main" val="931521303"/>
                    </a:ext>
                  </a:extLst>
                </a:gridCol>
                <a:gridCol w="1002254">
                  <a:extLst>
                    <a:ext uri="{9D8B030D-6E8A-4147-A177-3AD203B41FA5}">
                      <a16:colId xmlns="" xmlns:a16="http://schemas.microsoft.com/office/drawing/2014/main" val="722241770"/>
                    </a:ext>
                  </a:extLst>
                </a:gridCol>
                <a:gridCol w="1002254">
                  <a:extLst>
                    <a:ext uri="{9D8B030D-6E8A-4147-A177-3AD203B41FA5}">
                      <a16:colId xmlns="" xmlns:a16="http://schemas.microsoft.com/office/drawing/2014/main" val="1211720707"/>
                    </a:ext>
                  </a:extLst>
                </a:gridCol>
              </a:tblGrid>
              <a:tr h="594360">
                <a:tc rowSpan="2">
                  <a:txBody>
                    <a:bodyPr/>
                    <a:lstStyle/>
                    <a:p>
                      <a:pPr algn="ctr" fontAlgn="ctr"/>
                      <a:r>
                        <a:rPr lang="en-US" sz="2000" b="0" i="0" u="none" strike="noStrike" dirty="0">
                          <a:solidFill>
                            <a:srgbClr val="FFFFFF"/>
                          </a:solidFill>
                          <a:effectLst/>
                          <a:latin typeface="Century Gothic" panose="020B0502020202020204" pitchFamily="34" charset="0"/>
                        </a:rPr>
                        <a:t>Benchmarks</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8C84"/>
                    </a:solidFill>
                  </a:tcPr>
                </a:tc>
                <a:tc gridSpan="4">
                  <a:txBody>
                    <a:bodyPr/>
                    <a:lstStyle/>
                    <a:p>
                      <a:pPr algn="ctr" fontAlgn="ctr"/>
                      <a:r>
                        <a:rPr lang="en-US" sz="1600" b="0" i="0" u="none" strike="noStrike" dirty="0">
                          <a:solidFill>
                            <a:srgbClr val="FFFFFF"/>
                          </a:solidFill>
                          <a:effectLst/>
                          <a:latin typeface="Century Gothic" panose="020B0502020202020204" pitchFamily="34" charset="0"/>
                        </a:rPr>
                        <a:t>Beneficiaries</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8C84"/>
                    </a:solidFill>
                  </a:tcPr>
                </a:tc>
                <a:tc hMerge="1">
                  <a:txBody>
                    <a:bodyPr/>
                    <a:lstStyle/>
                    <a:p>
                      <a:endParaRPr lang="en-US"/>
                    </a:p>
                  </a:txBody>
                  <a:tcPr/>
                </a:tc>
                <a:tc hMerge="1">
                  <a:txBody>
                    <a:bodyPr/>
                    <a:lstStyle/>
                    <a:p>
                      <a:endParaRPr lang="en-US"/>
                    </a:p>
                  </a:txBody>
                  <a:tcPr/>
                </a:tc>
                <a:tc hMerge="1">
                  <a:txBody>
                    <a:bodyPr/>
                    <a:lstStyle/>
                    <a:p>
                      <a:endParaRPr lang="en-US"/>
                    </a:p>
                  </a:txBody>
                  <a:tcPr/>
                </a:tc>
                <a:tc rowSpan="2">
                  <a:txBody>
                    <a:bodyPr/>
                    <a:lstStyle/>
                    <a:p>
                      <a:pPr algn="ctr" fontAlgn="ctr"/>
                      <a:r>
                        <a:rPr lang="en-US" sz="1600" b="0" i="0" u="none" strike="noStrike" dirty="0">
                          <a:solidFill>
                            <a:srgbClr val="FFFFFF"/>
                          </a:solidFill>
                          <a:effectLst/>
                          <a:latin typeface="Century Gothic" panose="020B0502020202020204" pitchFamily="34" charset="0"/>
                        </a:rPr>
                        <a:t>House-hold</a:t>
                      </a:r>
                      <a:endParaRPr lang="en-US" sz="1600" b="0" i="0" u="none" strike="noStrike" dirty="0">
                        <a:solidFill>
                          <a:schemeClr val="bg1"/>
                        </a:solidFill>
                        <a:effectLst/>
                        <a:latin typeface="Century Gothic" panose="020B0502020202020204" pitchFamily="34" charset="0"/>
                      </a:endParaRP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8C84"/>
                    </a:solidFill>
                  </a:tcPr>
                </a:tc>
                <a:extLst>
                  <a:ext uri="{0D108BD9-81ED-4DB2-BD59-A6C34878D82A}">
                    <a16:rowId xmlns="" xmlns:a16="http://schemas.microsoft.com/office/drawing/2014/main" val="4110192851"/>
                  </a:ext>
                </a:extLst>
              </a:tr>
              <a:tr h="594360">
                <a:tc vMerge="1">
                  <a:txBody>
                    <a:bodyPr/>
                    <a:lstStyle/>
                    <a:p>
                      <a:endParaRPr lang="en-US"/>
                    </a:p>
                  </a:txBody>
                  <a:tcPr/>
                </a:tc>
                <a:tc>
                  <a:txBody>
                    <a:bodyPr/>
                    <a:lstStyle/>
                    <a:p>
                      <a:pPr algn="ctr" fontAlgn="ctr"/>
                      <a:r>
                        <a:rPr lang="en-US" sz="1600" b="0" i="0" u="none" strike="noStrike" dirty="0">
                          <a:solidFill>
                            <a:srgbClr val="FFFFFF"/>
                          </a:solidFill>
                          <a:effectLst/>
                          <a:latin typeface="Century Gothic" panose="020B0502020202020204" pitchFamily="34" charset="0"/>
                        </a:rPr>
                        <a:t>Father</a:t>
                      </a:r>
                      <a:r>
                        <a:rPr lang="en-US" sz="1600" b="0" i="0" u="none" strike="noStrike" baseline="0" dirty="0">
                          <a:solidFill>
                            <a:srgbClr val="FFFFFF"/>
                          </a:solidFill>
                          <a:effectLst/>
                          <a:latin typeface="Century Gothic" panose="020B0502020202020204" pitchFamily="34" charset="0"/>
                        </a:rPr>
                        <a:t> (38)</a:t>
                      </a:r>
                      <a:endParaRPr lang="en-US" sz="1600" b="0" i="0" u="none" strike="noStrike" dirty="0">
                        <a:solidFill>
                          <a:srgbClr val="FFFFFF"/>
                        </a:solidFill>
                        <a:effectLst/>
                        <a:latin typeface="Century Gothic" panose="020B0502020202020204" pitchFamily="34" charset="0"/>
                      </a:endParaRP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8C84"/>
                    </a:solidFill>
                  </a:tcPr>
                </a:tc>
                <a:tc>
                  <a:txBody>
                    <a:bodyPr/>
                    <a:lstStyle/>
                    <a:p>
                      <a:pPr algn="ctr" fontAlgn="ctr"/>
                      <a:r>
                        <a:rPr lang="en-US" sz="1600" b="0" i="0" u="none" strike="noStrike" dirty="0">
                          <a:solidFill>
                            <a:srgbClr val="FFFFFF"/>
                          </a:solidFill>
                          <a:effectLst/>
                          <a:latin typeface="Century Gothic" panose="020B0502020202020204" pitchFamily="34" charset="0"/>
                        </a:rPr>
                        <a:t>Mother</a:t>
                      </a:r>
                      <a:r>
                        <a:rPr lang="en-US" sz="1600" b="0" i="0" u="none" strike="noStrike" baseline="0" dirty="0">
                          <a:solidFill>
                            <a:srgbClr val="FFFFFF"/>
                          </a:solidFill>
                          <a:effectLst/>
                          <a:latin typeface="Century Gothic" panose="020B0502020202020204" pitchFamily="34" charset="0"/>
                        </a:rPr>
                        <a:t> (28)</a:t>
                      </a:r>
                      <a:endParaRPr lang="en-US" sz="1600" b="0" i="0" u="none" strike="noStrike" dirty="0">
                        <a:solidFill>
                          <a:srgbClr val="FFFFFF"/>
                        </a:solidFill>
                        <a:effectLst/>
                        <a:latin typeface="Century Gothic" panose="020B0502020202020204" pitchFamily="34" charset="0"/>
                      </a:endParaRP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8C84"/>
                    </a:solidFill>
                  </a:tcPr>
                </a:tc>
                <a:tc>
                  <a:txBody>
                    <a:bodyPr/>
                    <a:lstStyle/>
                    <a:p>
                      <a:pPr algn="ctr" fontAlgn="ctr"/>
                      <a:r>
                        <a:rPr lang="en-US" sz="1600" b="0" i="0" u="none" strike="noStrike" dirty="0">
                          <a:solidFill>
                            <a:srgbClr val="FFFFFF"/>
                          </a:solidFill>
                          <a:effectLst/>
                          <a:latin typeface="Century Gothic" panose="020B0502020202020204" pitchFamily="34" charset="0"/>
                        </a:rPr>
                        <a:t>Girl </a:t>
                      </a:r>
                    </a:p>
                    <a:p>
                      <a:pPr algn="ctr" fontAlgn="ctr"/>
                      <a:r>
                        <a:rPr lang="en-US" sz="1600" b="0" i="0" u="none" strike="noStrike" dirty="0">
                          <a:solidFill>
                            <a:srgbClr val="FFFFFF"/>
                          </a:solidFill>
                          <a:effectLst/>
                          <a:latin typeface="Century Gothic" panose="020B0502020202020204" pitchFamily="34" charset="0"/>
                        </a:rPr>
                        <a:t>(13)</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8C84"/>
                    </a:solidFill>
                  </a:tcPr>
                </a:tc>
                <a:tc>
                  <a:txBody>
                    <a:bodyPr/>
                    <a:lstStyle/>
                    <a:p>
                      <a:pPr algn="ctr" fontAlgn="ctr"/>
                      <a:r>
                        <a:rPr lang="en-US" sz="1600" b="0" i="0" u="none" strike="noStrike" dirty="0">
                          <a:solidFill>
                            <a:srgbClr val="FFFFFF"/>
                          </a:solidFill>
                          <a:effectLst/>
                          <a:latin typeface="Century Gothic" panose="020B0502020202020204" pitchFamily="34" charset="0"/>
                        </a:rPr>
                        <a:t>Toddler (2)</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8C84"/>
                    </a:solidFill>
                  </a:tcPr>
                </a:tc>
                <a:tc vMerge="1">
                  <a:txBody>
                    <a:bodyPr/>
                    <a:lstStyle/>
                    <a:p>
                      <a:endParaRPr lang="en-US"/>
                    </a:p>
                  </a:txBody>
                  <a:tcPr/>
                </a:tc>
                <a:extLst>
                  <a:ext uri="{0D108BD9-81ED-4DB2-BD59-A6C34878D82A}">
                    <a16:rowId xmlns="" xmlns:a16="http://schemas.microsoft.com/office/drawing/2014/main" val="2204460402"/>
                  </a:ext>
                </a:extLst>
              </a:tr>
              <a:tr h="480060">
                <a:tc>
                  <a:txBody>
                    <a:bodyPr/>
                    <a:lstStyle/>
                    <a:p>
                      <a:pPr algn="l" fontAlgn="ctr"/>
                      <a:r>
                        <a:rPr lang="en-US" sz="1600" b="0" i="0" u="none" strike="noStrike" dirty="0">
                          <a:solidFill>
                            <a:srgbClr val="000000"/>
                          </a:solidFill>
                          <a:effectLst/>
                          <a:latin typeface="Century Gothic" panose="020B0502020202020204" pitchFamily="34" charset="0"/>
                        </a:rPr>
                        <a:t>1.</a:t>
                      </a:r>
                      <a:r>
                        <a:rPr lang="en-US" sz="1600" b="0" i="0" u="none" strike="noStrike" baseline="0" dirty="0">
                          <a:solidFill>
                            <a:srgbClr val="000000"/>
                          </a:solidFill>
                          <a:effectLst/>
                          <a:latin typeface="Century Gothic" panose="020B0502020202020204" pitchFamily="34" charset="0"/>
                        </a:rPr>
                        <a:t> </a:t>
                      </a:r>
                      <a:r>
                        <a:rPr lang="en-US" sz="1600" b="0" i="0" u="none" strike="noStrike" dirty="0">
                          <a:solidFill>
                            <a:srgbClr val="000000"/>
                          </a:solidFill>
                          <a:effectLst/>
                          <a:latin typeface="Century Gothic" panose="020B0502020202020204" pitchFamily="34" charset="0"/>
                        </a:rPr>
                        <a:t>Known HIV status (or test not required)</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ctr" rtl="0" fontAlgn="ctr"/>
                      <a:endParaRPr lang="en-US" sz="1600" b="0" i="0" u="none" strike="noStrike" dirty="0">
                        <a:solidFill>
                          <a:srgbClr val="000000"/>
                        </a:solidFill>
                        <a:effectLst/>
                        <a:latin typeface="Century Gothic" panose="020B0502020202020204" pitchFamily="34" charset="0"/>
                      </a:endParaRP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ctr" fontAlgn="t"/>
                      <a:r>
                        <a:rPr lang="en-US" sz="1600" b="0" i="0" u="none" strike="noStrike" dirty="0">
                          <a:solidFill>
                            <a:srgbClr val="000000"/>
                          </a:solidFill>
                          <a:effectLst/>
                          <a:latin typeface="Century Gothic" panose="020B0502020202020204" pitchFamily="34" charset="0"/>
                        </a:rPr>
                        <a:t> </a:t>
                      </a:r>
                    </a:p>
                  </a:txBody>
                  <a:tcPr marL="7620" marR="7620" marT="762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ctr" fontAlgn="t"/>
                      <a:r>
                        <a:rPr lang="en-US" sz="1600" b="0" i="0" u="none" strike="noStrike" dirty="0">
                          <a:solidFill>
                            <a:srgbClr val="000000"/>
                          </a:solidFill>
                          <a:effectLst/>
                          <a:latin typeface="Century Gothic" panose="020B0502020202020204" pitchFamily="34" charset="0"/>
                        </a:rPr>
                        <a:t> </a:t>
                      </a:r>
                    </a:p>
                  </a:txBody>
                  <a:tcPr marL="7620" marR="7620" marT="762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ctr" fontAlgn="t"/>
                      <a:r>
                        <a:rPr lang="en-US" sz="1600" b="0" i="0" u="none" strike="noStrike" dirty="0">
                          <a:solidFill>
                            <a:srgbClr val="000000"/>
                          </a:solidFill>
                          <a:effectLst/>
                          <a:latin typeface="Century Gothic" panose="020B0502020202020204" pitchFamily="34" charset="0"/>
                        </a:rPr>
                        <a:t> </a:t>
                      </a:r>
                    </a:p>
                  </a:txBody>
                  <a:tcPr marL="7620" marR="7620" marT="762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ctr" rtl="0" fontAlgn="ctr"/>
                      <a:r>
                        <a:rPr lang="en-US" sz="1600" b="0" i="0" u="none" strike="noStrike" dirty="0">
                          <a:solidFill>
                            <a:srgbClr val="000000"/>
                          </a:solidFill>
                          <a:effectLst/>
                          <a:latin typeface="Century Gothic" panose="020B0502020202020204" pitchFamily="34" charset="0"/>
                        </a:rPr>
                        <a:t> </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extLst>
                  <a:ext uri="{0D108BD9-81ED-4DB2-BD59-A6C34878D82A}">
                    <a16:rowId xmlns="" xmlns:a16="http://schemas.microsoft.com/office/drawing/2014/main" val="748301516"/>
                  </a:ext>
                </a:extLst>
              </a:tr>
              <a:tr h="480060">
                <a:tc>
                  <a:txBody>
                    <a:bodyPr/>
                    <a:lstStyle/>
                    <a:p>
                      <a:pPr algn="l" fontAlgn="ctr"/>
                      <a:r>
                        <a:rPr lang="en-US" sz="1600" b="0" i="0" u="none" strike="noStrike" dirty="0">
                          <a:solidFill>
                            <a:srgbClr val="000000"/>
                          </a:solidFill>
                          <a:effectLst/>
                          <a:latin typeface="Century Gothic" panose="020B0502020202020204" pitchFamily="34" charset="0"/>
                        </a:rPr>
                        <a:t>2. Virally suppressed</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fontAlgn="t"/>
                      <a:r>
                        <a:rPr lang="en-US" sz="1600" b="0" i="0" u="none" strike="noStrike">
                          <a:solidFill>
                            <a:srgbClr val="000000"/>
                          </a:solidFill>
                          <a:effectLst/>
                          <a:latin typeface="Century Gothic" panose="020B0502020202020204" pitchFamily="34" charset="0"/>
                        </a:rPr>
                        <a:t> </a:t>
                      </a:r>
                    </a:p>
                  </a:txBody>
                  <a:tcPr marL="7620" marR="7620" marT="762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fontAlgn="ctr"/>
                      <a:endParaRPr lang="en-US" sz="1600" b="0" i="0" u="none" strike="noStrike" dirty="0">
                        <a:solidFill>
                          <a:srgbClr val="000000"/>
                        </a:solidFill>
                        <a:effectLst/>
                        <a:latin typeface="Century Gothic" panose="020B0502020202020204" pitchFamily="34" charset="0"/>
                      </a:endParaRP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n-US" sz="1600" b="0" i="0" u="none" strike="noStrike" dirty="0">
                          <a:solidFill>
                            <a:srgbClr val="000000"/>
                          </a:solidFill>
                          <a:effectLst/>
                          <a:latin typeface="Century Gothic" panose="020B0502020202020204" pitchFamily="34" charset="0"/>
                        </a:rPr>
                        <a:t> </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n-US" sz="1600" b="0" i="0" u="none" strike="noStrike">
                          <a:solidFill>
                            <a:srgbClr val="000000"/>
                          </a:solidFill>
                          <a:effectLst/>
                          <a:latin typeface="Century Gothic" panose="020B0502020202020204" pitchFamily="34" charset="0"/>
                        </a:rPr>
                        <a:t> </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fontAlgn="t"/>
                      <a:r>
                        <a:rPr lang="en-US" sz="1600" b="0" i="0" u="none" strike="noStrike">
                          <a:solidFill>
                            <a:srgbClr val="000000"/>
                          </a:solidFill>
                          <a:effectLst/>
                          <a:latin typeface="Century Gothic" panose="020B0502020202020204" pitchFamily="34" charset="0"/>
                        </a:rPr>
                        <a:t> </a:t>
                      </a:r>
                    </a:p>
                  </a:txBody>
                  <a:tcPr marL="7620" marR="7620" marT="762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extLst>
                  <a:ext uri="{0D108BD9-81ED-4DB2-BD59-A6C34878D82A}">
                    <a16:rowId xmlns="" xmlns:a16="http://schemas.microsoft.com/office/drawing/2014/main" val="1487363977"/>
                  </a:ext>
                </a:extLst>
              </a:tr>
              <a:tr h="480060">
                <a:tc>
                  <a:txBody>
                    <a:bodyPr/>
                    <a:lstStyle/>
                    <a:p>
                      <a:pPr algn="l" fontAlgn="ctr"/>
                      <a:r>
                        <a:rPr lang="en-US" sz="1600" b="0" i="0" u="none" strike="noStrike" dirty="0">
                          <a:solidFill>
                            <a:srgbClr val="000000"/>
                          </a:solidFill>
                          <a:effectLst/>
                          <a:latin typeface="Century Gothic" panose="020B0502020202020204" pitchFamily="34" charset="0"/>
                        </a:rPr>
                        <a:t>3. Knowledgeable about HIV prevention</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ctr" fontAlgn="t"/>
                      <a:r>
                        <a:rPr lang="en-US" sz="1600" b="0" i="0" u="none" strike="noStrike">
                          <a:solidFill>
                            <a:srgbClr val="000000"/>
                          </a:solidFill>
                          <a:effectLst/>
                          <a:latin typeface="Century Gothic" panose="020B0502020202020204" pitchFamily="34" charset="0"/>
                        </a:rPr>
                        <a:t> </a:t>
                      </a:r>
                    </a:p>
                  </a:txBody>
                  <a:tcPr marL="7620" marR="7620" marT="762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ctr" fontAlgn="ctr"/>
                      <a:r>
                        <a:rPr lang="en-US" sz="1600" b="0" i="0" u="none" strike="noStrike">
                          <a:solidFill>
                            <a:srgbClr val="000000"/>
                          </a:solidFill>
                          <a:effectLst/>
                          <a:latin typeface="Century Gothic" panose="020B0502020202020204" pitchFamily="34" charset="0"/>
                        </a:rPr>
                        <a:t> </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ctr" fontAlgn="ctr"/>
                      <a:endParaRPr lang="en-US" sz="1600" b="0" i="0" u="none" strike="noStrike" dirty="0">
                        <a:solidFill>
                          <a:srgbClr val="000000"/>
                        </a:solidFill>
                        <a:effectLst/>
                        <a:latin typeface="Century Gothic" panose="020B0502020202020204" pitchFamily="34" charset="0"/>
                      </a:endParaRP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ctr" fontAlgn="ctr"/>
                      <a:r>
                        <a:rPr lang="en-US" sz="1600" b="0" i="0" u="none" strike="noStrike">
                          <a:solidFill>
                            <a:srgbClr val="000000"/>
                          </a:solidFill>
                          <a:effectLst/>
                          <a:latin typeface="Century Gothic" panose="020B0502020202020204" pitchFamily="34" charset="0"/>
                        </a:rPr>
                        <a:t> </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ctr" fontAlgn="t"/>
                      <a:r>
                        <a:rPr lang="en-US" sz="1600" b="0" i="0" u="none" strike="noStrike">
                          <a:solidFill>
                            <a:srgbClr val="000000"/>
                          </a:solidFill>
                          <a:effectLst/>
                          <a:latin typeface="Century Gothic" panose="020B0502020202020204" pitchFamily="34" charset="0"/>
                        </a:rPr>
                        <a:t> </a:t>
                      </a:r>
                    </a:p>
                  </a:txBody>
                  <a:tcPr marL="7620" marR="7620" marT="762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extLst>
                  <a:ext uri="{0D108BD9-81ED-4DB2-BD59-A6C34878D82A}">
                    <a16:rowId xmlns="" xmlns:a16="http://schemas.microsoft.com/office/drawing/2014/main" val="80275392"/>
                  </a:ext>
                </a:extLst>
              </a:tr>
              <a:tr h="480060">
                <a:tc>
                  <a:txBody>
                    <a:bodyPr/>
                    <a:lstStyle/>
                    <a:p>
                      <a:pPr algn="l" fontAlgn="ctr"/>
                      <a:r>
                        <a:rPr lang="en-US" sz="1600" b="0" i="0" u="none" strike="noStrike" dirty="0">
                          <a:solidFill>
                            <a:srgbClr val="000000"/>
                          </a:solidFill>
                          <a:effectLst/>
                          <a:latin typeface="Century Gothic" panose="020B0502020202020204" pitchFamily="34" charset="0"/>
                        </a:rPr>
                        <a:t>4. Not malnourished</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fontAlgn="t"/>
                      <a:r>
                        <a:rPr lang="en-US" sz="1600" b="0" i="0" u="none" strike="noStrike">
                          <a:solidFill>
                            <a:srgbClr val="000000"/>
                          </a:solidFill>
                          <a:effectLst/>
                          <a:latin typeface="Century Gothic" panose="020B0502020202020204" pitchFamily="34" charset="0"/>
                        </a:rPr>
                        <a:t> </a:t>
                      </a:r>
                    </a:p>
                  </a:txBody>
                  <a:tcPr marL="7620" marR="7620" marT="762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fontAlgn="ctr"/>
                      <a:r>
                        <a:rPr lang="en-US" sz="1600" b="0" i="0" u="none" strike="noStrike">
                          <a:solidFill>
                            <a:srgbClr val="000000"/>
                          </a:solidFill>
                          <a:effectLst/>
                          <a:latin typeface="Century Gothic" panose="020B0502020202020204" pitchFamily="34" charset="0"/>
                        </a:rPr>
                        <a:t> </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fontAlgn="ctr"/>
                      <a:r>
                        <a:rPr lang="en-US" sz="1600" b="0" i="0" u="none" strike="noStrike" dirty="0">
                          <a:solidFill>
                            <a:srgbClr val="000000"/>
                          </a:solidFill>
                          <a:effectLst/>
                          <a:latin typeface="Century Gothic" panose="020B0502020202020204" pitchFamily="34" charset="0"/>
                        </a:rPr>
                        <a:t> </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fontAlgn="ctr"/>
                      <a:endParaRPr lang="en-US" sz="1600" b="0" i="0" u="none" strike="noStrike" dirty="0">
                        <a:solidFill>
                          <a:srgbClr val="000000"/>
                        </a:solidFill>
                        <a:effectLst/>
                        <a:latin typeface="Century Gothic" panose="020B0502020202020204" pitchFamily="34" charset="0"/>
                      </a:endParaRP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fontAlgn="t"/>
                      <a:r>
                        <a:rPr lang="en-US" sz="1600" b="0" i="0" u="none" strike="noStrike" dirty="0">
                          <a:solidFill>
                            <a:srgbClr val="000000"/>
                          </a:solidFill>
                          <a:effectLst/>
                          <a:latin typeface="Century Gothic" panose="020B0502020202020204" pitchFamily="34" charset="0"/>
                        </a:rPr>
                        <a:t> </a:t>
                      </a:r>
                    </a:p>
                  </a:txBody>
                  <a:tcPr marL="7620" marR="7620" marT="762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extLst>
                  <a:ext uri="{0D108BD9-81ED-4DB2-BD59-A6C34878D82A}">
                    <a16:rowId xmlns="" xmlns:a16="http://schemas.microsoft.com/office/drawing/2014/main" val="226193732"/>
                  </a:ext>
                </a:extLst>
              </a:tr>
              <a:tr h="480060">
                <a:tc>
                  <a:txBody>
                    <a:bodyPr/>
                    <a:lstStyle/>
                    <a:p>
                      <a:pPr algn="l" fontAlgn="ctr"/>
                      <a:r>
                        <a:rPr lang="en-US" sz="1600" b="0" i="0" u="none" strike="noStrike" dirty="0">
                          <a:solidFill>
                            <a:srgbClr val="000000"/>
                          </a:solidFill>
                          <a:effectLst/>
                          <a:latin typeface="Century Gothic" panose="020B0502020202020204" pitchFamily="34" charset="0"/>
                        </a:rPr>
                        <a:t>5. Improved</a:t>
                      </a:r>
                      <a:r>
                        <a:rPr lang="en-US" sz="1600" b="0" i="0" u="none" strike="noStrike" baseline="0" dirty="0">
                          <a:solidFill>
                            <a:srgbClr val="000000"/>
                          </a:solidFill>
                          <a:effectLst/>
                          <a:latin typeface="Century Gothic" panose="020B0502020202020204" pitchFamily="34" charset="0"/>
                        </a:rPr>
                        <a:t> financial stability</a:t>
                      </a:r>
                      <a:endParaRPr lang="en-US" sz="1600" b="0" i="0" u="none" strike="noStrike" dirty="0">
                        <a:solidFill>
                          <a:srgbClr val="000000"/>
                        </a:solidFill>
                        <a:effectLst/>
                        <a:latin typeface="Century Gothic" panose="020B0502020202020204" pitchFamily="34" charset="0"/>
                      </a:endParaRP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ctr" fontAlgn="ctr"/>
                      <a:r>
                        <a:rPr lang="en-US" sz="1600" b="0" i="0" u="none" strike="noStrike" dirty="0">
                          <a:solidFill>
                            <a:srgbClr val="000000"/>
                          </a:solidFill>
                          <a:effectLst/>
                          <a:latin typeface="Century Gothic" panose="020B0502020202020204" pitchFamily="34" charset="0"/>
                        </a:rPr>
                        <a:t> </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ctr" fontAlgn="t"/>
                      <a:r>
                        <a:rPr lang="en-US" sz="1600" b="0" i="0" u="none" strike="noStrike">
                          <a:solidFill>
                            <a:srgbClr val="000000"/>
                          </a:solidFill>
                          <a:effectLst/>
                          <a:latin typeface="Century Gothic" panose="020B0502020202020204" pitchFamily="34" charset="0"/>
                        </a:rPr>
                        <a:t> </a:t>
                      </a:r>
                    </a:p>
                  </a:txBody>
                  <a:tcPr marL="7620" marR="7620" marT="762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ctr" fontAlgn="t"/>
                      <a:r>
                        <a:rPr lang="en-US" sz="1600" b="0" i="0" u="none" strike="noStrike">
                          <a:solidFill>
                            <a:srgbClr val="000000"/>
                          </a:solidFill>
                          <a:effectLst/>
                          <a:latin typeface="Century Gothic" panose="020B0502020202020204" pitchFamily="34" charset="0"/>
                        </a:rPr>
                        <a:t> </a:t>
                      </a:r>
                    </a:p>
                  </a:txBody>
                  <a:tcPr marL="7620" marR="7620" marT="762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ctr" fontAlgn="t"/>
                      <a:r>
                        <a:rPr lang="en-US" sz="1600" b="0" i="0" u="none" strike="noStrike" dirty="0">
                          <a:solidFill>
                            <a:srgbClr val="000000"/>
                          </a:solidFill>
                          <a:effectLst/>
                          <a:latin typeface="Century Gothic" panose="020B0502020202020204" pitchFamily="34" charset="0"/>
                        </a:rPr>
                        <a:t> </a:t>
                      </a:r>
                    </a:p>
                  </a:txBody>
                  <a:tcPr marL="7620" marR="7620" marT="762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ctr" fontAlgn="ctr"/>
                      <a:endParaRPr lang="en-US" sz="1600" b="0" i="0" u="none" strike="noStrike" dirty="0">
                        <a:solidFill>
                          <a:srgbClr val="000000"/>
                        </a:solidFill>
                        <a:effectLst/>
                        <a:latin typeface="Century Gothic" panose="020B0502020202020204" pitchFamily="34" charset="0"/>
                      </a:endParaRP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extLst>
                  <a:ext uri="{0D108BD9-81ED-4DB2-BD59-A6C34878D82A}">
                    <a16:rowId xmlns="" xmlns:a16="http://schemas.microsoft.com/office/drawing/2014/main" val="3086334572"/>
                  </a:ext>
                </a:extLst>
              </a:tr>
              <a:tr h="480060">
                <a:tc>
                  <a:txBody>
                    <a:bodyPr/>
                    <a:lstStyle/>
                    <a:p>
                      <a:pPr algn="l" fontAlgn="ctr"/>
                      <a:r>
                        <a:rPr lang="en-US" sz="1600" b="0" i="0" u="none" strike="noStrike" dirty="0">
                          <a:solidFill>
                            <a:srgbClr val="000000"/>
                          </a:solidFill>
                          <a:effectLst/>
                          <a:latin typeface="Century Gothic" panose="020B0502020202020204" pitchFamily="34" charset="0"/>
                        </a:rPr>
                        <a:t>6. No violence</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600" b="0" i="0" u="none" strike="noStrike" dirty="0">
                          <a:solidFill>
                            <a:schemeClr val="tx1"/>
                          </a:solidFill>
                          <a:effectLst/>
                          <a:latin typeface="Century Gothic" panose="020B0502020202020204" pitchFamily="34" charset="0"/>
                        </a:rPr>
                        <a:t> </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fontAlgn="t"/>
                      <a:r>
                        <a:rPr lang="en-US" sz="1600" b="0" i="0" u="none" strike="noStrike">
                          <a:solidFill>
                            <a:srgbClr val="000000"/>
                          </a:solidFill>
                          <a:effectLst/>
                          <a:latin typeface="Century Gothic" panose="020B0502020202020204" pitchFamily="34" charset="0"/>
                        </a:rPr>
                        <a:t> </a:t>
                      </a:r>
                    </a:p>
                  </a:txBody>
                  <a:tcPr marL="7620" marR="7620" marT="762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fontAlgn="t"/>
                      <a:r>
                        <a:rPr lang="en-US" sz="1600" b="0" i="0" u="none" strike="noStrike" dirty="0">
                          <a:solidFill>
                            <a:srgbClr val="000000"/>
                          </a:solidFill>
                          <a:effectLst/>
                          <a:latin typeface="Century Gothic" panose="020B0502020202020204" pitchFamily="34" charset="0"/>
                        </a:rPr>
                        <a:t> </a:t>
                      </a:r>
                    </a:p>
                  </a:txBody>
                  <a:tcPr marL="7620" marR="7620" marT="762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fontAlgn="t"/>
                      <a:r>
                        <a:rPr lang="en-US" sz="1600" b="0" i="0" u="none" strike="noStrike" dirty="0">
                          <a:solidFill>
                            <a:srgbClr val="000000"/>
                          </a:solidFill>
                          <a:effectLst/>
                          <a:latin typeface="Century Gothic" panose="020B0502020202020204" pitchFamily="34" charset="0"/>
                        </a:rPr>
                        <a:t> </a:t>
                      </a:r>
                    </a:p>
                  </a:txBody>
                  <a:tcPr marL="7620" marR="7620" marT="762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endParaRPr lang="en-US" sz="1600" b="0" i="0" u="none" strike="noStrike" dirty="0">
                        <a:solidFill>
                          <a:srgbClr val="000000"/>
                        </a:solidFill>
                        <a:effectLst/>
                        <a:latin typeface="Century Gothic" panose="020B0502020202020204" pitchFamily="34" charset="0"/>
                      </a:endParaRP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extLst>
                  <a:ext uri="{0D108BD9-81ED-4DB2-BD59-A6C34878D82A}">
                    <a16:rowId xmlns="" xmlns:a16="http://schemas.microsoft.com/office/drawing/2014/main" val="2514463262"/>
                  </a:ext>
                </a:extLst>
              </a:tr>
              <a:tr h="480060">
                <a:tc>
                  <a:txBody>
                    <a:bodyPr/>
                    <a:lstStyle/>
                    <a:p>
                      <a:pPr algn="l" fontAlgn="ctr"/>
                      <a:r>
                        <a:rPr lang="en-US" sz="1600" b="0" i="0" u="none" strike="noStrike" dirty="0">
                          <a:solidFill>
                            <a:srgbClr val="000000"/>
                          </a:solidFill>
                          <a:effectLst/>
                          <a:latin typeface="Century Gothic" panose="020B0502020202020204" pitchFamily="34" charset="0"/>
                        </a:rPr>
                        <a:t>7. Not in</a:t>
                      </a:r>
                      <a:r>
                        <a:rPr lang="en-US" sz="1600" b="0" i="0" u="none" strike="noStrike" baseline="0" dirty="0">
                          <a:solidFill>
                            <a:srgbClr val="000000"/>
                          </a:solidFill>
                          <a:effectLst/>
                          <a:latin typeface="Century Gothic" panose="020B0502020202020204" pitchFamily="34" charset="0"/>
                        </a:rPr>
                        <a:t> a</a:t>
                      </a:r>
                      <a:r>
                        <a:rPr lang="en-US" sz="1600" b="0" i="0" u="none" strike="noStrike" dirty="0">
                          <a:solidFill>
                            <a:srgbClr val="000000"/>
                          </a:solidFill>
                          <a:effectLst/>
                          <a:latin typeface="Century Gothic" panose="020B0502020202020204" pitchFamily="34" charset="0"/>
                        </a:rPr>
                        <a:t> child-headed household</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ctr" rtl="0" fontAlgn="ctr"/>
                      <a:r>
                        <a:rPr lang="en-US" sz="1600" b="0" i="0" u="none" strike="noStrike">
                          <a:solidFill>
                            <a:srgbClr val="000000"/>
                          </a:solidFill>
                          <a:effectLst/>
                          <a:latin typeface="Century Gothic" panose="020B0502020202020204" pitchFamily="34" charset="0"/>
                        </a:rPr>
                        <a:t> </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ctr" fontAlgn="t"/>
                      <a:r>
                        <a:rPr lang="en-US" sz="1600" b="0" i="0" u="none" strike="noStrike" dirty="0">
                          <a:solidFill>
                            <a:srgbClr val="000000"/>
                          </a:solidFill>
                          <a:effectLst/>
                          <a:latin typeface="Century Gothic" panose="020B0502020202020204" pitchFamily="34" charset="0"/>
                        </a:rPr>
                        <a:t> </a:t>
                      </a:r>
                    </a:p>
                  </a:txBody>
                  <a:tcPr marL="7620" marR="7620" marT="762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ctr" fontAlgn="t"/>
                      <a:r>
                        <a:rPr lang="en-US" sz="1600" b="0" i="0" u="none" strike="noStrike">
                          <a:solidFill>
                            <a:srgbClr val="000000"/>
                          </a:solidFill>
                          <a:effectLst/>
                          <a:latin typeface="Century Gothic" panose="020B0502020202020204" pitchFamily="34" charset="0"/>
                        </a:rPr>
                        <a:t> </a:t>
                      </a:r>
                    </a:p>
                  </a:txBody>
                  <a:tcPr marL="7620" marR="7620" marT="762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ctr" fontAlgn="t"/>
                      <a:r>
                        <a:rPr lang="en-US" sz="1600" b="0" i="0" u="none" strike="noStrike" dirty="0">
                          <a:solidFill>
                            <a:srgbClr val="000000"/>
                          </a:solidFill>
                          <a:effectLst/>
                          <a:latin typeface="Century Gothic" panose="020B0502020202020204" pitchFamily="34" charset="0"/>
                        </a:rPr>
                        <a:t> </a:t>
                      </a:r>
                    </a:p>
                  </a:txBody>
                  <a:tcPr marL="7620" marR="7620" marT="762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ctr" rtl="0" fontAlgn="ctr"/>
                      <a:endParaRPr lang="en-US" sz="1600" b="0" i="0" u="none" strike="noStrike" dirty="0">
                        <a:solidFill>
                          <a:srgbClr val="000000"/>
                        </a:solidFill>
                        <a:effectLst/>
                        <a:latin typeface="Century Gothic" panose="020B0502020202020204" pitchFamily="34" charset="0"/>
                      </a:endParaRP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extLst>
                  <a:ext uri="{0D108BD9-81ED-4DB2-BD59-A6C34878D82A}">
                    <a16:rowId xmlns="" xmlns:a16="http://schemas.microsoft.com/office/drawing/2014/main" val="206047336"/>
                  </a:ext>
                </a:extLst>
              </a:tr>
              <a:tr h="480060">
                <a:tc>
                  <a:txBody>
                    <a:bodyPr/>
                    <a:lstStyle/>
                    <a:p>
                      <a:pPr algn="l" fontAlgn="ctr"/>
                      <a:r>
                        <a:rPr lang="en-US" sz="1600" b="0" i="0" u="none" strike="noStrike" dirty="0">
                          <a:solidFill>
                            <a:srgbClr val="000000"/>
                          </a:solidFill>
                          <a:effectLst/>
                          <a:latin typeface="Century Gothic" panose="020B0502020202020204" pitchFamily="34" charset="0"/>
                        </a:rPr>
                        <a:t>8. Children in school</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fontAlgn="t"/>
                      <a:r>
                        <a:rPr lang="en-US" sz="1600" b="0" i="0" u="none" strike="noStrike">
                          <a:solidFill>
                            <a:srgbClr val="000000"/>
                          </a:solidFill>
                          <a:effectLst/>
                          <a:latin typeface="Century Gothic" panose="020B0502020202020204" pitchFamily="34" charset="0"/>
                        </a:rPr>
                        <a:t> </a:t>
                      </a:r>
                    </a:p>
                  </a:txBody>
                  <a:tcPr marL="7620" marR="7620" marT="762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fontAlgn="ctr"/>
                      <a:r>
                        <a:rPr lang="en-US" sz="1600" b="0" i="0" u="none" strike="noStrike">
                          <a:solidFill>
                            <a:srgbClr val="000000"/>
                          </a:solidFill>
                          <a:effectLst/>
                          <a:latin typeface="Century Gothic" panose="020B0502020202020204" pitchFamily="34" charset="0"/>
                        </a:rPr>
                        <a:t> </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fontAlgn="ctr"/>
                      <a:r>
                        <a:rPr lang="en-US" sz="1600" b="0" i="0" u="none" strike="noStrike">
                          <a:solidFill>
                            <a:srgbClr val="000000"/>
                          </a:solidFill>
                          <a:effectLst/>
                          <a:latin typeface="Century Gothic" panose="020B0502020202020204" pitchFamily="34" charset="0"/>
                        </a:rPr>
                        <a:t> </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fontAlgn="ctr"/>
                      <a:r>
                        <a:rPr lang="en-US" sz="1600" b="0" i="0" u="none" strike="noStrike" dirty="0">
                          <a:solidFill>
                            <a:srgbClr val="000000"/>
                          </a:solidFill>
                          <a:effectLst/>
                          <a:latin typeface="Century Gothic" panose="020B0502020202020204" pitchFamily="34" charset="0"/>
                        </a:rPr>
                        <a:t> </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fontAlgn="t"/>
                      <a:r>
                        <a:rPr lang="en-US" sz="1600" b="0" i="0" u="none" strike="noStrike" dirty="0">
                          <a:solidFill>
                            <a:srgbClr val="000000"/>
                          </a:solidFill>
                          <a:effectLst/>
                          <a:latin typeface="Century Gothic" panose="020B0502020202020204" pitchFamily="34" charset="0"/>
                        </a:rPr>
                        <a:t> </a:t>
                      </a:r>
                    </a:p>
                  </a:txBody>
                  <a:tcPr marL="7620" marR="7620" marT="762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extLst>
                  <a:ext uri="{0D108BD9-81ED-4DB2-BD59-A6C34878D82A}">
                    <a16:rowId xmlns="" xmlns:a16="http://schemas.microsoft.com/office/drawing/2014/main" val="1884947360"/>
                  </a:ext>
                </a:extLst>
              </a:tr>
            </a:tbl>
          </a:graphicData>
        </a:graphic>
      </p:graphicFrame>
      <p:sp>
        <p:nvSpPr>
          <p:cNvPr id="2" name="Slide Number Placeholder 1">
            <a:extLst>
              <a:ext uri="{FF2B5EF4-FFF2-40B4-BE49-F238E27FC236}">
                <a16:creationId xmlns="" xmlns:a16="http://schemas.microsoft.com/office/drawing/2014/main" id="{9249CE39-1C5A-4F19-931A-98996FA1545A}"/>
              </a:ext>
            </a:extLst>
          </p:cNvPr>
          <p:cNvSpPr>
            <a:spLocks noGrp="1"/>
          </p:cNvSpPr>
          <p:nvPr>
            <p:ph type="sldNum" sz="quarter" idx="14"/>
          </p:nvPr>
        </p:nvSpPr>
        <p:spPr/>
        <p:txBody>
          <a:bodyPr/>
          <a:lstStyle/>
          <a:p>
            <a:fld id="{52B23DFF-27CB-47C7-970B-07B9B8ADB3CC}" type="slidenum">
              <a:rPr lang="en-US" smtClean="0"/>
              <a:t>20</a:t>
            </a:fld>
            <a:endParaRPr lang="en-US"/>
          </a:p>
        </p:txBody>
      </p:sp>
      <p:sp>
        <p:nvSpPr>
          <p:cNvPr id="10" name="Text Placeholder 3">
            <a:extLst>
              <a:ext uri="{FF2B5EF4-FFF2-40B4-BE49-F238E27FC236}">
                <a16:creationId xmlns="" xmlns:a16="http://schemas.microsoft.com/office/drawing/2014/main" id="{F770B6D3-28AB-43D2-B889-2E9F1B2E89AF}"/>
              </a:ext>
            </a:extLst>
          </p:cNvPr>
          <p:cNvSpPr txBox="1">
            <a:spLocks/>
          </p:cNvSpPr>
          <p:nvPr/>
        </p:nvSpPr>
        <p:spPr>
          <a:xfrm>
            <a:off x="762000" y="1296386"/>
            <a:ext cx="8686800" cy="946752"/>
          </a:xfrm>
          <a:prstGeom prst="rect">
            <a:avLst/>
          </a:prstGeom>
          <a:solidFill>
            <a:schemeClr val="bg1"/>
          </a:solidFill>
        </p:spPr>
        <p:txBody>
          <a:bodyPr/>
          <a:lstStyle>
            <a:lvl1pPr marL="0" eaLnBrk="1" hangingPunct="1">
              <a:defRPr sz="4400">
                <a:solidFill>
                  <a:srgbClr val="1E1860"/>
                </a:solidFill>
                <a:latin typeface="Century Gothic" charset="0"/>
                <a:ea typeface="Century Gothic" charset="0"/>
                <a:cs typeface="Century Gothic" charset="0"/>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marL="457200" indent="-457200">
              <a:buFont typeface="+mj-lt"/>
              <a:buAutoNum type="arabicPeriod"/>
            </a:pPr>
            <a:r>
              <a:rPr lang="en-US" sz="1600" kern="0" dirty="0">
                <a:solidFill>
                  <a:schemeClr val="tx1"/>
                </a:solidFill>
              </a:rPr>
              <a:t>Circle the boxes for all required individual and household benchmarks.</a:t>
            </a:r>
          </a:p>
          <a:p>
            <a:pPr marL="457200" indent="-457200">
              <a:buFont typeface="+mj-lt"/>
              <a:buAutoNum type="arabicPeriod"/>
            </a:pPr>
            <a:r>
              <a:rPr lang="en-US" sz="1600" kern="0" dirty="0">
                <a:solidFill>
                  <a:schemeClr val="tx1"/>
                </a:solidFill>
              </a:rPr>
              <a:t>Check the boxes for the benchmarks that have been achieved.</a:t>
            </a:r>
          </a:p>
          <a:p>
            <a:pPr marL="457200" indent="-457200">
              <a:spcAft>
                <a:spcPts val="1000"/>
              </a:spcAft>
              <a:buFont typeface="+mj-lt"/>
              <a:buAutoNum type="arabicPeriod"/>
            </a:pPr>
            <a:r>
              <a:rPr lang="en-US" sz="1600" kern="0" dirty="0">
                <a:solidFill>
                  <a:schemeClr val="tx1"/>
                </a:solidFill>
              </a:rPr>
              <a:t>Specify action needed to meet the remaining required benchmarks.</a:t>
            </a:r>
          </a:p>
        </p:txBody>
      </p:sp>
      <p:sp>
        <p:nvSpPr>
          <p:cNvPr id="12" name="Title 1">
            <a:extLst>
              <a:ext uri="{FF2B5EF4-FFF2-40B4-BE49-F238E27FC236}">
                <a16:creationId xmlns="" xmlns:a16="http://schemas.microsoft.com/office/drawing/2014/main" id="{AC10AC85-3527-4FBF-9FB8-8AF189B4BAD7}"/>
              </a:ext>
            </a:extLst>
          </p:cNvPr>
          <p:cNvSpPr>
            <a:spLocks noGrp="1"/>
          </p:cNvSpPr>
          <p:nvPr>
            <p:ph type="title"/>
          </p:nvPr>
        </p:nvSpPr>
        <p:spPr>
          <a:xfrm>
            <a:off x="561845" y="366812"/>
            <a:ext cx="8724024" cy="1143000"/>
          </a:xfrm>
        </p:spPr>
        <p:txBody>
          <a:bodyPr/>
          <a:lstStyle/>
          <a:p>
            <a:r>
              <a:rPr lang="en-US" dirty="0"/>
              <a:t>Graduation review (Q4)</a:t>
            </a:r>
          </a:p>
        </p:txBody>
      </p:sp>
    </p:spTree>
    <p:extLst>
      <p:ext uri="{BB962C8B-B14F-4D97-AF65-F5344CB8AC3E}">
        <p14:creationId xmlns:p14="http://schemas.microsoft.com/office/powerpoint/2010/main" val="74551977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C10AC85-3527-4FBF-9FB8-8AF189B4BAD7}"/>
              </a:ext>
            </a:extLst>
          </p:cNvPr>
          <p:cNvSpPr>
            <a:spLocks noGrp="1"/>
          </p:cNvSpPr>
          <p:nvPr>
            <p:ph type="title"/>
          </p:nvPr>
        </p:nvSpPr>
        <p:spPr/>
        <p:txBody>
          <a:bodyPr/>
          <a:lstStyle/>
          <a:p>
            <a:r>
              <a:rPr lang="en-US" dirty="0"/>
              <a:t>Graduation review (Q4)</a:t>
            </a:r>
          </a:p>
        </p:txBody>
      </p:sp>
      <p:sp>
        <p:nvSpPr>
          <p:cNvPr id="5" name="Text Placeholder 3">
            <a:extLst>
              <a:ext uri="{FF2B5EF4-FFF2-40B4-BE49-F238E27FC236}">
                <a16:creationId xmlns="" xmlns:a16="http://schemas.microsoft.com/office/drawing/2014/main" id="{F0A10639-FA1F-49BC-AD64-D35AB76B3A26}"/>
              </a:ext>
            </a:extLst>
          </p:cNvPr>
          <p:cNvSpPr txBox="1">
            <a:spLocks/>
          </p:cNvSpPr>
          <p:nvPr/>
        </p:nvSpPr>
        <p:spPr>
          <a:xfrm>
            <a:off x="561844" y="1091205"/>
            <a:ext cx="9191756" cy="837214"/>
          </a:xfrm>
          <a:prstGeom prst="rect">
            <a:avLst/>
          </a:prstGeom>
        </p:spPr>
        <p:txBody>
          <a:bodyPr/>
          <a:lstStyle>
            <a:lvl1pPr marL="0" eaLnBrk="1" hangingPunct="1">
              <a:defRPr sz="4400">
                <a:solidFill>
                  <a:srgbClr val="1E1860"/>
                </a:solidFill>
                <a:latin typeface="Century Gothic" charset="0"/>
                <a:ea typeface="Century Gothic" charset="0"/>
                <a:cs typeface="Century Gothic" charset="0"/>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r>
              <a:rPr lang="en-US" sz="4000" kern="0" dirty="0"/>
              <a:t>Make recommendation</a:t>
            </a:r>
          </a:p>
        </p:txBody>
      </p:sp>
      <p:sp>
        <p:nvSpPr>
          <p:cNvPr id="6" name="Text Placeholder 2">
            <a:extLst>
              <a:ext uri="{FF2B5EF4-FFF2-40B4-BE49-F238E27FC236}">
                <a16:creationId xmlns="" xmlns:a16="http://schemas.microsoft.com/office/drawing/2014/main" id="{AAA636E6-64E2-450D-BE04-440C8D408587}"/>
              </a:ext>
            </a:extLst>
          </p:cNvPr>
          <p:cNvSpPr txBox="1">
            <a:spLocks/>
          </p:cNvSpPr>
          <p:nvPr/>
        </p:nvSpPr>
        <p:spPr>
          <a:xfrm>
            <a:off x="914400" y="2209800"/>
            <a:ext cx="5867400" cy="1828800"/>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algn="l" rtl="0"/>
            <a:r>
              <a:rPr lang="en-US" sz="2400" kern="0" dirty="0"/>
              <a:t>Is the household ready to graduate? </a:t>
            </a:r>
          </a:p>
          <a:p>
            <a:pPr marL="688975" lvl="1" indent="-569913">
              <a:buFont typeface="Wingdings" panose="05000000000000000000" pitchFamily="2" charset="2"/>
              <a:buChar char="q"/>
            </a:pPr>
            <a:r>
              <a:rPr lang="en-US" kern="0" dirty="0"/>
              <a:t>Yes	</a:t>
            </a:r>
          </a:p>
          <a:p>
            <a:pPr marL="688975" lvl="1" indent="-569913">
              <a:buFont typeface="Wingdings" panose="05000000000000000000" pitchFamily="2" charset="2"/>
              <a:buChar char="q"/>
            </a:pPr>
            <a:r>
              <a:rPr lang="en-US" kern="0" dirty="0"/>
              <a:t>No</a:t>
            </a:r>
          </a:p>
          <a:p>
            <a:pPr algn="l" rtl="0"/>
            <a:endParaRPr lang="en-US" kern="0" dirty="0"/>
          </a:p>
          <a:p>
            <a:endParaRPr lang="en-US" kern="0" dirty="0"/>
          </a:p>
        </p:txBody>
      </p:sp>
      <p:sp>
        <p:nvSpPr>
          <p:cNvPr id="7" name="Text Placeholder 2">
            <a:extLst>
              <a:ext uri="{FF2B5EF4-FFF2-40B4-BE49-F238E27FC236}">
                <a16:creationId xmlns="" xmlns:a16="http://schemas.microsoft.com/office/drawing/2014/main" id="{F6E2A3B3-6E00-426B-A458-16C3892649D1}"/>
              </a:ext>
            </a:extLst>
          </p:cNvPr>
          <p:cNvSpPr txBox="1">
            <a:spLocks/>
          </p:cNvSpPr>
          <p:nvPr/>
        </p:nvSpPr>
        <p:spPr>
          <a:xfrm>
            <a:off x="990600" y="4267200"/>
            <a:ext cx="7696200" cy="2743200"/>
          </a:xfrm>
          <a:prstGeom prst="rect">
            <a:avLst/>
          </a:prstGeom>
          <a:ln w="28575">
            <a:solidFill>
              <a:srgbClr val="1E1860"/>
            </a:solidFill>
          </a:ln>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marL="0" lvl="1" algn="l" rtl="0"/>
            <a:r>
              <a:rPr lang="en-US" kern="0" dirty="0"/>
              <a:t>Action steps:</a:t>
            </a:r>
          </a:p>
        </p:txBody>
      </p:sp>
      <p:sp>
        <p:nvSpPr>
          <p:cNvPr id="3" name="Slide Number Placeholder 2">
            <a:extLst>
              <a:ext uri="{FF2B5EF4-FFF2-40B4-BE49-F238E27FC236}">
                <a16:creationId xmlns="" xmlns:a16="http://schemas.microsoft.com/office/drawing/2014/main" id="{0C194E28-93E1-417C-80E4-A58E87F9D07E}"/>
              </a:ext>
            </a:extLst>
          </p:cNvPr>
          <p:cNvSpPr>
            <a:spLocks noGrp="1"/>
          </p:cNvSpPr>
          <p:nvPr>
            <p:ph type="sldNum" sz="quarter" idx="12"/>
          </p:nvPr>
        </p:nvSpPr>
        <p:spPr/>
        <p:txBody>
          <a:bodyPr/>
          <a:lstStyle/>
          <a:p>
            <a:fld id="{26E4F88F-4EEB-4D1A-A75E-924C7925135B}" type="slidenum">
              <a:rPr lang="en-US" smtClean="0"/>
              <a:t>21</a:t>
            </a:fld>
            <a:endParaRPr lang="en-US"/>
          </a:p>
        </p:txBody>
      </p:sp>
    </p:spTree>
    <p:extLst>
      <p:ext uri="{BB962C8B-B14F-4D97-AF65-F5344CB8AC3E}">
        <p14:creationId xmlns:p14="http://schemas.microsoft.com/office/powerpoint/2010/main" val="133879224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C10AC85-3527-4FBF-9FB8-8AF189B4BAD7}"/>
              </a:ext>
            </a:extLst>
          </p:cNvPr>
          <p:cNvSpPr>
            <a:spLocks noGrp="1"/>
          </p:cNvSpPr>
          <p:nvPr>
            <p:ph type="title"/>
          </p:nvPr>
        </p:nvSpPr>
        <p:spPr/>
        <p:txBody>
          <a:bodyPr/>
          <a:lstStyle/>
          <a:p>
            <a:r>
              <a:rPr lang="en-US" dirty="0"/>
              <a:t>Graduation review</a:t>
            </a:r>
          </a:p>
        </p:txBody>
      </p:sp>
      <p:sp>
        <p:nvSpPr>
          <p:cNvPr id="3" name="Text Placeholder 2">
            <a:extLst>
              <a:ext uri="{FF2B5EF4-FFF2-40B4-BE49-F238E27FC236}">
                <a16:creationId xmlns="" xmlns:a16="http://schemas.microsoft.com/office/drawing/2014/main" id="{EC525798-77D2-4D72-A8FC-6297EA5D8F96}"/>
              </a:ext>
            </a:extLst>
          </p:cNvPr>
          <p:cNvSpPr>
            <a:spLocks noGrp="1"/>
          </p:cNvSpPr>
          <p:nvPr>
            <p:ph type="body" sz="quarter" idx="10"/>
          </p:nvPr>
        </p:nvSpPr>
        <p:spPr>
          <a:xfrm>
            <a:off x="557784" y="1828800"/>
            <a:ext cx="8429755" cy="5029200"/>
          </a:xfrm>
        </p:spPr>
        <p:txBody>
          <a:bodyPr/>
          <a:lstStyle/>
          <a:p>
            <a:r>
              <a:rPr lang="en-US" sz="1800" dirty="0"/>
              <a:t>The Pemba family has four members: mother (34), adolescent girl (16), adolescent boy (14), and young girl (9). The mother and teenage girl are HIV+ and have been receiving regular medical care for the past two years, thanks to the OVC program.  The community worker visits the clinic regularly to retrieve viral load results and is excited, because according to the information she has received from the clinic, both the mother and teenage girl are nearing their 12</a:t>
            </a:r>
            <a:r>
              <a:rPr lang="en-US" sz="1800" baseline="30000" dirty="0"/>
              <a:t>th</a:t>
            </a:r>
            <a:r>
              <a:rPr lang="en-US" sz="1800" dirty="0"/>
              <a:t> month of viral load suppression. However, the adolescent girl and boy do not seem to understand basic facts about HIV and how it is transmitted. The adolescent boy and 9-year-old girl tested HIV-negative when they entered the program 3 years ago.</a:t>
            </a:r>
          </a:p>
          <a:p>
            <a:endParaRPr lang="en-US" sz="1800" dirty="0"/>
          </a:p>
          <a:p>
            <a:r>
              <a:rPr lang="en-US" sz="1800" dirty="0"/>
              <a:t>On a recent visit, the caseworker found the younger girl (9) in a corner, crying and largely nonverbal. Although the caseworker was unable to discern exactly what had happened, she learned that an adult male family member had returned to live with the Pemba family.  </a:t>
            </a:r>
          </a:p>
          <a:p>
            <a:endParaRPr lang="en-US" sz="1800" dirty="0"/>
          </a:p>
          <a:p>
            <a:r>
              <a:rPr lang="en-US" sz="1800" dirty="0"/>
              <a:t>Mother Pemba participates in a savings and loan group and was able to buy chickens. Now she is able to pay school fees; the three children attend school and last year each progressed to the next level.  </a:t>
            </a:r>
          </a:p>
          <a:p>
            <a:pPr>
              <a:lnSpc>
                <a:spcPts val="2800"/>
              </a:lnSpc>
            </a:pPr>
            <a:endParaRPr lang="en-US" sz="1800" dirty="0"/>
          </a:p>
        </p:txBody>
      </p:sp>
      <p:sp>
        <p:nvSpPr>
          <p:cNvPr id="4" name="Text Placeholder 3">
            <a:extLst>
              <a:ext uri="{FF2B5EF4-FFF2-40B4-BE49-F238E27FC236}">
                <a16:creationId xmlns="" xmlns:a16="http://schemas.microsoft.com/office/drawing/2014/main" id="{5D336E2E-8EB5-49A1-9FBA-58BAFB865C62}"/>
              </a:ext>
            </a:extLst>
          </p:cNvPr>
          <p:cNvSpPr>
            <a:spLocks noGrp="1"/>
          </p:cNvSpPr>
          <p:nvPr>
            <p:ph type="body" sz="quarter" idx="11"/>
          </p:nvPr>
        </p:nvSpPr>
        <p:spPr/>
        <p:txBody>
          <a:bodyPr/>
          <a:lstStyle/>
          <a:p>
            <a:r>
              <a:rPr lang="en-US" sz="4000" dirty="0"/>
              <a:t>Question 5</a:t>
            </a:r>
          </a:p>
        </p:txBody>
      </p:sp>
      <p:sp>
        <p:nvSpPr>
          <p:cNvPr id="5" name="Slide Number Placeholder 4">
            <a:extLst>
              <a:ext uri="{FF2B5EF4-FFF2-40B4-BE49-F238E27FC236}">
                <a16:creationId xmlns="" xmlns:a16="http://schemas.microsoft.com/office/drawing/2014/main" id="{80EBCA5E-6EDD-4D33-AE55-8234B56ECAC4}"/>
              </a:ext>
            </a:extLst>
          </p:cNvPr>
          <p:cNvSpPr>
            <a:spLocks noGrp="1"/>
          </p:cNvSpPr>
          <p:nvPr>
            <p:ph type="sldNum" sz="quarter" idx="12"/>
          </p:nvPr>
        </p:nvSpPr>
        <p:spPr/>
        <p:txBody>
          <a:bodyPr/>
          <a:lstStyle/>
          <a:p>
            <a:fld id="{26E4F88F-4EEB-4D1A-A75E-924C7925135B}" type="slidenum">
              <a:rPr lang="en-US" smtClean="0"/>
              <a:t>22</a:t>
            </a:fld>
            <a:endParaRPr lang="en-US"/>
          </a:p>
        </p:txBody>
      </p:sp>
    </p:spTree>
    <p:extLst>
      <p:ext uri="{BB962C8B-B14F-4D97-AF65-F5344CB8AC3E}">
        <p14:creationId xmlns:p14="http://schemas.microsoft.com/office/powerpoint/2010/main" val="189504167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 xmlns:a16="http://schemas.microsoft.com/office/drawing/2014/main" id="{73E97EA4-BC0F-49E3-A0F3-05E5A276DEA3}"/>
              </a:ext>
            </a:extLst>
          </p:cNvPr>
          <p:cNvGraphicFramePr>
            <a:graphicFrameLocks noGrp="1"/>
          </p:cNvGraphicFramePr>
          <p:nvPr>
            <p:extLst>
              <p:ext uri="{D42A27DB-BD31-4B8C-83A1-F6EECF244321}">
                <p14:modId xmlns:p14="http://schemas.microsoft.com/office/powerpoint/2010/main" val="360504017"/>
              </p:ext>
            </p:extLst>
          </p:nvPr>
        </p:nvGraphicFramePr>
        <p:xfrm>
          <a:off x="228600" y="2286000"/>
          <a:ext cx="9524999" cy="5029200"/>
        </p:xfrm>
        <a:graphic>
          <a:graphicData uri="http://schemas.openxmlformats.org/drawingml/2006/table">
            <a:tbl>
              <a:tblPr/>
              <a:tblGrid>
                <a:gridCol w="4510144">
                  <a:extLst>
                    <a:ext uri="{9D8B030D-6E8A-4147-A177-3AD203B41FA5}">
                      <a16:colId xmlns="" xmlns:a16="http://schemas.microsoft.com/office/drawing/2014/main" val="1376966242"/>
                    </a:ext>
                  </a:extLst>
                </a:gridCol>
                <a:gridCol w="1005839">
                  <a:extLst>
                    <a:ext uri="{9D8B030D-6E8A-4147-A177-3AD203B41FA5}">
                      <a16:colId xmlns="" xmlns:a16="http://schemas.microsoft.com/office/drawing/2014/main" val="4071091351"/>
                    </a:ext>
                  </a:extLst>
                </a:gridCol>
                <a:gridCol w="1002254">
                  <a:extLst>
                    <a:ext uri="{9D8B030D-6E8A-4147-A177-3AD203B41FA5}">
                      <a16:colId xmlns="" xmlns:a16="http://schemas.microsoft.com/office/drawing/2014/main" val="4028464434"/>
                    </a:ext>
                  </a:extLst>
                </a:gridCol>
                <a:gridCol w="1002254">
                  <a:extLst>
                    <a:ext uri="{9D8B030D-6E8A-4147-A177-3AD203B41FA5}">
                      <a16:colId xmlns="" xmlns:a16="http://schemas.microsoft.com/office/drawing/2014/main" val="931521303"/>
                    </a:ext>
                  </a:extLst>
                </a:gridCol>
                <a:gridCol w="1002254">
                  <a:extLst>
                    <a:ext uri="{9D8B030D-6E8A-4147-A177-3AD203B41FA5}">
                      <a16:colId xmlns="" xmlns:a16="http://schemas.microsoft.com/office/drawing/2014/main" val="722241770"/>
                    </a:ext>
                  </a:extLst>
                </a:gridCol>
                <a:gridCol w="1002254">
                  <a:extLst>
                    <a:ext uri="{9D8B030D-6E8A-4147-A177-3AD203B41FA5}">
                      <a16:colId xmlns="" xmlns:a16="http://schemas.microsoft.com/office/drawing/2014/main" val="1211720707"/>
                    </a:ext>
                  </a:extLst>
                </a:gridCol>
              </a:tblGrid>
              <a:tr h="594360">
                <a:tc rowSpan="2">
                  <a:txBody>
                    <a:bodyPr/>
                    <a:lstStyle/>
                    <a:p>
                      <a:pPr algn="ctr" fontAlgn="ctr"/>
                      <a:r>
                        <a:rPr lang="en-US" sz="2000" b="0" i="0" u="none" strike="noStrike" dirty="0">
                          <a:solidFill>
                            <a:srgbClr val="FFFFFF"/>
                          </a:solidFill>
                          <a:effectLst/>
                          <a:latin typeface="Century Gothic" panose="020B0502020202020204" pitchFamily="34" charset="0"/>
                        </a:rPr>
                        <a:t>Benchmarks</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8C84"/>
                    </a:solidFill>
                  </a:tcPr>
                </a:tc>
                <a:tc gridSpan="4">
                  <a:txBody>
                    <a:bodyPr/>
                    <a:lstStyle/>
                    <a:p>
                      <a:pPr algn="ctr" fontAlgn="ctr"/>
                      <a:r>
                        <a:rPr lang="en-US" sz="1600" b="0" i="0" u="none" strike="noStrike" dirty="0">
                          <a:solidFill>
                            <a:srgbClr val="FFFFFF"/>
                          </a:solidFill>
                          <a:effectLst/>
                          <a:latin typeface="Century Gothic" panose="020B0502020202020204" pitchFamily="34" charset="0"/>
                        </a:rPr>
                        <a:t>Beneficiaries</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8C84"/>
                    </a:solidFill>
                  </a:tcPr>
                </a:tc>
                <a:tc hMerge="1">
                  <a:txBody>
                    <a:bodyPr/>
                    <a:lstStyle/>
                    <a:p>
                      <a:endParaRPr lang="en-US"/>
                    </a:p>
                  </a:txBody>
                  <a:tcPr/>
                </a:tc>
                <a:tc hMerge="1">
                  <a:txBody>
                    <a:bodyPr/>
                    <a:lstStyle/>
                    <a:p>
                      <a:endParaRPr lang="en-US"/>
                    </a:p>
                  </a:txBody>
                  <a:tcPr/>
                </a:tc>
                <a:tc hMerge="1">
                  <a:txBody>
                    <a:bodyPr/>
                    <a:lstStyle/>
                    <a:p>
                      <a:endParaRPr lang="en-US"/>
                    </a:p>
                  </a:txBody>
                  <a:tcPr/>
                </a:tc>
                <a:tc rowSpan="2">
                  <a:txBody>
                    <a:bodyPr/>
                    <a:lstStyle/>
                    <a:p>
                      <a:pPr algn="ctr" fontAlgn="ctr"/>
                      <a:r>
                        <a:rPr lang="en-US" sz="1600" b="0" i="0" u="none" strike="noStrike" dirty="0">
                          <a:solidFill>
                            <a:srgbClr val="FFFFFF"/>
                          </a:solidFill>
                          <a:effectLst/>
                          <a:latin typeface="Century Gothic" panose="020B0502020202020204" pitchFamily="34" charset="0"/>
                        </a:rPr>
                        <a:t>House-hold</a:t>
                      </a:r>
                      <a:endParaRPr lang="en-US" sz="1600" b="0" i="0" u="none" strike="noStrike" dirty="0">
                        <a:solidFill>
                          <a:schemeClr val="bg1"/>
                        </a:solidFill>
                        <a:effectLst/>
                        <a:latin typeface="Century Gothic" panose="020B0502020202020204" pitchFamily="34" charset="0"/>
                      </a:endParaRP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8C84"/>
                    </a:solidFill>
                  </a:tcPr>
                </a:tc>
                <a:extLst>
                  <a:ext uri="{0D108BD9-81ED-4DB2-BD59-A6C34878D82A}">
                    <a16:rowId xmlns="" xmlns:a16="http://schemas.microsoft.com/office/drawing/2014/main" val="4110192851"/>
                  </a:ext>
                </a:extLst>
              </a:tr>
              <a:tr h="594360">
                <a:tc vMerge="1">
                  <a:txBody>
                    <a:bodyPr/>
                    <a:lstStyle/>
                    <a:p>
                      <a:endParaRPr lang="en-US"/>
                    </a:p>
                  </a:txBody>
                  <a:tcPr/>
                </a:tc>
                <a:tc>
                  <a:txBody>
                    <a:bodyPr/>
                    <a:lstStyle/>
                    <a:p>
                      <a:pPr algn="ctr" fontAlgn="ctr"/>
                      <a:r>
                        <a:rPr lang="en-US" sz="1600" b="0" i="0" u="none" strike="noStrike" dirty="0">
                          <a:solidFill>
                            <a:srgbClr val="FFFFFF"/>
                          </a:solidFill>
                          <a:effectLst/>
                          <a:latin typeface="Century Gothic" panose="020B0502020202020204" pitchFamily="34" charset="0"/>
                        </a:rPr>
                        <a:t>Mother (34)</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8C84"/>
                    </a:solidFill>
                  </a:tcPr>
                </a:tc>
                <a:tc>
                  <a:txBody>
                    <a:bodyPr/>
                    <a:lstStyle/>
                    <a:p>
                      <a:pPr algn="ctr" fontAlgn="ctr"/>
                      <a:r>
                        <a:rPr lang="en-US" sz="1600" b="0" i="0" u="none" strike="noStrike" dirty="0">
                          <a:solidFill>
                            <a:srgbClr val="FFFFFF"/>
                          </a:solidFill>
                          <a:effectLst/>
                          <a:latin typeface="Century Gothic" panose="020B0502020202020204" pitchFamily="34" charset="0"/>
                        </a:rPr>
                        <a:t>Girl</a:t>
                      </a:r>
                    </a:p>
                    <a:p>
                      <a:pPr algn="ctr" fontAlgn="ctr"/>
                      <a:r>
                        <a:rPr lang="en-US" sz="1600" b="0" i="0" u="none" strike="noStrike" dirty="0">
                          <a:solidFill>
                            <a:srgbClr val="FFFFFF"/>
                          </a:solidFill>
                          <a:effectLst/>
                          <a:latin typeface="Century Gothic" panose="020B0502020202020204" pitchFamily="34" charset="0"/>
                        </a:rPr>
                        <a:t>(16)</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8C84"/>
                    </a:solidFill>
                  </a:tcPr>
                </a:tc>
                <a:tc>
                  <a:txBody>
                    <a:bodyPr/>
                    <a:lstStyle/>
                    <a:p>
                      <a:pPr algn="ctr" fontAlgn="ctr"/>
                      <a:r>
                        <a:rPr lang="en-US" sz="1600" b="0" i="0" u="none" strike="noStrike" dirty="0">
                          <a:solidFill>
                            <a:srgbClr val="FFFFFF"/>
                          </a:solidFill>
                          <a:effectLst/>
                          <a:latin typeface="Century Gothic" panose="020B0502020202020204" pitchFamily="34" charset="0"/>
                        </a:rPr>
                        <a:t>Boy</a:t>
                      </a:r>
                    </a:p>
                    <a:p>
                      <a:pPr algn="ctr" fontAlgn="ctr"/>
                      <a:r>
                        <a:rPr lang="en-US" sz="1600" b="0" i="0" u="none" strike="noStrike" dirty="0">
                          <a:solidFill>
                            <a:srgbClr val="FFFFFF"/>
                          </a:solidFill>
                          <a:effectLst/>
                          <a:latin typeface="Century Gothic" panose="020B0502020202020204" pitchFamily="34" charset="0"/>
                        </a:rPr>
                        <a:t>(14)</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8C84"/>
                    </a:solidFill>
                  </a:tcPr>
                </a:tc>
                <a:tc>
                  <a:txBody>
                    <a:bodyPr/>
                    <a:lstStyle/>
                    <a:p>
                      <a:pPr algn="ctr" fontAlgn="ctr"/>
                      <a:r>
                        <a:rPr lang="en-US" sz="1600" b="0" i="0" u="none" strike="noStrike" dirty="0">
                          <a:solidFill>
                            <a:srgbClr val="FFFFFF"/>
                          </a:solidFill>
                          <a:effectLst/>
                          <a:latin typeface="Century Gothic" panose="020B0502020202020204" pitchFamily="34" charset="0"/>
                        </a:rPr>
                        <a:t>Girl </a:t>
                      </a:r>
                    </a:p>
                    <a:p>
                      <a:pPr algn="ctr" fontAlgn="ctr"/>
                      <a:r>
                        <a:rPr lang="en-US" sz="1600" b="0" i="0" u="none" strike="noStrike" dirty="0">
                          <a:solidFill>
                            <a:srgbClr val="FFFFFF"/>
                          </a:solidFill>
                          <a:effectLst/>
                          <a:latin typeface="Century Gothic" panose="020B0502020202020204" pitchFamily="34" charset="0"/>
                        </a:rPr>
                        <a:t>(9)</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8C84"/>
                    </a:solidFill>
                  </a:tcPr>
                </a:tc>
                <a:tc vMerge="1">
                  <a:txBody>
                    <a:bodyPr/>
                    <a:lstStyle/>
                    <a:p>
                      <a:endParaRPr lang="en-US"/>
                    </a:p>
                  </a:txBody>
                  <a:tcPr/>
                </a:tc>
                <a:extLst>
                  <a:ext uri="{0D108BD9-81ED-4DB2-BD59-A6C34878D82A}">
                    <a16:rowId xmlns="" xmlns:a16="http://schemas.microsoft.com/office/drawing/2014/main" val="2204460402"/>
                  </a:ext>
                </a:extLst>
              </a:tr>
              <a:tr h="480060">
                <a:tc>
                  <a:txBody>
                    <a:bodyPr/>
                    <a:lstStyle/>
                    <a:p>
                      <a:pPr algn="l" fontAlgn="ctr"/>
                      <a:r>
                        <a:rPr lang="en-US" sz="1600" b="0" i="0" u="none" strike="noStrike" dirty="0">
                          <a:solidFill>
                            <a:srgbClr val="000000"/>
                          </a:solidFill>
                          <a:effectLst/>
                          <a:latin typeface="Century Gothic" panose="020B0502020202020204" pitchFamily="34" charset="0"/>
                        </a:rPr>
                        <a:t>1.</a:t>
                      </a:r>
                      <a:r>
                        <a:rPr lang="en-US" sz="1600" b="0" i="0" u="none" strike="noStrike" baseline="0" dirty="0">
                          <a:solidFill>
                            <a:srgbClr val="000000"/>
                          </a:solidFill>
                          <a:effectLst/>
                          <a:latin typeface="Century Gothic" panose="020B0502020202020204" pitchFamily="34" charset="0"/>
                        </a:rPr>
                        <a:t> </a:t>
                      </a:r>
                      <a:r>
                        <a:rPr lang="en-US" sz="1600" b="0" i="0" u="none" strike="noStrike" dirty="0">
                          <a:solidFill>
                            <a:srgbClr val="000000"/>
                          </a:solidFill>
                          <a:effectLst/>
                          <a:latin typeface="Century Gothic" panose="020B0502020202020204" pitchFamily="34" charset="0"/>
                        </a:rPr>
                        <a:t>Known HIV status (or test not required)</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ctr" rtl="0" fontAlgn="ctr"/>
                      <a:endParaRPr lang="en-US" sz="1600" b="0" i="0" u="none" strike="noStrike" dirty="0">
                        <a:solidFill>
                          <a:srgbClr val="000000"/>
                        </a:solidFill>
                        <a:effectLst/>
                        <a:latin typeface="Century Gothic" panose="020B0502020202020204" pitchFamily="34" charset="0"/>
                      </a:endParaRP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ctr" fontAlgn="t"/>
                      <a:r>
                        <a:rPr lang="en-US" sz="1600" b="0" i="0" u="none" strike="noStrike" dirty="0">
                          <a:solidFill>
                            <a:srgbClr val="000000"/>
                          </a:solidFill>
                          <a:effectLst/>
                          <a:latin typeface="Century Gothic" panose="020B0502020202020204" pitchFamily="34" charset="0"/>
                        </a:rPr>
                        <a:t> </a:t>
                      </a:r>
                    </a:p>
                  </a:txBody>
                  <a:tcPr marL="7620" marR="7620" marT="762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ctr" fontAlgn="t"/>
                      <a:r>
                        <a:rPr lang="en-US" sz="1600" b="0" i="0" u="none" strike="noStrike" dirty="0">
                          <a:solidFill>
                            <a:srgbClr val="000000"/>
                          </a:solidFill>
                          <a:effectLst/>
                          <a:latin typeface="Century Gothic" panose="020B0502020202020204" pitchFamily="34" charset="0"/>
                        </a:rPr>
                        <a:t> </a:t>
                      </a:r>
                    </a:p>
                  </a:txBody>
                  <a:tcPr marL="7620" marR="7620" marT="762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ctr" fontAlgn="t"/>
                      <a:r>
                        <a:rPr lang="en-US" sz="1600" b="0" i="0" u="none" strike="noStrike" dirty="0">
                          <a:solidFill>
                            <a:srgbClr val="000000"/>
                          </a:solidFill>
                          <a:effectLst/>
                          <a:latin typeface="Century Gothic" panose="020B0502020202020204" pitchFamily="34" charset="0"/>
                        </a:rPr>
                        <a:t> </a:t>
                      </a:r>
                    </a:p>
                  </a:txBody>
                  <a:tcPr marL="7620" marR="7620" marT="762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ctr" rtl="0" fontAlgn="ctr"/>
                      <a:r>
                        <a:rPr lang="en-US" sz="1600" b="0" i="0" u="none" strike="noStrike" dirty="0">
                          <a:solidFill>
                            <a:srgbClr val="000000"/>
                          </a:solidFill>
                          <a:effectLst/>
                          <a:latin typeface="Century Gothic" panose="020B0502020202020204" pitchFamily="34" charset="0"/>
                        </a:rPr>
                        <a:t> </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extLst>
                  <a:ext uri="{0D108BD9-81ED-4DB2-BD59-A6C34878D82A}">
                    <a16:rowId xmlns="" xmlns:a16="http://schemas.microsoft.com/office/drawing/2014/main" val="748301516"/>
                  </a:ext>
                </a:extLst>
              </a:tr>
              <a:tr h="480060">
                <a:tc>
                  <a:txBody>
                    <a:bodyPr/>
                    <a:lstStyle/>
                    <a:p>
                      <a:pPr algn="l" fontAlgn="ctr"/>
                      <a:r>
                        <a:rPr lang="en-US" sz="1600" b="0" i="0" u="none" strike="noStrike" dirty="0">
                          <a:solidFill>
                            <a:srgbClr val="000000"/>
                          </a:solidFill>
                          <a:effectLst/>
                          <a:latin typeface="Century Gothic" panose="020B0502020202020204" pitchFamily="34" charset="0"/>
                        </a:rPr>
                        <a:t>2. Virally suppressed</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fontAlgn="t"/>
                      <a:r>
                        <a:rPr lang="en-US" sz="1600" b="0" i="0" u="none" strike="noStrike">
                          <a:solidFill>
                            <a:srgbClr val="000000"/>
                          </a:solidFill>
                          <a:effectLst/>
                          <a:latin typeface="Century Gothic" panose="020B0502020202020204" pitchFamily="34" charset="0"/>
                        </a:rPr>
                        <a:t> </a:t>
                      </a:r>
                    </a:p>
                  </a:txBody>
                  <a:tcPr marL="7620" marR="7620" marT="762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fontAlgn="ctr"/>
                      <a:endParaRPr lang="en-US" sz="1600" b="0" i="0" u="none" strike="noStrike" dirty="0">
                        <a:solidFill>
                          <a:srgbClr val="000000"/>
                        </a:solidFill>
                        <a:effectLst/>
                        <a:latin typeface="Century Gothic" panose="020B0502020202020204" pitchFamily="34" charset="0"/>
                      </a:endParaRP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n-US" sz="1600" b="0" i="0" u="none" strike="noStrike" dirty="0">
                          <a:solidFill>
                            <a:srgbClr val="000000"/>
                          </a:solidFill>
                          <a:effectLst/>
                          <a:latin typeface="Century Gothic" panose="020B0502020202020204" pitchFamily="34" charset="0"/>
                        </a:rPr>
                        <a:t> </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n-US" sz="1600" b="0" i="0" u="none" strike="noStrike">
                          <a:solidFill>
                            <a:srgbClr val="000000"/>
                          </a:solidFill>
                          <a:effectLst/>
                          <a:latin typeface="Century Gothic" panose="020B0502020202020204" pitchFamily="34" charset="0"/>
                        </a:rPr>
                        <a:t> </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fontAlgn="t"/>
                      <a:r>
                        <a:rPr lang="en-US" sz="1600" b="0" i="0" u="none" strike="noStrike">
                          <a:solidFill>
                            <a:srgbClr val="000000"/>
                          </a:solidFill>
                          <a:effectLst/>
                          <a:latin typeface="Century Gothic" panose="020B0502020202020204" pitchFamily="34" charset="0"/>
                        </a:rPr>
                        <a:t> </a:t>
                      </a:r>
                    </a:p>
                  </a:txBody>
                  <a:tcPr marL="7620" marR="7620" marT="762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extLst>
                  <a:ext uri="{0D108BD9-81ED-4DB2-BD59-A6C34878D82A}">
                    <a16:rowId xmlns="" xmlns:a16="http://schemas.microsoft.com/office/drawing/2014/main" val="1487363977"/>
                  </a:ext>
                </a:extLst>
              </a:tr>
              <a:tr h="480060">
                <a:tc>
                  <a:txBody>
                    <a:bodyPr/>
                    <a:lstStyle/>
                    <a:p>
                      <a:pPr algn="l" fontAlgn="ctr"/>
                      <a:r>
                        <a:rPr lang="en-US" sz="1600" b="0" i="0" u="none" strike="noStrike" dirty="0">
                          <a:solidFill>
                            <a:srgbClr val="000000"/>
                          </a:solidFill>
                          <a:effectLst/>
                          <a:latin typeface="Century Gothic" panose="020B0502020202020204" pitchFamily="34" charset="0"/>
                        </a:rPr>
                        <a:t>3. Knowledgeable about HIV prevention</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ctr" fontAlgn="t"/>
                      <a:r>
                        <a:rPr lang="en-US" sz="1600" b="0" i="0" u="none" strike="noStrike">
                          <a:solidFill>
                            <a:srgbClr val="000000"/>
                          </a:solidFill>
                          <a:effectLst/>
                          <a:latin typeface="Century Gothic" panose="020B0502020202020204" pitchFamily="34" charset="0"/>
                        </a:rPr>
                        <a:t> </a:t>
                      </a:r>
                    </a:p>
                  </a:txBody>
                  <a:tcPr marL="7620" marR="7620" marT="762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ctr" fontAlgn="ctr"/>
                      <a:r>
                        <a:rPr lang="en-US" sz="1600" b="0" i="0" u="none" strike="noStrike">
                          <a:solidFill>
                            <a:srgbClr val="000000"/>
                          </a:solidFill>
                          <a:effectLst/>
                          <a:latin typeface="Century Gothic" panose="020B0502020202020204" pitchFamily="34" charset="0"/>
                        </a:rPr>
                        <a:t> </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ctr" fontAlgn="ctr"/>
                      <a:endParaRPr lang="en-US" sz="1600" b="0" i="0" u="none" strike="noStrike" dirty="0">
                        <a:solidFill>
                          <a:srgbClr val="000000"/>
                        </a:solidFill>
                        <a:effectLst/>
                        <a:latin typeface="Century Gothic" panose="020B0502020202020204" pitchFamily="34" charset="0"/>
                      </a:endParaRP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ctr" fontAlgn="ctr"/>
                      <a:r>
                        <a:rPr lang="en-US" sz="1600" b="0" i="0" u="none" strike="noStrike">
                          <a:solidFill>
                            <a:srgbClr val="000000"/>
                          </a:solidFill>
                          <a:effectLst/>
                          <a:latin typeface="Century Gothic" panose="020B0502020202020204" pitchFamily="34" charset="0"/>
                        </a:rPr>
                        <a:t> </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ctr" fontAlgn="t"/>
                      <a:r>
                        <a:rPr lang="en-US" sz="1600" b="0" i="0" u="none" strike="noStrike">
                          <a:solidFill>
                            <a:srgbClr val="000000"/>
                          </a:solidFill>
                          <a:effectLst/>
                          <a:latin typeface="Century Gothic" panose="020B0502020202020204" pitchFamily="34" charset="0"/>
                        </a:rPr>
                        <a:t> </a:t>
                      </a:r>
                    </a:p>
                  </a:txBody>
                  <a:tcPr marL="7620" marR="7620" marT="762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extLst>
                  <a:ext uri="{0D108BD9-81ED-4DB2-BD59-A6C34878D82A}">
                    <a16:rowId xmlns="" xmlns:a16="http://schemas.microsoft.com/office/drawing/2014/main" val="80275392"/>
                  </a:ext>
                </a:extLst>
              </a:tr>
              <a:tr h="480060">
                <a:tc>
                  <a:txBody>
                    <a:bodyPr/>
                    <a:lstStyle/>
                    <a:p>
                      <a:pPr algn="l" fontAlgn="ctr"/>
                      <a:r>
                        <a:rPr lang="en-US" sz="1600" b="0" i="0" u="none" strike="noStrike" dirty="0">
                          <a:solidFill>
                            <a:srgbClr val="000000"/>
                          </a:solidFill>
                          <a:effectLst/>
                          <a:latin typeface="Century Gothic" panose="020B0502020202020204" pitchFamily="34" charset="0"/>
                        </a:rPr>
                        <a:t>4. Not malnourished</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fontAlgn="t"/>
                      <a:r>
                        <a:rPr lang="en-US" sz="1600" b="0" i="0" u="none" strike="noStrike">
                          <a:solidFill>
                            <a:srgbClr val="000000"/>
                          </a:solidFill>
                          <a:effectLst/>
                          <a:latin typeface="Century Gothic" panose="020B0502020202020204" pitchFamily="34" charset="0"/>
                        </a:rPr>
                        <a:t> </a:t>
                      </a:r>
                    </a:p>
                  </a:txBody>
                  <a:tcPr marL="7620" marR="7620" marT="762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fontAlgn="ctr"/>
                      <a:r>
                        <a:rPr lang="en-US" sz="1600" b="0" i="0" u="none" strike="noStrike">
                          <a:solidFill>
                            <a:srgbClr val="000000"/>
                          </a:solidFill>
                          <a:effectLst/>
                          <a:latin typeface="Century Gothic" panose="020B0502020202020204" pitchFamily="34" charset="0"/>
                        </a:rPr>
                        <a:t> </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fontAlgn="ctr"/>
                      <a:r>
                        <a:rPr lang="en-US" sz="1600" b="0" i="0" u="none" strike="noStrike" dirty="0">
                          <a:solidFill>
                            <a:srgbClr val="000000"/>
                          </a:solidFill>
                          <a:effectLst/>
                          <a:latin typeface="Century Gothic" panose="020B0502020202020204" pitchFamily="34" charset="0"/>
                        </a:rPr>
                        <a:t> </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fontAlgn="ctr"/>
                      <a:endParaRPr lang="en-US" sz="1600" b="0" i="0" u="none" strike="noStrike" dirty="0">
                        <a:solidFill>
                          <a:srgbClr val="000000"/>
                        </a:solidFill>
                        <a:effectLst/>
                        <a:latin typeface="Century Gothic" panose="020B0502020202020204" pitchFamily="34" charset="0"/>
                      </a:endParaRP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fontAlgn="t"/>
                      <a:r>
                        <a:rPr lang="en-US" sz="1600" b="0" i="0" u="none" strike="noStrike" dirty="0">
                          <a:solidFill>
                            <a:srgbClr val="000000"/>
                          </a:solidFill>
                          <a:effectLst/>
                          <a:latin typeface="Century Gothic" panose="020B0502020202020204" pitchFamily="34" charset="0"/>
                        </a:rPr>
                        <a:t> </a:t>
                      </a:r>
                    </a:p>
                  </a:txBody>
                  <a:tcPr marL="7620" marR="7620" marT="762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extLst>
                  <a:ext uri="{0D108BD9-81ED-4DB2-BD59-A6C34878D82A}">
                    <a16:rowId xmlns="" xmlns:a16="http://schemas.microsoft.com/office/drawing/2014/main" val="226193732"/>
                  </a:ext>
                </a:extLst>
              </a:tr>
              <a:tr h="480060">
                <a:tc>
                  <a:txBody>
                    <a:bodyPr/>
                    <a:lstStyle/>
                    <a:p>
                      <a:pPr algn="l" fontAlgn="ctr"/>
                      <a:r>
                        <a:rPr lang="en-US" sz="1600" b="0" i="0" u="none" strike="noStrike" dirty="0">
                          <a:solidFill>
                            <a:srgbClr val="000000"/>
                          </a:solidFill>
                          <a:effectLst/>
                          <a:latin typeface="Century Gothic" panose="020B0502020202020204" pitchFamily="34" charset="0"/>
                        </a:rPr>
                        <a:t>5. Improved</a:t>
                      </a:r>
                      <a:r>
                        <a:rPr lang="en-US" sz="1600" b="0" i="0" u="none" strike="noStrike" baseline="0" dirty="0">
                          <a:solidFill>
                            <a:srgbClr val="000000"/>
                          </a:solidFill>
                          <a:effectLst/>
                          <a:latin typeface="Century Gothic" panose="020B0502020202020204" pitchFamily="34" charset="0"/>
                        </a:rPr>
                        <a:t> financial stability</a:t>
                      </a:r>
                      <a:endParaRPr lang="en-US" sz="1600" b="0" i="0" u="none" strike="noStrike" dirty="0">
                        <a:solidFill>
                          <a:srgbClr val="000000"/>
                        </a:solidFill>
                        <a:effectLst/>
                        <a:latin typeface="Century Gothic" panose="020B0502020202020204" pitchFamily="34" charset="0"/>
                      </a:endParaRP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ctr" fontAlgn="ctr"/>
                      <a:r>
                        <a:rPr lang="en-US" sz="1600" b="0" i="0" u="none" strike="noStrike" dirty="0">
                          <a:solidFill>
                            <a:srgbClr val="000000"/>
                          </a:solidFill>
                          <a:effectLst/>
                          <a:latin typeface="Century Gothic" panose="020B0502020202020204" pitchFamily="34" charset="0"/>
                        </a:rPr>
                        <a:t> </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ctr" fontAlgn="t"/>
                      <a:r>
                        <a:rPr lang="en-US" sz="1600" b="0" i="0" u="none" strike="noStrike">
                          <a:solidFill>
                            <a:srgbClr val="000000"/>
                          </a:solidFill>
                          <a:effectLst/>
                          <a:latin typeface="Century Gothic" panose="020B0502020202020204" pitchFamily="34" charset="0"/>
                        </a:rPr>
                        <a:t> </a:t>
                      </a:r>
                    </a:p>
                  </a:txBody>
                  <a:tcPr marL="7620" marR="7620" marT="762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ctr" fontAlgn="t"/>
                      <a:r>
                        <a:rPr lang="en-US" sz="1600" b="0" i="0" u="none" strike="noStrike">
                          <a:solidFill>
                            <a:srgbClr val="000000"/>
                          </a:solidFill>
                          <a:effectLst/>
                          <a:latin typeface="Century Gothic" panose="020B0502020202020204" pitchFamily="34" charset="0"/>
                        </a:rPr>
                        <a:t> </a:t>
                      </a:r>
                    </a:p>
                  </a:txBody>
                  <a:tcPr marL="7620" marR="7620" marT="762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ctr" fontAlgn="t"/>
                      <a:r>
                        <a:rPr lang="en-US" sz="1600" b="0" i="0" u="none" strike="noStrike" dirty="0">
                          <a:solidFill>
                            <a:srgbClr val="000000"/>
                          </a:solidFill>
                          <a:effectLst/>
                          <a:latin typeface="Century Gothic" panose="020B0502020202020204" pitchFamily="34" charset="0"/>
                        </a:rPr>
                        <a:t> </a:t>
                      </a:r>
                    </a:p>
                  </a:txBody>
                  <a:tcPr marL="7620" marR="7620" marT="762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ctr" fontAlgn="ctr"/>
                      <a:endParaRPr lang="en-US" sz="1600" b="0" i="0" u="none" strike="noStrike" dirty="0">
                        <a:solidFill>
                          <a:srgbClr val="000000"/>
                        </a:solidFill>
                        <a:effectLst/>
                        <a:latin typeface="Century Gothic" panose="020B0502020202020204" pitchFamily="34" charset="0"/>
                      </a:endParaRP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extLst>
                  <a:ext uri="{0D108BD9-81ED-4DB2-BD59-A6C34878D82A}">
                    <a16:rowId xmlns="" xmlns:a16="http://schemas.microsoft.com/office/drawing/2014/main" val="3086334572"/>
                  </a:ext>
                </a:extLst>
              </a:tr>
              <a:tr h="480060">
                <a:tc>
                  <a:txBody>
                    <a:bodyPr/>
                    <a:lstStyle/>
                    <a:p>
                      <a:pPr algn="l" fontAlgn="ctr"/>
                      <a:r>
                        <a:rPr lang="en-US" sz="1600" b="0" i="0" u="none" strike="noStrike" dirty="0">
                          <a:solidFill>
                            <a:srgbClr val="000000"/>
                          </a:solidFill>
                          <a:effectLst/>
                          <a:latin typeface="Century Gothic" panose="020B0502020202020204" pitchFamily="34" charset="0"/>
                        </a:rPr>
                        <a:t>6. No violence</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600" b="0" i="0" u="none" strike="noStrike" dirty="0">
                          <a:solidFill>
                            <a:schemeClr val="tx1"/>
                          </a:solidFill>
                          <a:effectLst/>
                          <a:latin typeface="Century Gothic" panose="020B0502020202020204" pitchFamily="34" charset="0"/>
                        </a:rPr>
                        <a:t> </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fontAlgn="t"/>
                      <a:r>
                        <a:rPr lang="en-US" sz="1600" b="0" i="0" u="none" strike="noStrike">
                          <a:solidFill>
                            <a:srgbClr val="000000"/>
                          </a:solidFill>
                          <a:effectLst/>
                          <a:latin typeface="Century Gothic" panose="020B0502020202020204" pitchFamily="34" charset="0"/>
                        </a:rPr>
                        <a:t> </a:t>
                      </a:r>
                    </a:p>
                  </a:txBody>
                  <a:tcPr marL="7620" marR="7620" marT="762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fontAlgn="t"/>
                      <a:r>
                        <a:rPr lang="en-US" sz="1600" b="0" i="0" u="none" strike="noStrike" dirty="0">
                          <a:solidFill>
                            <a:srgbClr val="000000"/>
                          </a:solidFill>
                          <a:effectLst/>
                          <a:latin typeface="Century Gothic" panose="020B0502020202020204" pitchFamily="34" charset="0"/>
                        </a:rPr>
                        <a:t> </a:t>
                      </a:r>
                    </a:p>
                  </a:txBody>
                  <a:tcPr marL="7620" marR="7620" marT="762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fontAlgn="t"/>
                      <a:r>
                        <a:rPr lang="en-US" sz="1600" b="0" i="0" u="none" strike="noStrike" dirty="0">
                          <a:solidFill>
                            <a:srgbClr val="000000"/>
                          </a:solidFill>
                          <a:effectLst/>
                          <a:latin typeface="Century Gothic" panose="020B0502020202020204" pitchFamily="34" charset="0"/>
                        </a:rPr>
                        <a:t> </a:t>
                      </a:r>
                    </a:p>
                  </a:txBody>
                  <a:tcPr marL="7620" marR="7620" marT="762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endParaRPr lang="en-US" sz="1600" b="0" i="0" u="none" strike="noStrike" dirty="0">
                        <a:solidFill>
                          <a:srgbClr val="000000"/>
                        </a:solidFill>
                        <a:effectLst/>
                        <a:latin typeface="Century Gothic" panose="020B0502020202020204" pitchFamily="34" charset="0"/>
                      </a:endParaRP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extLst>
                  <a:ext uri="{0D108BD9-81ED-4DB2-BD59-A6C34878D82A}">
                    <a16:rowId xmlns="" xmlns:a16="http://schemas.microsoft.com/office/drawing/2014/main" val="2514463262"/>
                  </a:ext>
                </a:extLst>
              </a:tr>
              <a:tr h="480060">
                <a:tc>
                  <a:txBody>
                    <a:bodyPr/>
                    <a:lstStyle/>
                    <a:p>
                      <a:pPr algn="l" fontAlgn="ctr"/>
                      <a:r>
                        <a:rPr lang="en-US" sz="1600" b="0" i="0" u="none" strike="noStrike" dirty="0">
                          <a:solidFill>
                            <a:srgbClr val="000000"/>
                          </a:solidFill>
                          <a:effectLst/>
                          <a:latin typeface="Century Gothic" panose="020B0502020202020204" pitchFamily="34" charset="0"/>
                        </a:rPr>
                        <a:t>7. Not in</a:t>
                      </a:r>
                      <a:r>
                        <a:rPr lang="en-US" sz="1600" b="0" i="0" u="none" strike="noStrike" baseline="0" dirty="0">
                          <a:solidFill>
                            <a:srgbClr val="000000"/>
                          </a:solidFill>
                          <a:effectLst/>
                          <a:latin typeface="Century Gothic" panose="020B0502020202020204" pitchFamily="34" charset="0"/>
                        </a:rPr>
                        <a:t> a</a:t>
                      </a:r>
                      <a:r>
                        <a:rPr lang="en-US" sz="1600" b="0" i="0" u="none" strike="noStrike" dirty="0">
                          <a:solidFill>
                            <a:srgbClr val="000000"/>
                          </a:solidFill>
                          <a:effectLst/>
                          <a:latin typeface="Century Gothic" panose="020B0502020202020204" pitchFamily="34" charset="0"/>
                        </a:rPr>
                        <a:t> child-headed household</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ctr" rtl="0" fontAlgn="ctr"/>
                      <a:r>
                        <a:rPr lang="en-US" sz="1600" b="0" i="0" u="none" strike="noStrike">
                          <a:solidFill>
                            <a:srgbClr val="000000"/>
                          </a:solidFill>
                          <a:effectLst/>
                          <a:latin typeface="Century Gothic" panose="020B0502020202020204" pitchFamily="34" charset="0"/>
                        </a:rPr>
                        <a:t> </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ctr" fontAlgn="t"/>
                      <a:r>
                        <a:rPr lang="en-US" sz="1600" b="0" i="0" u="none" strike="noStrike" dirty="0">
                          <a:solidFill>
                            <a:srgbClr val="000000"/>
                          </a:solidFill>
                          <a:effectLst/>
                          <a:latin typeface="Century Gothic" panose="020B0502020202020204" pitchFamily="34" charset="0"/>
                        </a:rPr>
                        <a:t> </a:t>
                      </a:r>
                    </a:p>
                  </a:txBody>
                  <a:tcPr marL="7620" marR="7620" marT="762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ctr" fontAlgn="t"/>
                      <a:r>
                        <a:rPr lang="en-US" sz="1600" b="0" i="0" u="none" strike="noStrike">
                          <a:solidFill>
                            <a:srgbClr val="000000"/>
                          </a:solidFill>
                          <a:effectLst/>
                          <a:latin typeface="Century Gothic" panose="020B0502020202020204" pitchFamily="34" charset="0"/>
                        </a:rPr>
                        <a:t> </a:t>
                      </a:r>
                    </a:p>
                  </a:txBody>
                  <a:tcPr marL="7620" marR="7620" marT="762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ctr" fontAlgn="t"/>
                      <a:r>
                        <a:rPr lang="en-US" sz="1600" b="0" i="0" u="none" strike="noStrike" dirty="0">
                          <a:solidFill>
                            <a:srgbClr val="000000"/>
                          </a:solidFill>
                          <a:effectLst/>
                          <a:latin typeface="Century Gothic" panose="020B0502020202020204" pitchFamily="34" charset="0"/>
                        </a:rPr>
                        <a:t> </a:t>
                      </a:r>
                    </a:p>
                  </a:txBody>
                  <a:tcPr marL="7620" marR="7620" marT="762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ctr" rtl="0" fontAlgn="ctr"/>
                      <a:endParaRPr lang="en-US" sz="1600" b="0" i="0" u="none" strike="noStrike" dirty="0">
                        <a:solidFill>
                          <a:srgbClr val="000000"/>
                        </a:solidFill>
                        <a:effectLst/>
                        <a:latin typeface="Century Gothic" panose="020B0502020202020204" pitchFamily="34" charset="0"/>
                      </a:endParaRP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extLst>
                  <a:ext uri="{0D108BD9-81ED-4DB2-BD59-A6C34878D82A}">
                    <a16:rowId xmlns="" xmlns:a16="http://schemas.microsoft.com/office/drawing/2014/main" val="206047336"/>
                  </a:ext>
                </a:extLst>
              </a:tr>
              <a:tr h="480060">
                <a:tc>
                  <a:txBody>
                    <a:bodyPr/>
                    <a:lstStyle/>
                    <a:p>
                      <a:pPr algn="l" fontAlgn="ctr"/>
                      <a:r>
                        <a:rPr lang="en-US" sz="1600" b="0" i="0" u="none" strike="noStrike" dirty="0">
                          <a:solidFill>
                            <a:srgbClr val="000000"/>
                          </a:solidFill>
                          <a:effectLst/>
                          <a:latin typeface="Century Gothic" panose="020B0502020202020204" pitchFamily="34" charset="0"/>
                        </a:rPr>
                        <a:t>8. Children in school</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fontAlgn="t"/>
                      <a:r>
                        <a:rPr lang="en-US" sz="1600" b="0" i="0" u="none" strike="noStrike">
                          <a:solidFill>
                            <a:srgbClr val="000000"/>
                          </a:solidFill>
                          <a:effectLst/>
                          <a:latin typeface="Century Gothic" panose="020B0502020202020204" pitchFamily="34" charset="0"/>
                        </a:rPr>
                        <a:t> </a:t>
                      </a:r>
                    </a:p>
                  </a:txBody>
                  <a:tcPr marL="7620" marR="7620" marT="762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fontAlgn="ctr"/>
                      <a:r>
                        <a:rPr lang="en-US" sz="1600" b="0" i="0" u="none" strike="noStrike">
                          <a:solidFill>
                            <a:srgbClr val="000000"/>
                          </a:solidFill>
                          <a:effectLst/>
                          <a:latin typeface="Century Gothic" panose="020B0502020202020204" pitchFamily="34" charset="0"/>
                        </a:rPr>
                        <a:t> </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fontAlgn="ctr"/>
                      <a:r>
                        <a:rPr lang="en-US" sz="1600" b="0" i="0" u="none" strike="noStrike">
                          <a:solidFill>
                            <a:srgbClr val="000000"/>
                          </a:solidFill>
                          <a:effectLst/>
                          <a:latin typeface="Century Gothic" panose="020B0502020202020204" pitchFamily="34" charset="0"/>
                        </a:rPr>
                        <a:t> </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fontAlgn="ctr"/>
                      <a:r>
                        <a:rPr lang="en-US" sz="1600" b="0" i="0" u="none" strike="noStrike" dirty="0">
                          <a:solidFill>
                            <a:srgbClr val="000000"/>
                          </a:solidFill>
                          <a:effectLst/>
                          <a:latin typeface="Century Gothic" panose="020B0502020202020204" pitchFamily="34" charset="0"/>
                        </a:rPr>
                        <a:t> </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fontAlgn="t"/>
                      <a:r>
                        <a:rPr lang="en-US" sz="1600" b="0" i="0" u="none" strike="noStrike" dirty="0">
                          <a:solidFill>
                            <a:srgbClr val="000000"/>
                          </a:solidFill>
                          <a:effectLst/>
                          <a:latin typeface="Century Gothic" panose="020B0502020202020204" pitchFamily="34" charset="0"/>
                        </a:rPr>
                        <a:t> </a:t>
                      </a:r>
                    </a:p>
                  </a:txBody>
                  <a:tcPr marL="7620" marR="7620" marT="762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extLst>
                  <a:ext uri="{0D108BD9-81ED-4DB2-BD59-A6C34878D82A}">
                    <a16:rowId xmlns="" xmlns:a16="http://schemas.microsoft.com/office/drawing/2014/main" val="1884947360"/>
                  </a:ext>
                </a:extLst>
              </a:tr>
            </a:tbl>
          </a:graphicData>
        </a:graphic>
      </p:graphicFrame>
      <p:sp>
        <p:nvSpPr>
          <p:cNvPr id="2" name="Slide Number Placeholder 1">
            <a:extLst>
              <a:ext uri="{FF2B5EF4-FFF2-40B4-BE49-F238E27FC236}">
                <a16:creationId xmlns="" xmlns:a16="http://schemas.microsoft.com/office/drawing/2014/main" id="{9249CE39-1C5A-4F19-931A-98996FA1545A}"/>
              </a:ext>
            </a:extLst>
          </p:cNvPr>
          <p:cNvSpPr>
            <a:spLocks noGrp="1"/>
          </p:cNvSpPr>
          <p:nvPr>
            <p:ph type="sldNum" sz="quarter" idx="14"/>
          </p:nvPr>
        </p:nvSpPr>
        <p:spPr/>
        <p:txBody>
          <a:bodyPr/>
          <a:lstStyle/>
          <a:p>
            <a:fld id="{52B23DFF-27CB-47C7-970B-07B9B8ADB3CC}" type="slidenum">
              <a:rPr lang="en-US" smtClean="0"/>
              <a:t>23</a:t>
            </a:fld>
            <a:endParaRPr lang="en-US"/>
          </a:p>
        </p:txBody>
      </p:sp>
      <p:sp>
        <p:nvSpPr>
          <p:cNvPr id="10" name="Text Placeholder 3">
            <a:extLst>
              <a:ext uri="{FF2B5EF4-FFF2-40B4-BE49-F238E27FC236}">
                <a16:creationId xmlns="" xmlns:a16="http://schemas.microsoft.com/office/drawing/2014/main" id="{F770B6D3-28AB-43D2-B889-2E9F1B2E89AF}"/>
              </a:ext>
            </a:extLst>
          </p:cNvPr>
          <p:cNvSpPr txBox="1">
            <a:spLocks/>
          </p:cNvSpPr>
          <p:nvPr/>
        </p:nvSpPr>
        <p:spPr>
          <a:xfrm>
            <a:off x="762000" y="1296386"/>
            <a:ext cx="8686800" cy="946752"/>
          </a:xfrm>
          <a:prstGeom prst="rect">
            <a:avLst/>
          </a:prstGeom>
          <a:solidFill>
            <a:schemeClr val="bg1"/>
          </a:solidFill>
        </p:spPr>
        <p:txBody>
          <a:bodyPr/>
          <a:lstStyle>
            <a:lvl1pPr marL="0" eaLnBrk="1" hangingPunct="1">
              <a:defRPr sz="4400">
                <a:solidFill>
                  <a:srgbClr val="1E1860"/>
                </a:solidFill>
                <a:latin typeface="Century Gothic" charset="0"/>
                <a:ea typeface="Century Gothic" charset="0"/>
                <a:cs typeface="Century Gothic" charset="0"/>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marL="457200" indent="-457200">
              <a:buFont typeface="+mj-lt"/>
              <a:buAutoNum type="arabicPeriod"/>
            </a:pPr>
            <a:r>
              <a:rPr lang="en-US" sz="1600" kern="0" dirty="0">
                <a:solidFill>
                  <a:schemeClr val="tx1"/>
                </a:solidFill>
              </a:rPr>
              <a:t>Circle the boxes for all required individual and household benchmarks.</a:t>
            </a:r>
          </a:p>
          <a:p>
            <a:pPr marL="457200" indent="-457200">
              <a:buFont typeface="+mj-lt"/>
              <a:buAutoNum type="arabicPeriod"/>
            </a:pPr>
            <a:r>
              <a:rPr lang="en-US" sz="1600" kern="0" dirty="0">
                <a:solidFill>
                  <a:schemeClr val="tx1"/>
                </a:solidFill>
              </a:rPr>
              <a:t>Check the boxes for the benchmarks that have been achieved.</a:t>
            </a:r>
          </a:p>
          <a:p>
            <a:pPr marL="457200" indent="-457200">
              <a:spcAft>
                <a:spcPts val="1000"/>
              </a:spcAft>
              <a:buFont typeface="+mj-lt"/>
              <a:buAutoNum type="arabicPeriod"/>
            </a:pPr>
            <a:r>
              <a:rPr lang="en-US" sz="1600" kern="0" dirty="0">
                <a:solidFill>
                  <a:schemeClr val="tx1"/>
                </a:solidFill>
              </a:rPr>
              <a:t>Specify action needed to meet the remaining required benchmarks.</a:t>
            </a:r>
          </a:p>
        </p:txBody>
      </p:sp>
      <p:sp>
        <p:nvSpPr>
          <p:cNvPr id="12" name="Title 1">
            <a:extLst>
              <a:ext uri="{FF2B5EF4-FFF2-40B4-BE49-F238E27FC236}">
                <a16:creationId xmlns="" xmlns:a16="http://schemas.microsoft.com/office/drawing/2014/main" id="{AC10AC85-3527-4FBF-9FB8-8AF189B4BAD7}"/>
              </a:ext>
            </a:extLst>
          </p:cNvPr>
          <p:cNvSpPr>
            <a:spLocks noGrp="1"/>
          </p:cNvSpPr>
          <p:nvPr>
            <p:ph type="title"/>
          </p:nvPr>
        </p:nvSpPr>
        <p:spPr>
          <a:xfrm>
            <a:off x="561845" y="366812"/>
            <a:ext cx="8724024" cy="1143000"/>
          </a:xfrm>
        </p:spPr>
        <p:txBody>
          <a:bodyPr/>
          <a:lstStyle/>
          <a:p>
            <a:r>
              <a:rPr lang="en-US" dirty="0"/>
              <a:t>Graduation review (Q5)</a:t>
            </a:r>
          </a:p>
        </p:txBody>
      </p:sp>
    </p:spTree>
    <p:extLst>
      <p:ext uri="{BB962C8B-B14F-4D97-AF65-F5344CB8AC3E}">
        <p14:creationId xmlns:p14="http://schemas.microsoft.com/office/powerpoint/2010/main" val="15958686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C10AC85-3527-4FBF-9FB8-8AF189B4BAD7}"/>
              </a:ext>
            </a:extLst>
          </p:cNvPr>
          <p:cNvSpPr>
            <a:spLocks noGrp="1"/>
          </p:cNvSpPr>
          <p:nvPr>
            <p:ph type="title"/>
          </p:nvPr>
        </p:nvSpPr>
        <p:spPr/>
        <p:txBody>
          <a:bodyPr/>
          <a:lstStyle/>
          <a:p>
            <a:r>
              <a:rPr lang="en-US" dirty="0"/>
              <a:t>Graduation review (Q5)</a:t>
            </a:r>
          </a:p>
        </p:txBody>
      </p:sp>
      <p:sp>
        <p:nvSpPr>
          <p:cNvPr id="5" name="Text Placeholder 3">
            <a:extLst>
              <a:ext uri="{FF2B5EF4-FFF2-40B4-BE49-F238E27FC236}">
                <a16:creationId xmlns="" xmlns:a16="http://schemas.microsoft.com/office/drawing/2014/main" id="{F0A10639-FA1F-49BC-AD64-D35AB76B3A26}"/>
              </a:ext>
            </a:extLst>
          </p:cNvPr>
          <p:cNvSpPr txBox="1">
            <a:spLocks/>
          </p:cNvSpPr>
          <p:nvPr/>
        </p:nvSpPr>
        <p:spPr>
          <a:xfrm>
            <a:off x="561844" y="1091205"/>
            <a:ext cx="9191756" cy="837214"/>
          </a:xfrm>
          <a:prstGeom prst="rect">
            <a:avLst/>
          </a:prstGeom>
        </p:spPr>
        <p:txBody>
          <a:bodyPr/>
          <a:lstStyle>
            <a:lvl1pPr marL="0" eaLnBrk="1" hangingPunct="1">
              <a:defRPr sz="4400">
                <a:solidFill>
                  <a:srgbClr val="1E1860"/>
                </a:solidFill>
                <a:latin typeface="Century Gothic" charset="0"/>
                <a:ea typeface="Century Gothic" charset="0"/>
                <a:cs typeface="Century Gothic" charset="0"/>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r>
              <a:rPr lang="en-US" sz="4000" kern="0" dirty="0"/>
              <a:t>Make recommendation</a:t>
            </a:r>
          </a:p>
        </p:txBody>
      </p:sp>
      <p:sp>
        <p:nvSpPr>
          <p:cNvPr id="6" name="Text Placeholder 2">
            <a:extLst>
              <a:ext uri="{FF2B5EF4-FFF2-40B4-BE49-F238E27FC236}">
                <a16:creationId xmlns="" xmlns:a16="http://schemas.microsoft.com/office/drawing/2014/main" id="{AAA636E6-64E2-450D-BE04-440C8D408587}"/>
              </a:ext>
            </a:extLst>
          </p:cNvPr>
          <p:cNvSpPr txBox="1">
            <a:spLocks/>
          </p:cNvSpPr>
          <p:nvPr/>
        </p:nvSpPr>
        <p:spPr>
          <a:xfrm>
            <a:off x="914400" y="2209800"/>
            <a:ext cx="5867400" cy="1828800"/>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algn="l" rtl="0"/>
            <a:r>
              <a:rPr lang="en-US" sz="2400" kern="0" dirty="0"/>
              <a:t>Is the household ready to graduate? </a:t>
            </a:r>
          </a:p>
          <a:p>
            <a:pPr marL="688975" lvl="1" indent="-569913">
              <a:buFont typeface="Wingdings" panose="05000000000000000000" pitchFamily="2" charset="2"/>
              <a:buChar char="q"/>
            </a:pPr>
            <a:r>
              <a:rPr lang="en-US" kern="0" dirty="0"/>
              <a:t>Yes	</a:t>
            </a:r>
          </a:p>
          <a:p>
            <a:pPr marL="688975" lvl="1" indent="-569913">
              <a:buFont typeface="Wingdings" panose="05000000000000000000" pitchFamily="2" charset="2"/>
              <a:buChar char="q"/>
            </a:pPr>
            <a:r>
              <a:rPr lang="en-US" kern="0" dirty="0"/>
              <a:t>No</a:t>
            </a:r>
          </a:p>
          <a:p>
            <a:pPr algn="l" rtl="0"/>
            <a:endParaRPr lang="en-US" kern="0" dirty="0"/>
          </a:p>
          <a:p>
            <a:endParaRPr lang="en-US" kern="0" dirty="0"/>
          </a:p>
        </p:txBody>
      </p:sp>
      <p:sp>
        <p:nvSpPr>
          <p:cNvPr id="7" name="Text Placeholder 2">
            <a:extLst>
              <a:ext uri="{FF2B5EF4-FFF2-40B4-BE49-F238E27FC236}">
                <a16:creationId xmlns="" xmlns:a16="http://schemas.microsoft.com/office/drawing/2014/main" id="{F6E2A3B3-6E00-426B-A458-16C3892649D1}"/>
              </a:ext>
            </a:extLst>
          </p:cNvPr>
          <p:cNvSpPr txBox="1">
            <a:spLocks/>
          </p:cNvSpPr>
          <p:nvPr/>
        </p:nvSpPr>
        <p:spPr>
          <a:xfrm>
            <a:off x="990600" y="4267200"/>
            <a:ext cx="7696200" cy="2743200"/>
          </a:xfrm>
          <a:prstGeom prst="rect">
            <a:avLst/>
          </a:prstGeom>
          <a:ln w="28575">
            <a:solidFill>
              <a:srgbClr val="1E1860"/>
            </a:solidFill>
          </a:ln>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marL="0" lvl="1" algn="l" rtl="0"/>
            <a:r>
              <a:rPr lang="en-US" kern="0" dirty="0"/>
              <a:t>Action steps:</a:t>
            </a:r>
          </a:p>
        </p:txBody>
      </p:sp>
      <p:sp>
        <p:nvSpPr>
          <p:cNvPr id="3" name="Slide Number Placeholder 2">
            <a:extLst>
              <a:ext uri="{FF2B5EF4-FFF2-40B4-BE49-F238E27FC236}">
                <a16:creationId xmlns="" xmlns:a16="http://schemas.microsoft.com/office/drawing/2014/main" id="{43404A07-81ED-40FE-91EC-EE31EB223F6B}"/>
              </a:ext>
            </a:extLst>
          </p:cNvPr>
          <p:cNvSpPr>
            <a:spLocks noGrp="1"/>
          </p:cNvSpPr>
          <p:nvPr>
            <p:ph type="sldNum" sz="quarter" idx="12"/>
          </p:nvPr>
        </p:nvSpPr>
        <p:spPr/>
        <p:txBody>
          <a:bodyPr/>
          <a:lstStyle/>
          <a:p>
            <a:fld id="{26E4F88F-4EEB-4D1A-A75E-924C7925135B}" type="slidenum">
              <a:rPr lang="en-US" smtClean="0"/>
              <a:t>24</a:t>
            </a:fld>
            <a:endParaRPr lang="en-US"/>
          </a:p>
        </p:txBody>
      </p:sp>
    </p:spTree>
    <p:extLst>
      <p:ext uri="{BB962C8B-B14F-4D97-AF65-F5344CB8AC3E}">
        <p14:creationId xmlns:p14="http://schemas.microsoft.com/office/powerpoint/2010/main" val="79160734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C10AC85-3527-4FBF-9FB8-8AF189B4BAD7}"/>
              </a:ext>
            </a:extLst>
          </p:cNvPr>
          <p:cNvSpPr>
            <a:spLocks noGrp="1"/>
          </p:cNvSpPr>
          <p:nvPr>
            <p:ph type="title"/>
          </p:nvPr>
        </p:nvSpPr>
        <p:spPr/>
        <p:txBody>
          <a:bodyPr/>
          <a:lstStyle/>
          <a:p>
            <a:r>
              <a:rPr lang="en-US" dirty="0"/>
              <a:t>Graduation review</a:t>
            </a:r>
          </a:p>
        </p:txBody>
      </p:sp>
      <p:sp>
        <p:nvSpPr>
          <p:cNvPr id="3" name="Text Placeholder 2">
            <a:extLst>
              <a:ext uri="{FF2B5EF4-FFF2-40B4-BE49-F238E27FC236}">
                <a16:creationId xmlns="" xmlns:a16="http://schemas.microsoft.com/office/drawing/2014/main" id="{EC525798-77D2-4D72-A8FC-6297EA5D8F96}"/>
              </a:ext>
            </a:extLst>
          </p:cNvPr>
          <p:cNvSpPr>
            <a:spLocks noGrp="1"/>
          </p:cNvSpPr>
          <p:nvPr>
            <p:ph type="body" sz="quarter" idx="10"/>
          </p:nvPr>
        </p:nvSpPr>
        <p:spPr>
          <a:xfrm>
            <a:off x="557784" y="1828800"/>
            <a:ext cx="8429755" cy="5029200"/>
          </a:xfrm>
        </p:spPr>
        <p:txBody>
          <a:bodyPr/>
          <a:lstStyle/>
          <a:p>
            <a:r>
              <a:rPr lang="en-US" sz="1800" dirty="0"/>
              <a:t>The Ndong family has five members: guardian grandmother (56), girl (9), boy (7), and boy (4). The grandmother took her grandchildren in when both mother and father passed away due to HIV. Luckily, the local clinic found all of the children to be HIV-negative. The grandmother says that she is too old to need an HIV test. The caseworker does not have any reason to think that any of the children are experiencing sexual abuse.</a:t>
            </a:r>
          </a:p>
          <a:p>
            <a:endParaRPr lang="en-US" sz="1800" dirty="0"/>
          </a:p>
          <a:p>
            <a:r>
              <a:rPr lang="en-US" sz="1800" dirty="0"/>
              <a:t>The grandmother is a school teacher and is able to enroll the 9- and 7-year-olds in the local elementary school at a reduced fee. She is proud that they were both first in their class last year. One of her brothers, who owns a taxi company, stops by regularly with generous gifts of rice and cooking oil.  </a:t>
            </a:r>
          </a:p>
          <a:p>
            <a:endParaRPr lang="en-US" sz="1800" dirty="0"/>
          </a:p>
          <a:p>
            <a:r>
              <a:rPr lang="en-US" sz="1800" dirty="0"/>
              <a:t>The youngest child cries a lot and doesn’t seem to be growing.  Recently, he had an elevated fever and the midnight trip to the clinic for malaria treatment cost more money than the family could pay. Grandmother Ndong is considering selling her only two goats to pay off the debt at the clinic. </a:t>
            </a:r>
          </a:p>
        </p:txBody>
      </p:sp>
      <p:sp>
        <p:nvSpPr>
          <p:cNvPr id="4" name="Text Placeholder 3">
            <a:extLst>
              <a:ext uri="{FF2B5EF4-FFF2-40B4-BE49-F238E27FC236}">
                <a16:creationId xmlns="" xmlns:a16="http://schemas.microsoft.com/office/drawing/2014/main" id="{5D336E2E-8EB5-49A1-9FBA-58BAFB865C62}"/>
              </a:ext>
            </a:extLst>
          </p:cNvPr>
          <p:cNvSpPr>
            <a:spLocks noGrp="1"/>
          </p:cNvSpPr>
          <p:nvPr>
            <p:ph type="body" sz="quarter" idx="11"/>
          </p:nvPr>
        </p:nvSpPr>
        <p:spPr/>
        <p:txBody>
          <a:bodyPr/>
          <a:lstStyle/>
          <a:p>
            <a:r>
              <a:rPr lang="en-US" sz="4000" dirty="0"/>
              <a:t>Question 6</a:t>
            </a:r>
          </a:p>
        </p:txBody>
      </p:sp>
      <p:sp>
        <p:nvSpPr>
          <p:cNvPr id="5" name="Slide Number Placeholder 4">
            <a:extLst>
              <a:ext uri="{FF2B5EF4-FFF2-40B4-BE49-F238E27FC236}">
                <a16:creationId xmlns="" xmlns:a16="http://schemas.microsoft.com/office/drawing/2014/main" id="{A5B726CC-42AF-4A4F-9768-9B212F41A760}"/>
              </a:ext>
            </a:extLst>
          </p:cNvPr>
          <p:cNvSpPr>
            <a:spLocks noGrp="1"/>
          </p:cNvSpPr>
          <p:nvPr>
            <p:ph type="sldNum" sz="quarter" idx="12"/>
          </p:nvPr>
        </p:nvSpPr>
        <p:spPr/>
        <p:txBody>
          <a:bodyPr/>
          <a:lstStyle/>
          <a:p>
            <a:fld id="{26E4F88F-4EEB-4D1A-A75E-924C7925135B}" type="slidenum">
              <a:rPr lang="en-US" smtClean="0"/>
              <a:t>25</a:t>
            </a:fld>
            <a:endParaRPr lang="en-US"/>
          </a:p>
        </p:txBody>
      </p:sp>
    </p:spTree>
    <p:extLst>
      <p:ext uri="{BB962C8B-B14F-4D97-AF65-F5344CB8AC3E}">
        <p14:creationId xmlns:p14="http://schemas.microsoft.com/office/powerpoint/2010/main" val="88345425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 xmlns:a16="http://schemas.microsoft.com/office/drawing/2014/main" id="{73E97EA4-BC0F-49E3-A0F3-05E5A276DEA3}"/>
              </a:ext>
            </a:extLst>
          </p:cNvPr>
          <p:cNvGraphicFramePr>
            <a:graphicFrameLocks noGrp="1"/>
          </p:cNvGraphicFramePr>
          <p:nvPr>
            <p:extLst>
              <p:ext uri="{D42A27DB-BD31-4B8C-83A1-F6EECF244321}">
                <p14:modId xmlns:p14="http://schemas.microsoft.com/office/powerpoint/2010/main" val="1871241770"/>
              </p:ext>
            </p:extLst>
          </p:nvPr>
        </p:nvGraphicFramePr>
        <p:xfrm>
          <a:off x="228600" y="2286000"/>
          <a:ext cx="9524999" cy="5029200"/>
        </p:xfrm>
        <a:graphic>
          <a:graphicData uri="http://schemas.openxmlformats.org/drawingml/2006/table">
            <a:tbl>
              <a:tblPr/>
              <a:tblGrid>
                <a:gridCol w="4510144">
                  <a:extLst>
                    <a:ext uri="{9D8B030D-6E8A-4147-A177-3AD203B41FA5}">
                      <a16:colId xmlns="" xmlns:a16="http://schemas.microsoft.com/office/drawing/2014/main" val="1376966242"/>
                    </a:ext>
                  </a:extLst>
                </a:gridCol>
                <a:gridCol w="1005839">
                  <a:extLst>
                    <a:ext uri="{9D8B030D-6E8A-4147-A177-3AD203B41FA5}">
                      <a16:colId xmlns="" xmlns:a16="http://schemas.microsoft.com/office/drawing/2014/main" val="4071091351"/>
                    </a:ext>
                  </a:extLst>
                </a:gridCol>
                <a:gridCol w="1002254">
                  <a:extLst>
                    <a:ext uri="{9D8B030D-6E8A-4147-A177-3AD203B41FA5}">
                      <a16:colId xmlns="" xmlns:a16="http://schemas.microsoft.com/office/drawing/2014/main" val="4028464434"/>
                    </a:ext>
                  </a:extLst>
                </a:gridCol>
                <a:gridCol w="1002254">
                  <a:extLst>
                    <a:ext uri="{9D8B030D-6E8A-4147-A177-3AD203B41FA5}">
                      <a16:colId xmlns="" xmlns:a16="http://schemas.microsoft.com/office/drawing/2014/main" val="931521303"/>
                    </a:ext>
                  </a:extLst>
                </a:gridCol>
                <a:gridCol w="1002254">
                  <a:extLst>
                    <a:ext uri="{9D8B030D-6E8A-4147-A177-3AD203B41FA5}">
                      <a16:colId xmlns="" xmlns:a16="http://schemas.microsoft.com/office/drawing/2014/main" val="722241770"/>
                    </a:ext>
                  </a:extLst>
                </a:gridCol>
                <a:gridCol w="1002254">
                  <a:extLst>
                    <a:ext uri="{9D8B030D-6E8A-4147-A177-3AD203B41FA5}">
                      <a16:colId xmlns="" xmlns:a16="http://schemas.microsoft.com/office/drawing/2014/main" val="1211720707"/>
                    </a:ext>
                  </a:extLst>
                </a:gridCol>
              </a:tblGrid>
              <a:tr h="594360">
                <a:tc rowSpan="2">
                  <a:txBody>
                    <a:bodyPr/>
                    <a:lstStyle/>
                    <a:p>
                      <a:pPr algn="ctr" fontAlgn="ctr"/>
                      <a:r>
                        <a:rPr lang="en-US" sz="2000" b="0" i="0" u="none" strike="noStrike" dirty="0">
                          <a:solidFill>
                            <a:srgbClr val="FFFFFF"/>
                          </a:solidFill>
                          <a:effectLst/>
                          <a:latin typeface="Century Gothic" panose="020B0502020202020204" pitchFamily="34" charset="0"/>
                        </a:rPr>
                        <a:t>Benchmarks</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8C84"/>
                    </a:solidFill>
                  </a:tcPr>
                </a:tc>
                <a:tc gridSpan="4">
                  <a:txBody>
                    <a:bodyPr/>
                    <a:lstStyle/>
                    <a:p>
                      <a:pPr algn="ctr" fontAlgn="ctr"/>
                      <a:r>
                        <a:rPr lang="en-US" sz="1600" b="0" i="0" u="none" strike="noStrike" dirty="0">
                          <a:solidFill>
                            <a:srgbClr val="FFFFFF"/>
                          </a:solidFill>
                          <a:effectLst/>
                          <a:latin typeface="Century Gothic" panose="020B0502020202020204" pitchFamily="34" charset="0"/>
                        </a:rPr>
                        <a:t>Beneficiaries</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8C84"/>
                    </a:solidFill>
                  </a:tcPr>
                </a:tc>
                <a:tc hMerge="1">
                  <a:txBody>
                    <a:bodyPr/>
                    <a:lstStyle/>
                    <a:p>
                      <a:endParaRPr lang="en-US"/>
                    </a:p>
                  </a:txBody>
                  <a:tcPr/>
                </a:tc>
                <a:tc hMerge="1">
                  <a:txBody>
                    <a:bodyPr/>
                    <a:lstStyle/>
                    <a:p>
                      <a:endParaRPr lang="en-US"/>
                    </a:p>
                  </a:txBody>
                  <a:tcPr/>
                </a:tc>
                <a:tc hMerge="1">
                  <a:txBody>
                    <a:bodyPr/>
                    <a:lstStyle/>
                    <a:p>
                      <a:endParaRPr lang="en-US"/>
                    </a:p>
                  </a:txBody>
                  <a:tcPr/>
                </a:tc>
                <a:tc rowSpan="2">
                  <a:txBody>
                    <a:bodyPr/>
                    <a:lstStyle/>
                    <a:p>
                      <a:pPr algn="ctr" fontAlgn="ctr"/>
                      <a:r>
                        <a:rPr lang="en-US" sz="1600" b="0" i="0" u="none" strike="noStrike" dirty="0">
                          <a:solidFill>
                            <a:srgbClr val="FFFFFF"/>
                          </a:solidFill>
                          <a:effectLst/>
                          <a:latin typeface="Century Gothic" panose="020B0502020202020204" pitchFamily="34" charset="0"/>
                        </a:rPr>
                        <a:t>House-hold</a:t>
                      </a:r>
                      <a:endParaRPr lang="en-US" sz="1600" b="0" i="0" u="none" strike="noStrike" dirty="0">
                        <a:solidFill>
                          <a:schemeClr val="bg1"/>
                        </a:solidFill>
                        <a:effectLst/>
                        <a:latin typeface="Century Gothic" panose="020B0502020202020204" pitchFamily="34" charset="0"/>
                      </a:endParaRP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8C84"/>
                    </a:solidFill>
                  </a:tcPr>
                </a:tc>
                <a:extLst>
                  <a:ext uri="{0D108BD9-81ED-4DB2-BD59-A6C34878D82A}">
                    <a16:rowId xmlns="" xmlns:a16="http://schemas.microsoft.com/office/drawing/2014/main" val="4110192851"/>
                  </a:ext>
                </a:extLst>
              </a:tr>
              <a:tr h="594360">
                <a:tc vMerge="1">
                  <a:txBody>
                    <a:bodyPr/>
                    <a:lstStyle/>
                    <a:p>
                      <a:endParaRPr lang="en-US"/>
                    </a:p>
                  </a:txBody>
                  <a:tcPr/>
                </a:tc>
                <a:tc>
                  <a:txBody>
                    <a:bodyPr/>
                    <a:lstStyle/>
                    <a:p>
                      <a:pPr algn="ctr" fontAlgn="ctr"/>
                      <a:r>
                        <a:rPr lang="en-US" sz="1600" b="0" i="0" u="none" strike="noStrike" dirty="0">
                          <a:solidFill>
                            <a:srgbClr val="FFFFFF"/>
                          </a:solidFill>
                          <a:effectLst/>
                          <a:latin typeface="Century Gothic" panose="020B0502020202020204" pitchFamily="34" charset="0"/>
                        </a:rPr>
                        <a:t>Grand-mother</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8C84"/>
                    </a:solidFill>
                  </a:tcPr>
                </a:tc>
                <a:tc>
                  <a:txBody>
                    <a:bodyPr/>
                    <a:lstStyle/>
                    <a:p>
                      <a:pPr algn="ctr" fontAlgn="ctr"/>
                      <a:r>
                        <a:rPr lang="en-US" sz="1600" b="0" i="0" u="none" strike="noStrike" dirty="0">
                          <a:solidFill>
                            <a:srgbClr val="FFFFFF"/>
                          </a:solidFill>
                          <a:effectLst/>
                          <a:latin typeface="Century Gothic" panose="020B0502020202020204" pitchFamily="34" charset="0"/>
                        </a:rPr>
                        <a:t>Girl </a:t>
                      </a:r>
                    </a:p>
                    <a:p>
                      <a:pPr algn="ctr" fontAlgn="ctr"/>
                      <a:r>
                        <a:rPr lang="en-US" sz="1600" b="0" i="0" u="none" strike="noStrike" dirty="0">
                          <a:solidFill>
                            <a:srgbClr val="FFFFFF"/>
                          </a:solidFill>
                          <a:effectLst/>
                          <a:latin typeface="Century Gothic" panose="020B0502020202020204" pitchFamily="34" charset="0"/>
                        </a:rPr>
                        <a:t>(9)</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8C84"/>
                    </a:solidFill>
                  </a:tcPr>
                </a:tc>
                <a:tc>
                  <a:txBody>
                    <a:bodyPr/>
                    <a:lstStyle/>
                    <a:p>
                      <a:pPr algn="ctr" fontAlgn="ctr"/>
                      <a:r>
                        <a:rPr lang="en-US" sz="1600" b="0" i="0" u="none" strike="noStrike" dirty="0">
                          <a:solidFill>
                            <a:srgbClr val="FFFFFF"/>
                          </a:solidFill>
                          <a:effectLst/>
                          <a:latin typeface="Century Gothic" panose="020B0502020202020204" pitchFamily="34" charset="0"/>
                        </a:rPr>
                        <a:t>Boy </a:t>
                      </a:r>
                    </a:p>
                    <a:p>
                      <a:pPr algn="ctr" fontAlgn="ctr"/>
                      <a:r>
                        <a:rPr lang="en-US" sz="1600" b="0" i="0" u="none" strike="noStrike" dirty="0">
                          <a:solidFill>
                            <a:srgbClr val="FFFFFF"/>
                          </a:solidFill>
                          <a:effectLst/>
                          <a:latin typeface="Century Gothic" panose="020B0502020202020204" pitchFamily="34" charset="0"/>
                        </a:rPr>
                        <a:t>(7)</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8C84"/>
                    </a:solidFill>
                  </a:tcPr>
                </a:tc>
                <a:tc>
                  <a:txBody>
                    <a:bodyPr/>
                    <a:lstStyle/>
                    <a:p>
                      <a:pPr algn="ctr" fontAlgn="ctr"/>
                      <a:r>
                        <a:rPr lang="en-US" sz="1600" b="0" i="0" u="none" strike="noStrike" dirty="0">
                          <a:solidFill>
                            <a:srgbClr val="FFFFFF"/>
                          </a:solidFill>
                          <a:effectLst/>
                          <a:latin typeface="Century Gothic" panose="020B0502020202020204" pitchFamily="34" charset="0"/>
                        </a:rPr>
                        <a:t>Boy</a:t>
                      </a:r>
                      <a:r>
                        <a:rPr lang="en-US" sz="1600" b="0" i="0" u="none" strike="noStrike" baseline="0" dirty="0">
                          <a:solidFill>
                            <a:srgbClr val="FFFFFF"/>
                          </a:solidFill>
                          <a:effectLst/>
                          <a:latin typeface="Century Gothic" panose="020B0502020202020204" pitchFamily="34" charset="0"/>
                        </a:rPr>
                        <a:t> </a:t>
                      </a:r>
                    </a:p>
                    <a:p>
                      <a:pPr algn="ctr" fontAlgn="ctr"/>
                      <a:r>
                        <a:rPr lang="en-US" sz="1600" b="0" i="0" u="none" strike="noStrike" baseline="0" dirty="0">
                          <a:solidFill>
                            <a:srgbClr val="FFFFFF"/>
                          </a:solidFill>
                          <a:effectLst/>
                          <a:latin typeface="Century Gothic" panose="020B0502020202020204" pitchFamily="34" charset="0"/>
                        </a:rPr>
                        <a:t>(4)</a:t>
                      </a:r>
                      <a:endParaRPr lang="en-US" sz="1600" b="0" i="0" u="none" strike="noStrike" dirty="0">
                        <a:solidFill>
                          <a:srgbClr val="FFFFFF"/>
                        </a:solidFill>
                        <a:effectLst/>
                        <a:latin typeface="Century Gothic" panose="020B0502020202020204" pitchFamily="34" charset="0"/>
                      </a:endParaRP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8C84"/>
                    </a:solidFill>
                  </a:tcPr>
                </a:tc>
                <a:tc vMerge="1">
                  <a:txBody>
                    <a:bodyPr/>
                    <a:lstStyle/>
                    <a:p>
                      <a:endParaRPr lang="en-US"/>
                    </a:p>
                  </a:txBody>
                  <a:tcPr/>
                </a:tc>
                <a:extLst>
                  <a:ext uri="{0D108BD9-81ED-4DB2-BD59-A6C34878D82A}">
                    <a16:rowId xmlns="" xmlns:a16="http://schemas.microsoft.com/office/drawing/2014/main" val="2204460402"/>
                  </a:ext>
                </a:extLst>
              </a:tr>
              <a:tr h="480060">
                <a:tc>
                  <a:txBody>
                    <a:bodyPr/>
                    <a:lstStyle/>
                    <a:p>
                      <a:pPr algn="l" fontAlgn="ctr"/>
                      <a:r>
                        <a:rPr lang="en-US" sz="1600" b="0" i="0" u="none" strike="noStrike" dirty="0">
                          <a:solidFill>
                            <a:srgbClr val="000000"/>
                          </a:solidFill>
                          <a:effectLst/>
                          <a:latin typeface="Century Gothic" panose="020B0502020202020204" pitchFamily="34" charset="0"/>
                        </a:rPr>
                        <a:t>1.</a:t>
                      </a:r>
                      <a:r>
                        <a:rPr lang="en-US" sz="1600" b="0" i="0" u="none" strike="noStrike" baseline="0" dirty="0">
                          <a:solidFill>
                            <a:srgbClr val="000000"/>
                          </a:solidFill>
                          <a:effectLst/>
                          <a:latin typeface="Century Gothic" panose="020B0502020202020204" pitchFamily="34" charset="0"/>
                        </a:rPr>
                        <a:t> </a:t>
                      </a:r>
                      <a:r>
                        <a:rPr lang="en-US" sz="1600" b="0" i="0" u="none" strike="noStrike" dirty="0">
                          <a:solidFill>
                            <a:srgbClr val="000000"/>
                          </a:solidFill>
                          <a:effectLst/>
                          <a:latin typeface="Century Gothic" panose="020B0502020202020204" pitchFamily="34" charset="0"/>
                        </a:rPr>
                        <a:t>Known HIV status (or test not required)</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ctr" rtl="0" fontAlgn="ctr"/>
                      <a:endParaRPr lang="en-US" sz="1600" b="0" i="0" u="none" strike="noStrike" dirty="0">
                        <a:solidFill>
                          <a:srgbClr val="000000"/>
                        </a:solidFill>
                        <a:effectLst/>
                        <a:latin typeface="Century Gothic" panose="020B0502020202020204" pitchFamily="34" charset="0"/>
                      </a:endParaRP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ctr" fontAlgn="t"/>
                      <a:r>
                        <a:rPr lang="en-US" sz="1600" b="0" i="0" u="none" strike="noStrike" dirty="0">
                          <a:solidFill>
                            <a:srgbClr val="000000"/>
                          </a:solidFill>
                          <a:effectLst/>
                          <a:latin typeface="Century Gothic" panose="020B0502020202020204" pitchFamily="34" charset="0"/>
                        </a:rPr>
                        <a:t> </a:t>
                      </a:r>
                    </a:p>
                  </a:txBody>
                  <a:tcPr marL="7620" marR="7620" marT="762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ctr" fontAlgn="t"/>
                      <a:r>
                        <a:rPr lang="en-US" sz="1600" b="0" i="0" u="none" strike="noStrike" dirty="0">
                          <a:solidFill>
                            <a:srgbClr val="000000"/>
                          </a:solidFill>
                          <a:effectLst/>
                          <a:latin typeface="Century Gothic" panose="020B0502020202020204" pitchFamily="34" charset="0"/>
                        </a:rPr>
                        <a:t> </a:t>
                      </a:r>
                    </a:p>
                  </a:txBody>
                  <a:tcPr marL="7620" marR="7620" marT="762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ctr" fontAlgn="t"/>
                      <a:r>
                        <a:rPr lang="en-US" sz="1600" b="0" i="0" u="none" strike="noStrike" dirty="0">
                          <a:solidFill>
                            <a:srgbClr val="000000"/>
                          </a:solidFill>
                          <a:effectLst/>
                          <a:latin typeface="Century Gothic" panose="020B0502020202020204" pitchFamily="34" charset="0"/>
                        </a:rPr>
                        <a:t> </a:t>
                      </a:r>
                    </a:p>
                  </a:txBody>
                  <a:tcPr marL="7620" marR="7620" marT="762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ctr" rtl="0" fontAlgn="ctr"/>
                      <a:r>
                        <a:rPr lang="en-US" sz="1600" b="0" i="0" u="none" strike="noStrike" dirty="0">
                          <a:solidFill>
                            <a:srgbClr val="000000"/>
                          </a:solidFill>
                          <a:effectLst/>
                          <a:latin typeface="Century Gothic" panose="020B0502020202020204" pitchFamily="34" charset="0"/>
                        </a:rPr>
                        <a:t> </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extLst>
                  <a:ext uri="{0D108BD9-81ED-4DB2-BD59-A6C34878D82A}">
                    <a16:rowId xmlns="" xmlns:a16="http://schemas.microsoft.com/office/drawing/2014/main" val="748301516"/>
                  </a:ext>
                </a:extLst>
              </a:tr>
              <a:tr h="480060">
                <a:tc>
                  <a:txBody>
                    <a:bodyPr/>
                    <a:lstStyle/>
                    <a:p>
                      <a:pPr algn="l" fontAlgn="ctr"/>
                      <a:r>
                        <a:rPr lang="en-US" sz="1600" b="0" i="0" u="none" strike="noStrike" dirty="0">
                          <a:solidFill>
                            <a:srgbClr val="000000"/>
                          </a:solidFill>
                          <a:effectLst/>
                          <a:latin typeface="Century Gothic" panose="020B0502020202020204" pitchFamily="34" charset="0"/>
                        </a:rPr>
                        <a:t>2. Virally suppressed</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fontAlgn="t"/>
                      <a:r>
                        <a:rPr lang="en-US" sz="1600" b="0" i="0" u="none" strike="noStrike">
                          <a:solidFill>
                            <a:srgbClr val="000000"/>
                          </a:solidFill>
                          <a:effectLst/>
                          <a:latin typeface="Century Gothic" panose="020B0502020202020204" pitchFamily="34" charset="0"/>
                        </a:rPr>
                        <a:t> </a:t>
                      </a:r>
                    </a:p>
                  </a:txBody>
                  <a:tcPr marL="7620" marR="7620" marT="762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fontAlgn="ctr"/>
                      <a:endParaRPr lang="en-US" sz="1600" b="0" i="0" u="none" strike="noStrike" dirty="0">
                        <a:solidFill>
                          <a:srgbClr val="000000"/>
                        </a:solidFill>
                        <a:effectLst/>
                        <a:latin typeface="Century Gothic" panose="020B0502020202020204" pitchFamily="34" charset="0"/>
                      </a:endParaRP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n-US" sz="1600" b="0" i="0" u="none" strike="noStrike" dirty="0">
                          <a:solidFill>
                            <a:srgbClr val="000000"/>
                          </a:solidFill>
                          <a:effectLst/>
                          <a:latin typeface="Century Gothic" panose="020B0502020202020204" pitchFamily="34" charset="0"/>
                        </a:rPr>
                        <a:t> </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n-US" sz="1600" b="0" i="0" u="none" strike="noStrike">
                          <a:solidFill>
                            <a:srgbClr val="000000"/>
                          </a:solidFill>
                          <a:effectLst/>
                          <a:latin typeface="Century Gothic" panose="020B0502020202020204" pitchFamily="34" charset="0"/>
                        </a:rPr>
                        <a:t> </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fontAlgn="t"/>
                      <a:r>
                        <a:rPr lang="en-US" sz="1600" b="0" i="0" u="none" strike="noStrike">
                          <a:solidFill>
                            <a:srgbClr val="000000"/>
                          </a:solidFill>
                          <a:effectLst/>
                          <a:latin typeface="Century Gothic" panose="020B0502020202020204" pitchFamily="34" charset="0"/>
                        </a:rPr>
                        <a:t> </a:t>
                      </a:r>
                    </a:p>
                  </a:txBody>
                  <a:tcPr marL="7620" marR="7620" marT="762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extLst>
                  <a:ext uri="{0D108BD9-81ED-4DB2-BD59-A6C34878D82A}">
                    <a16:rowId xmlns="" xmlns:a16="http://schemas.microsoft.com/office/drawing/2014/main" val="1487363977"/>
                  </a:ext>
                </a:extLst>
              </a:tr>
              <a:tr h="480060">
                <a:tc>
                  <a:txBody>
                    <a:bodyPr/>
                    <a:lstStyle/>
                    <a:p>
                      <a:pPr algn="l" fontAlgn="ctr"/>
                      <a:r>
                        <a:rPr lang="en-US" sz="1600" b="0" i="0" u="none" strike="noStrike" dirty="0">
                          <a:solidFill>
                            <a:srgbClr val="000000"/>
                          </a:solidFill>
                          <a:effectLst/>
                          <a:latin typeface="Century Gothic" panose="020B0502020202020204" pitchFamily="34" charset="0"/>
                        </a:rPr>
                        <a:t>3. Knowledgeable about HIV prevention</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ctr" fontAlgn="t"/>
                      <a:r>
                        <a:rPr lang="en-US" sz="1600" b="0" i="0" u="none" strike="noStrike">
                          <a:solidFill>
                            <a:srgbClr val="000000"/>
                          </a:solidFill>
                          <a:effectLst/>
                          <a:latin typeface="Century Gothic" panose="020B0502020202020204" pitchFamily="34" charset="0"/>
                        </a:rPr>
                        <a:t> </a:t>
                      </a:r>
                    </a:p>
                  </a:txBody>
                  <a:tcPr marL="7620" marR="7620" marT="762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ctr" fontAlgn="ctr"/>
                      <a:r>
                        <a:rPr lang="en-US" sz="1600" b="0" i="0" u="none" strike="noStrike">
                          <a:solidFill>
                            <a:srgbClr val="000000"/>
                          </a:solidFill>
                          <a:effectLst/>
                          <a:latin typeface="Century Gothic" panose="020B0502020202020204" pitchFamily="34" charset="0"/>
                        </a:rPr>
                        <a:t> </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ctr" fontAlgn="ctr"/>
                      <a:endParaRPr lang="en-US" sz="1600" b="0" i="0" u="none" strike="noStrike" dirty="0">
                        <a:solidFill>
                          <a:srgbClr val="000000"/>
                        </a:solidFill>
                        <a:effectLst/>
                        <a:latin typeface="Century Gothic" panose="020B0502020202020204" pitchFamily="34" charset="0"/>
                      </a:endParaRP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ctr" fontAlgn="ctr"/>
                      <a:r>
                        <a:rPr lang="en-US" sz="1600" b="0" i="0" u="none" strike="noStrike">
                          <a:solidFill>
                            <a:srgbClr val="000000"/>
                          </a:solidFill>
                          <a:effectLst/>
                          <a:latin typeface="Century Gothic" panose="020B0502020202020204" pitchFamily="34" charset="0"/>
                        </a:rPr>
                        <a:t> </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ctr" fontAlgn="t"/>
                      <a:r>
                        <a:rPr lang="en-US" sz="1600" b="0" i="0" u="none" strike="noStrike">
                          <a:solidFill>
                            <a:srgbClr val="000000"/>
                          </a:solidFill>
                          <a:effectLst/>
                          <a:latin typeface="Century Gothic" panose="020B0502020202020204" pitchFamily="34" charset="0"/>
                        </a:rPr>
                        <a:t> </a:t>
                      </a:r>
                    </a:p>
                  </a:txBody>
                  <a:tcPr marL="7620" marR="7620" marT="762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extLst>
                  <a:ext uri="{0D108BD9-81ED-4DB2-BD59-A6C34878D82A}">
                    <a16:rowId xmlns="" xmlns:a16="http://schemas.microsoft.com/office/drawing/2014/main" val="80275392"/>
                  </a:ext>
                </a:extLst>
              </a:tr>
              <a:tr h="480060">
                <a:tc>
                  <a:txBody>
                    <a:bodyPr/>
                    <a:lstStyle/>
                    <a:p>
                      <a:pPr algn="l" fontAlgn="ctr"/>
                      <a:r>
                        <a:rPr lang="en-US" sz="1600" b="0" i="0" u="none" strike="noStrike" dirty="0">
                          <a:solidFill>
                            <a:srgbClr val="000000"/>
                          </a:solidFill>
                          <a:effectLst/>
                          <a:latin typeface="Century Gothic" panose="020B0502020202020204" pitchFamily="34" charset="0"/>
                        </a:rPr>
                        <a:t>4. Not malnourished</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fontAlgn="t"/>
                      <a:r>
                        <a:rPr lang="en-US" sz="1600" b="0" i="0" u="none" strike="noStrike">
                          <a:solidFill>
                            <a:srgbClr val="000000"/>
                          </a:solidFill>
                          <a:effectLst/>
                          <a:latin typeface="Century Gothic" panose="020B0502020202020204" pitchFamily="34" charset="0"/>
                        </a:rPr>
                        <a:t> </a:t>
                      </a:r>
                    </a:p>
                  </a:txBody>
                  <a:tcPr marL="7620" marR="7620" marT="762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fontAlgn="ctr"/>
                      <a:r>
                        <a:rPr lang="en-US" sz="1600" b="0" i="0" u="none" strike="noStrike">
                          <a:solidFill>
                            <a:srgbClr val="000000"/>
                          </a:solidFill>
                          <a:effectLst/>
                          <a:latin typeface="Century Gothic" panose="020B0502020202020204" pitchFamily="34" charset="0"/>
                        </a:rPr>
                        <a:t> </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fontAlgn="ctr"/>
                      <a:r>
                        <a:rPr lang="en-US" sz="1600" b="0" i="0" u="none" strike="noStrike" dirty="0">
                          <a:solidFill>
                            <a:srgbClr val="000000"/>
                          </a:solidFill>
                          <a:effectLst/>
                          <a:latin typeface="Century Gothic" panose="020B0502020202020204" pitchFamily="34" charset="0"/>
                        </a:rPr>
                        <a:t> </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fontAlgn="ctr"/>
                      <a:endParaRPr lang="en-US" sz="1600" b="0" i="0" u="none" strike="noStrike" dirty="0">
                        <a:solidFill>
                          <a:srgbClr val="000000"/>
                        </a:solidFill>
                        <a:effectLst/>
                        <a:latin typeface="Century Gothic" panose="020B0502020202020204" pitchFamily="34" charset="0"/>
                      </a:endParaRP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fontAlgn="t"/>
                      <a:r>
                        <a:rPr lang="en-US" sz="1600" b="0" i="0" u="none" strike="noStrike" dirty="0">
                          <a:solidFill>
                            <a:srgbClr val="000000"/>
                          </a:solidFill>
                          <a:effectLst/>
                          <a:latin typeface="Century Gothic" panose="020B0502020202020204" pitchFamily="34" charset="0"/>
                        </a:rPr>
                        <a:t> </a:t>
                      </a:r>
                    </a:p>
                  </a:txBody>
                  <a:tcPr marL="7620" marR="7620" marT="762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extLst>
                  <a:ext uri="{0D108BD9-81ED-4DB2-BD59-A6C34878D82A}">
                    <a16:rowId xmlns="" xmlns:a16="http://schemas.microsoft.com/office/drawing/2014/main" val="226193732"/>
                  </a:ext>
                </a:extLst>
              </a:tr>
              <a:tr h="480060">
                <a:tc>
                  <a:txBody>
                    <a:bodyPr/>
                    <a:lstStyle/>
                    <a:p>
                      <a:pPr algn="l" fontAlgn="ctr"/>
                      <a:r>
                        <a:rPr lang="en-US" sz="1600" b="0" i="0" u="none" strike="noStrike" dirty="0">
                          <a:solidFill>
                            <a:srgbClr val="000000"/>
                          </a:solidFill>
                          <a:effectLst/>
                          <a:latin typeface="Century Gothic" panose="020B0502020202020204" pitchFamily="34" charset="0"/>
                        </a:rPr>
                        <a:t>5. Improved</a:t>
                      </a:r>
                      <a:r>
                        <a:rPr lang="en-US" sz="1600" b="0" i="0" u="none" strike="noStrike" baseline="0" dirty="0">
                          <a:solidFill>
                            <a:srgbClr val="000000"/>
                          </a:solidFill>
                          <a:effectLst/>
                          <a:latin typeface="Century Gothic" panose="020B0502020202020204" pitchFamily="34" charset="0"/>
                        </a:rPr>
                        <a:t> financial stability</a:t>
                      </a:r>
                      <a:endParaRPr lang="en-US" sz="1600" b="0" i="0" u="none" strike="noStrike" dirty="0">
                        <a:solidFill>
                          <a:srgbClr val="000000"/>
                        </a:solidFill>
                        <a:effectLst/>
                        <a:latin typeface="Century Gothic" panose="020B0502020202020204" pitchFamily="34" charset="0"/>
                      </a:endParaRP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ctr" fontAlgn="ctr"/>
                      <a:r>
                        <a:rPr lang="en-US" sz="1600" b="0" i="0" u="none" strike="noStrike" dirty="0">
                          <a:solidFill>
                            <a:srgbClr val="000000"/>
                          </a:solidFill>
                          <a:effectLst/>
                          <a:latin typeface="Century Gothic" panose="020B0502020202020204" pitchFamily="34" charset="0"/>
                        </a:rPr>
                        <a:t> </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ctr" fontAlgn="t"/>
                      <a:r>
                        <a:rPr lang="en-US" sz="1600" b="0" i="0" u="none" strike="noStrike">
                          <a:solidFill>
                            <a:srgbClr val="000000"/>
                          </a:solidFill>
                          <a:effectLst/>
                          <a:latin typeface="Century Gothic" panose="020B0502020202020204" pitchFamily="34" charset="0"/>
                        </a:rPr>
                        <a:t> </a:t>
                      </a:r>
                    </a:p>
                  </a:txBody>
                  <a:tcPr marL="7620" marR="7620" marT="762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ctr" fontAlgn="t"/>
                      <a:r>
                        <a:rPr lang="en-US" sz="1600" b="0" i="0" u="none" strike="noStrike">
                          <a:solidFill>
                            <a:srgbClr val="000000"/>
                          </a:solidFill>
                          <a:effectLst/>
                          <a:latin typeface="Century Gothic" panose="020B0502020202020204" pitchFamily="34" charset="0"/>
                        </a:rPr>
                        <a:t> </a:t>
                      </a:r>
                    </a:p>
                  </a:txBody>
                  <a:tcPr marL="7620" marR="7620" marT="762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ctr" fontAlgn="t"/>
                      <a:r>
                        <a:rPr lang="en-US" sz="1600" b="0" i="0" u="none" strike="noStrike" dirty="0">
                          <a:solidFill>
                            <a:srgbClr val="000000"/>
                          </a:solidFill>
                          <a:effectLst/>
                          <a:latin typeface="Century Gothic" panose="020B0502020202020204" pitchFamily="34" charset="0"/>
                        </a:rPr>
                        <a:t> </a:t>
                      </a:r>
                    </a:p>
                  </a:txBody>
                  <a:tcPr marL="7620" marR="7620" marT="762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ctr" fontAlgn="ctr"/>
                      <a:endParaRPr lang="en-US" sz="1600" b="0" i="0" u="none" strike="noStrike" dirty="0">
                        <a:solidFill>
                          <a:srgbClr val="000000"/>
                        </a:solidFill>
                        <a:effectLst/>
                        <a:latin typeface="Century Gothic" panose="020B0502020202020204" pitchFamily="34" charset="0"/>
                      </a:endParaRP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extLst>
                  <a:ext uri="{0D108BD9-81ED-4DB2-BD59-A6C34878D82A}">
                    <a16:rowId xmlns="" xmlns:a16="http://schemas.microsoft.com/office/drawing/2014/main" val="3086334572"/>
                  </a:ext>
                </a:extLst>
              </a:tr>
              <a:tr h="480060">
                <a:tc>
                  <a:txBody>
                    <a:bodyPr/>
                    <a:lstStyle/>
                    <a:p>
                      <a:pPr algn="l" fontAlgn="ctr"/>
                      <a:r>
                        <a:rPr lang="en-US" sz="1600" b="0" i="0" u="none" strike="noStrike" dirty="0">
                          <a:solidFill>
                            <a:srgbClr val="000000"/>
                          </a:solidFill>
                          <a:effectLst/>
                          <a:latin typeface="Century Gothic" panose="020B0502020202020204" pitchFamily="34" charset="0"/>
                        </a:rPr>
                        <a:t>6. No violence</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600" b="0" i="0" u="none" strike="noStrike" dirty="0">
                          <a:solidFill>
                            <a:schemeClr val="tx1"/>
                          </a:solidFill>
                          <a:effectLst/>
                          <a:latin typeface="Century Gothic" panose="020B0502020202020204" pitchFamily="34" charset="0"/>
                        </a:rPr>
                        <a:t> </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fontAlgn="t"/>
                      <a:r>
                        <a:rPr lang="en-US" sz="1600" b="0" i="0" u="none" strike="noStrike">
                          <a:solidFill>
                            <a:srgbClr val="000000"/>
                          </a:solidFill>
                          <a:effectLst/>
                          <a:latin typeface="Century Gothic" panose="020B0502020202020204" pitchFamily="34" charset="0"/>
                        </a:rPr>
                        <a:t> </a:t>
                      </a:r>
                    </a:p>
                  </a:txBody>
                  <a:tcPr marL="7620" marR="7620" marT="762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fontAlgn="t"/>
                      <a:r>
                        <a:rPr lang="en-US" sz="1600" b="0" i="0" u="none" strike="noStrike" dirty="0">
                          <a:solidFill>
                            <a:srgbClr val="000000"/>
                          </a:solidFill>
                          <a:effectLst/>
                          <a:latin typeface="Century Gothic" panose="020B0502020202020204" pitchFamily="34" charset="0"/>
                        </a:rPr>
                        <a:t> </a:t>
                      </a:r>
                    </a:p>
                  </a:txBody>
                  <a:tcPr marL="7620" marR="7620" marT="762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fontAlgn="t"/>
                      <a:r>
                        <a:rPr lang="en-US" sz="1600" b="0" i="0" u="none" strike="noStrike" dirty="0">
                          <a:solidFill>
                            <a:srgbClr val="000000"/>
                          </a:solidFill>
                          <a:effectLst/>
                          <a:latin typeface="Century Gothic" panose="020B0502020202020204" pitchFamily="34" charset="0"/>
                        </a:rPr>
                        <a:t> </a:t>
                      </a:r>
                    </a:p>
                  </a:txBody>
                  <a:tcPr marL="7620" marR="7620" marT="762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endParaRPr lang="en-US" sz="1600" b="0" i="0" u="none" strike="noStrike" dirty="0">
                        <a:solidFill>
                          <a:srgbClr val="000000"/>
                        </a:solidFill>
                        <a:effectLst/>
                        <a:latin typeface="Century Gothic" panose="020B0502020202020204" pitchFamily="34" charset="0"/>
                      </a:endParaRP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extLst>
                  <a:ext uri="{0D108BD9-81ED-4DB2-BD59-A6C34878D82A}">
                    <a16:rowId xmlns="" xmlns:a16="http://schemas.microsoft.com/office/drawing/2014/main" val="2514463262"/>
                  </a:ext>
                </a:extLst>
              </a:tr>
              <a:tr h="480060">
                <a:tc>
                  <a:txBody>
                    <a:bodyPr/>
                    <a:lstStyle/>
                    <a:p>
                      <a:pPr algn="l" fontAlgn="ctr"/>
                      <a:r>
                        <a:rPr lang="en-US" sz="1600" b="0" i="0" u="none" strike="noStrike" dirty="0">
                          <a:solidFill>
                            <a:srgbClr val="000000"/>
                          </a:solidFill>
                          <a:effectLst/>
                          <a:latin typeface="Century Gothic" panose="020B0502020202020204" pitchFamily="34" charset="0"/>
                        </a:rPr>
                        <a:t>7. Not in</a:t>
                      </a:r>
                      <a:r>
                        <a:rPr lang="en-US" sz="1600" b="0" i="0" u="none" strike="noStrike" baseline="0" dirty="0">
                          <a:solidFill>
                            <a:srgbClr val="000000"/>
                          </a:solidFill>
                          <a:effectLst/>
                          <a:latin typeface="Century Gothic" panose="020B0502020202020204" pitchFamily="34" charset="0"/>
                        </a:rPr>
                        <a:t> a</a:t>
                      </a:r>
                      <a:r>
                        <a:rPr lang="en-US" sz="1600" b="0" i="0" u="none" strike="noStrike" dirty="0">
                          <a:solidFill>
                            <a:srgbClr val="000000"/>
                          </a:solidFill>
                          <a:effectLst/>
                          <a:latin typeface="Century Gothic" panose="020B0502020202020204" pitchFamily="34" charset="0"/>
                        </a:rPr>
                        <a:t> child-headed household</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ctr" rtl="0" fontAlgn="ctr"/>
                      <a:r>
                        <a:rPr lang="en-US" sz="1600" b="0" i="0" u="none" strike="noStrike">
                          <a:solidFill>
                            <a:srgbClr val="000000"/>
                          </a:solidFill>
                          <a:effectLst/>
                          <a:latin typeface="Century Gothic" panose="020B0502020202020204" pitchFamily="34" charset="0"/>
                        </a:rPr>
                        <a:t> </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ctr" fontAlgn="t"/>
                      <a:r>
                        <a:rPr lang="en-US" sz="1600" b="0" i="0" u="none" strike="noStrike" dirty="0">
                          <a:solidFill>
                            <a:srgbClr val="000000"/>
                          </a:solidFill>
                          <a:effectLst/>
                          <a:latin typeface="Century Gothic" panose="020B0502020202020204" pitchFamily="34" charset="0"/>
                        </a:rPr>
                        <a:t> </a:t>
                      </a:r>
                    </a:p>
                  </a:txBody>
                  <a:tcPr marL="7620" marR="7620" marT="762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ctr" fontAlgn="t"/>
                      <a:r>
                        <a:rPr lang="en-US" sz="1600" b="0" i="0" u="none" strike="noStrike">
                          <a:solidFill>
                            <a:srgbClr val="000000"/>
                          </a:solidFill>
                          <a:effectLst/>
                          <a:latin typeface="Century Gothic" panose="020B0502020202020204" pitchFamily="34" charset="0"/>
                        </a:rPr>
                        <a:t> </a:t>
                      </a:r>
                    </a:p>
                  </a:txBody>
                  <a:tcPr marL="7620" marR="7620" marT="762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ctr" fontAlgn="t"/>
                      <a:r>
                        <a:rPr lang="en-US" sz="1600" b="0" i="0" u="none" strike="noStrike" dirty="0">
                          <a:solidFill>
                            <a:srgbClr val="000000"/>
                          </a:solidFill>
                          <a:effectLst/>
                          <a:latin typeface="Century Gothic" panose="020B0502020202020204" pitchFamily="34" charset="0"/>
                        </a:rPr>
                        <a:t> </a:t>
                      </a:r>
                    </a:p>
                  </a:txBody>
                  <a:tcPr marL="7620" marR="7620" marT="762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ctr" rtl="0" fontAlgn="ctr"/>
                      <a:endParaRPr lang="en-US" sz="1600" b="0" i="0" u="none" strike="noStrike" dirty="0">
                        <a:solidFill>
                          <a:srgbClr val="000000"/>
                        </a:solidFill>
                        <a:effectLst/>
                        <a:latin typeface="Century Gothic" panose="020B0502020202020204" pitchFamily="34" charset="0"/>
                      </a:endParaRP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extLst>
                  <a:ext uri="{0D108BD9-81ED-4DB2-BD59-A6C34878D82A}">
                    <a16:rowId xmlns="" xmlns:a16="http://schemas.microsoft.com/office/drawing/2014/main" val="206047336"/>
                  </a:ext>
                </a:extLst>
              </a:tr>
              <a:tr h="480060">
                <a:tc>
                  <a:txBody>
                    <a:bodyPr/>
                    <a:lstStyle/>
                    <a:p>
                      <a:pPr algn="l" fontAlgn="ctr"/>
                      <a:r>
                        <a:rPr lang="en-US" sz="1600" b="0" i="0" u="none" strike="noStrike" dirty="0">
                          <a:solidFill>
                            <a:srgbClr val="000000"/>
                          </a:solidFill>
                          <a:effectLst/>
                          <a:latin typeface="Century Gothic" panose="020B0502020202020204" pitchFamily="34" charset="0"/>
                        </a:rPr>
                        <a:t>8. Children in school</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fontAlgn="t"/>
                      <a:r>
                        <a:rPr lang="en-US" sz="1600" b="0" i="0" u="none" strike="noStrike">
                          <a:solidFill>
                            <a:srgbClr val="000000"/>
                          </a:solidFill>
                          <a:effectLst/>
                          <a:latin typeface="Century Gothic" panose="020B0502020202020204" pitchFamily="34" charset="0"/>
                        </a:rPr>
                        <a:t> </a:t>
                      </a:r>
                    </a:p>
                  </a:txBody>
                  <a:tcPr marL="7620" marR="7620" marT="762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fontAlgn="ctr"/>
                      <a:r>
                        <a:rPr lang="en-US" sz="1600" b="0" i="0" u="none" strike="noStrike">
                          <a:solidFill>
                            <a:srgbClr val="000000"/>
                          </a:solidFill>
                          <a:effectLst/>
                          <a:latin typeface="Century Gothic" panose="020B0502020202020204" pitchFamily="34" charset="0"/>
                        </a:rPr>
                        <a:t> </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fontAlgn="ctr"/>
                      <a:r>
                        <a:rPr lang="en-US" sz="1600" b="0" i="0" u="none" strike="noStrike">
                          <a:solidFill>
                            <a:srgbClr val="000000"/>
                          </a:solidFill>
                          <a:effectLst/>
                          <a:latin typeface="Century Gothic" panose="020B0502020202020204" pitchFamily="34" charset="0"/>
                        </a:rPr>
                        <a:t> </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fontAlgn="ctr"/>
                      <a:r>
                        <a:rPr lang="en-US" sz="1600" b="0" i="0" u="none" strike="noStrike" dirty="0">
                          <a:solidFill>
                            <a:srgbClr val="000000"/>
                          </a:solidFill>
                          <a:effectLst/>
                          <a:latin typeface="Century Gothic" panose="020B0502020202020204" pitchFamily="34" charset="0"/>
                        </a:rPr>
                        <a:t> </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fontAlgn="t"/>
                      <a:r>
                        <a:rPr lang="en-US" sz="1600" b="0" i="0" u="none" strike="noStrike" dirty="0">
                          <a:solidFill>
                            <a:srgbClr val="000000"/>
                          </a:solidFill>
                          <a:effectLst/>
                          <a:latin typeface="Century Gothic" panose="020B0502020202020204" pitchFamily="34" charset="0"/>
                        </a:rPr>
                        <a:t> </a:t>
                      </a:r>
                    </a:p>
                  </a:txBody>
                  <a:tcPr marL="7620" marR="7620" marT="762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extLst>
                  <a:ext uri="{0D108BD9-81ED-4DB2-BD59-A6C34878D82A}">
                    <a16:rowId xmlns="" xmlns:a16="http://schemas.microsoft.com/office/drawing/2014/main" val="1884947360"/>
                  </a:ext>
                </a:extLst>
              </a:tr>
            </a:tbl>
          </a:graphicData>
        </a:graphic>
      </p:graphicFrame>
      <p:sp>
        <p:nvSpPr>
          <p:cNvPr id="2" name="Slide Number Placeholder 1">
            <a:extLst>
              <a:ext uri="{FF2B5EF4-FFF2-40B4-BE49-F238E27FC236}">
                <a16:creationId xmlns="" xmlns:a16="http://schemas.microsoft.com/office/drawing/2014/main" id="{9249CE39-1C5A-4F19-931A-98996FA1545A}"/>
              </a:ext>
            </a:extLst>
          </p:cNvPr>
          <p:cNvSpPr>
            <a:spLocks noGrp="1"/>
          </p:cNvSpPr>
          <p:nvPr>
            <p:ph type="sldNum" sz="quarter" idx="14"/>
          </p:nvPr>
        </p:nvSpPr>
        <p:spPr/>
        <p:txBody>
          <a:bodyPr/>
          <a:lstStyle/>
          <a:p>
            <a:fld id="{52B23DFF-27CB-47C7-970B-07B9B8ADB3CC}" type="slidenum">
              <a:rPr lang="en-US" smtClean="0"/>
              <a:t>26</a:t>
            </a:fld>
            <a:endParaRPr lang="en-US"/>
          </a:p>
        </p:txBody>
      </p:sp>
      <p:sp>
        <p:nvSpPr>
          <p:cNvPr id="10" name="Text Placeholder 3">
            <a:extLst>
              <a:ext uri="{FF2B5EF4-FFF2-40B4-BE49-F238E27FC236}">
                <a16:creationId xmlns="" xmlns:a16="http://schemas.microsoft.com/office/drawing/2014/main" id="{F770B6D3-28AB-43D2-B889-2E9F1B2E89AF}"/>
              </a:ext>
            </a:extLst>
          </p:cNvPr>
          <p:cNvSpPr txBox="1">
            <a:spLocks/>
          </p:cNvSpPr>
          <p:nvPr/>
        </p:nvSpPr>
        <p:spPr>
          <a:xfrm>
            <a:off x="762000" y="1296386"/>
            <a:ext cx="8686800" cy="946752"/>
          </a:xfrm>
          <a:prstGeom prst="rect">
            <a:avLst/>
          </a:prstGeom>
          <a:solidFill>
            <a:schemeClr val="bg1"/>
          </a:solidFill>
        </p:spPr>
        <p:txBody>
          <a:bodyPr/>
          <a:lstStyle>
            <a:lvl1pPr marL="0" eaLnBrk="1" hangingPunct="1">
              <a:defRPr sz="4400">
                <a:solidFill>
                  <a:srgbClr val="1E1860"/>
                </a:solidFill>
                <a:latin typeface="Century Gothic" charset="0"/>
                <a:ea typeface="Century Gothic" charset="0"/>
                <a:cs typeface="Century Gothic" charset="0"/>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marL="457200" indent="-457200">
              <a:buFont typeface="+mj-lt"/>
              <a:buAutoNum type="arabicPeriod"/>
            </a:pPr>
            <a:r>
              <a:rPr lang="en-US" sz="1600" kern="0" dirty="0">
                <a:solidFill>
                  <a:schemeClr val="tx1"/>
                </a:solidFill>
              </a:rPr>
              <a:t>Circle the boxes for all required individual and household benchmarks.</a:t>
            </a:r>
          </a:p>
          <a:p>
            <a:pPr marL="457200" indent="-457200">
              <a:buFont typeface="+mj-lt"/>
              <a:buAutoNum type="arabicPeriod"/>
            </a:pPr>
            <a:r>
              <a:rPr lang="en-US" sz="1600" kern="0" dirty="0">
                <a:solidFill>
                  <a:schemeClr val="tx1"/>
                </a:solidFill>
              </a:rPr>
              <a:t>Check the boxes for the benchmarks that have been achieved.</a:t>
            </a:r>
          </a:p>
          <a:p>
            <a:pPr marL="457200" indent="-457200">
              <a:spcAft>
                <a:spcPts val="1000"/>
              </a:spcAft>
              <a:buFont typeface="+mj-lt"/>
              <a:buAutoNum type="arabicPeriod"/>
            </a:pPr>
            <a:r>
              <a:rPr lang="en-US" sz="1600" kern="0" dirty="0">
                <a:solidFill>
                  <a:schemeClr val="tx1"/>
                </a:solidFill>
              </a:rPr>
              <a:t>Specify action needed to meet the remaining required benchmarks.</a:t>
            </a:r>
          </a:p>
        </p:txBody>
      </p:sp>
      <p:sp>
        <p:nvSpPr>
          <p:cNvPr id="12" name="Title 1">
            <a:extLst>
              <a:ext uri="{FF2B5EF4-FFF2-40B4-BE49-F238E27FC236}">
                <a16:creationId xmlns="" xmlns:a16="http://schemas.microsoft.com/office/drawing/2014/main" id="{AC10AC85-3527-4FBF-9FB8-8AF189B4BAD7}"/>
              </a:ext>
            </a:extLst>
          </p:cNvPr>
          <p:cNvSpPr>
            <a:spLocks noGrp="1"/>
          </p:cNvSpPr>
          <p:nvPr>
            <p:ph type="title"/>
          </p:nvPr>
        </p:nvSpPr>
        <p:spPr>
          <a:xfrm>
            <a:off x="561845" y="366812"/>
            <a:ext cx="8724024" cy="1143000"/>
          </a:xfrm>
        </p:spPr>
        <p:txBody>
          <a:bodyPr/>
          <a:lstStyle/>
          <a:p>
            <a:r>
              <a:rPr lang="en-US" dirty="0"/>
              <a:t>Graduation review (Q6)</a:t>
            </a:r>
          </a:p>
        </p:txBody>
      </p:sp>
    </p:spTree>
    <p:extLst>
      <p:ext uri="{BB962C8B-B14F-4D97-AF65-F5344CB8AC3E}">
        <p14:creationId xmlns:p14="http://schemas.microsoft.com/office/powerpoint/2010/main" val="92469924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C10AC85-3527-4FBF-9FB8-8AF189B4BAD7}"/>
              </a:ext>
            </a:extLst>
          </p:cNvPr>
          <p:cNvSpPr>
            <a:spLocks noGrp="1"/>
          </p:cNvSpPr>
          <p:nvPr>
            <p:ph type="title"/>
          </p:nvPr>
        </p:nvSpPr>
        <p:spPr/>
        <p:txBody>
          <a:bodyPr/>
          <a:lstStyle/>
          <a:p>
            <a:r>
              <a:rPr lang="en-US" dirty="0"/>
              <a:t>Graduation review (Q6)</a:t>
            </a:r>
          </a:p>
        </p:txBody>
      </p:sp>
      <p:sp>
        <p:nvSpPr>
          <p:cNvPr id="5" name="Text Placeholder 3">
            <a:extLst>
              <a:ext uri="{FF2B5EF4-FFF2-40B4-BE49-F238E27FC236}">
                <a16:creationId xmlns="" xmlns:a16="http://schemas.microsoft.com/office/drawing/2014/main" id="{F0A10639-FA1F-49BC-AD64-D35AB76B3A26}"/>
              </a:ext>
            </a:extLst>
          </p:cNvPr>
          <p:cNvSpPr txBox="1">
            <a:spLocks/>
          </p:cNvSpPr>
          <p:nvPr/>
        </p:nvSpPr>
        <p:spPr>
          <a:xfrm>
            <a:off x="561844" y="1091205"/>
            <a:ext cx="9191756" cy="837214"/>
          </a:xfrm>
          <a:prstGeom prst="rect">
            <a:avLst/>
          </a:prstGeom>
        </p:spPr>
        <p:txBody>
          <a:bodyPr/>
          <a:lstStyle>
            <a:lvl1pPr marL="0" eaLnBrk="1" hangingPunct="1">
              <a:defRPr sz="4400">
                <a:solidFill>
                  <a:srgbClr val="1E1860"/>
                </a:solidFill>
                <a:latin typeface="Century Gothic" charset="0"/>
                <a:ea typeface="Century Gothic" charset="0"/>
                <a:cs typeface="Century Gothic" charset="0"/>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r>
              <a:rPr lang="en-US" sz="4000" kern="0" dirty="0"/>
              <a:t>Make recommendation</a:t>
            </a:r>
          </a:p>
        </p:txBody>
      </p:sp>
      <p:sp>
        <p:nvSpPr>
          <p:cNvPr id="6" name="Text Placeholder 2">
            <a:extLst>
              <a:ext uri="{FF2B5EF4-FFF2-40B4-BE49-F238E27FC236}">
                <a16:creationId xmlns="" xmlns:a16="http://schemas.microsoft.com/office/drawing/2014/main" id="{AAA636E6-64E2-450D-BE04-440C8D408587}"/>
              </a:ext>
            </a:extLst>
          </p:cNvPr>
          <p:cNvSpPr txBox="1">
            <a:spLocks/>
          </p:cNvSpPr>
          <p:nvPr/>
        </p:nvSpPr>
        <p:spPr>
          <a:xfrm>
            <a:off x="914400" y="2209800"/>
            <a:ext cx="5867400" cy="1828800"/>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algn="l" rtl="0"/>
            <a:r>
              <a:rPr lang="en-US" sz="2400" kern="0" dirty="0"/>
              <a:t>Is the household ready to graduate? </a:t>
            </a:r>
          </a:p>
          <a:p>
            <a:pPr marL="688975" lvl="1" indent="-569913">
              <a:buFont typeface="Wingdings" panose="05000000000000000000" pitchFamily="2" charset="2"/>
              <a:buChar char="q"/>
            </a:pPr>
            <a:r>
              <a:rPr lang="en-US" kern="0" dirty="0"/>
              <a:t>Yes	</a:t>
            </a:r>
          </a:p>
          <a:p>
            <a:pPr marL="688975" lvl="1" indent="-569913">
              <a:buFont typeface="Wingdings" panose="05000000000000000000" pitchFamily="2" charset="2"/>
              <a:buChar char="q"/>
            </a:pPr>
            <a:r>
              <a:rPr lang="en-US" kern="0" dirty="0"/>
              <a:t>No</a:t>
            </a:r>
          </a:p>
          <a:p>
            <a:pPr algn="l" rtl="0"/>
            <a:endParaRPr lang="en-US" kern="0" dirty="0"/>
          </a:p>
          <a:p>
            <a:endParaRPr lang="en-US" kern="0" dirty="0"/>
          </a:p>
        </p:txBody>
      </p:sp>
      <p:sp>
        <p:nvSpPr>
          <p:cNvPr id="7" name="Text Placeholder 2">
            <a:extLst>
              <a:ext uri="{FF2B5EF4-FFF2-40B4-BE49-F238E27FC236}">
                <a16:creationId xmlns="" xmlns:a16="http://schemas.microsoft.com/office/drawing/2014/main" id="{F6E2A3B3-6E00-426B-A458-16C3892649D1}"/>
              </a:ext>
            </a:extLst>
          </p:cNvPr>
          <p:cNvSpPr txBox="1">
            <a:spLocks/>
          </p:cNvSpPr>
          <p:nvPr/>
        </p:nvSpPr>
        <p:spPr>
          <a:xfrm>
            <a:off x="990600" y="4267200"/>
            <a:ext cx="7696200" cy="2743200"/>
          </a:xfrm>
          <a:prstGeom prst="rect">
            <a:avLst/>
          </a:prstGeom>
          <a:ln w="28575">
            <a:solidFill>
              <a:srgbClr val="1E1860"/>
            </a:solidFill>
          </a:ln>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marL="0" lvl="1" algn="l" rtl="0"/>
            <a:r>
              <a:rPr lang="en-US" kern="0" dirty="0"/>
              <a:t>Action steps:</a:t>
            </a:r>
          </a:p>
        </p:txBody>
      </p:sp>
      <p:sp>
        <p:nvSpPr>
          <p:cNvPr id="3" name="Slide Number Placeholder 2">
            <a:extLst>
              <a:ext uri="{FF2B5EF4-FFF2-40B4-BE49-F238E27FC236}">
                <a16:creationId xmlns="" xmlns:a16="http://schemas.microsoft.com/office/drawing/2014/main" id="{64D04AA3-5703-43E6-95E8-2D11B7A5E967}"/>
              </a:ext>
            </a:extLst>
          </p:cNvPr>
          <p:cNvSpPr>
            <a:spLocks noGrp="1"/>
          </p:cNvSpPr>
          <p:nvPr>
            <p:ph type="sldNum" sz="quarter" idx="12"/>
          </p:nvPr>
        </p:nvSpPr>
        <p:spPr/>
        <p:txBody>
          <a:bodyPr/>
          <a:lstStyle/>
          <a:p>
            <a:fld id="{26E4F88F-4EEB-4D1A-A75E-924C7925135B}" type="slidenum">
              <a:rPr lang="en-US" smtClean="0"/>
              <a:t>27</a:t>
            </a:fld>
            <a:endParaRPr lang="en-US"/>
          </a:p>
        </p:txBody>
      </p:sp>
    </p:spTree>
    <p:extLst>
      <p:ext uri="{BB962C8B-B14F-4D97-AF65-F5344CB8AC3E}">
        <p14:creationId xmlns:p14="http://schemas.microsoft.com/office/powerpoint/2010/main" val="208451905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Graduation review</a:t>
            </a:r>
          </a:p>
        </p:txBody>
      </p:sp>
      <p:sp>
        <p:nvSpPr>
          <p:cNvPr id="7" name="Text Placeholder 6"/>
          <p:cNvSpPr>
            <a:spLocks noGrp="1"/>
          </p:cNvSpPr>
          <p:nvPr>
            <p:ph type="body" sz="quarter" idx="11"/>
          </p:nvPr>
        </p:nvSpPr>
        <p:spPr>
          <a:xfrm>
            <a:off x="561844" y="1091205"/>
            <a:ext cx="9191755" cy="837214"/>
          </a:xfrm>
        </p:spPr>
        <p:txBody>
          <a:bodyPr/>
          <a:lstStyle/>
          <a:p>
            <a:pPr lvl="0"/>
            <a:r>
              <a:rPr lang="en-US" dirty="0"/>
              <a:t>Question 7</a:t>
            </a:r>
          </a:p>
        </p:txBody>
      </p:sp>
      <p:sp>
        <p:nvSpPr>
          <p:cNvPr id="8" name="Text Placeholder 2">
            <a:extLst>
              <a:ext uri="{FF2B5EF4-FFF2-40B4-BE49-F238E27FC236}">
                <a16:creationId xmlns="" xmlns:a16="http://schemas.microsoft.com/office/drawing/2014/main" id="{8A98B535-C945-4C23-944A-09AF4010477A}"/>
              </a:ext>
            </a:extLst>
          </p:cNvPr>
          <p:cNvSpPr txBox="1">
            <a:spLocks/>
          </p:cNvSpPr>
          <p:nvPr/>
        </p:nvSpPr>
        <p:spPr>
          <a:xfrm>
            <a:off x="4907616" y="5410201"/>
            <a:ext cx="4541184" cy="1657350"/>
          </a:xfrm>
          <a:prstGeom prst="rect">
            <a:avLst/>
          </a:prstGeom>
          <a:ln w="28575">
            <a:solidFill>
              <a:srgbClr val="1E1860"/>
            </a:solidFill>
          </a:ln>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marL="0" lvl="1"/>
            <a:r>
              <a:rPr lang="en-US" sz="1747" kern="0" dirty="0"/>
              <a:t>Comments:</a:t>
            </a:r>
          </a:p>
        </p:txBody>
      </p:sp>
      <p:sp>
        <p:nvSpPr>
          <p:cNvPr id="9" name="Text Placeholder 2">
            <a:extLst>
              <a:ext uri="{FF2B5EF4-FFF2-40B4-BE49-F238E27FC236}">
                <a16:creationId xmlns="" xmlns:a16="http://schemas.microsoft.com/office/drawing/2014/main" id="{6347CE6A-6291-414E-8312-3F1A5883C505}"/>
              </a:ext>
            </a:extLst>
          </p:cNvPr>
          <p:cNvSpPr txBox="1">
            <a:spLocks/>
          </p:cNvSpPr>
          <p:nvPr/>
        </p:nvSpPr>
        <p:spPr>
          <a:xfrm>
            <a:off x="914400" y="5029200"/>
            <a:ext cx="4891938" cy="1871384"/>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algn="l" rtl="0"/>
            <a:endParaRPr lang="en-US" sz="1747" kern="0" dirty="0"/>
          </a:p>
          <a:p>
            <a:pPr algn="l" rtl="0"/>
            <a:endParaRPr lang="en-US" sz="1747" kern="0" dirty="0"/>
          </a:p>
          <a:p>
            <a:pPr marL="332833" lvl="1"/>
            <a:endParaRPr lang="en-US" sz="1747" kern="0" dirty="0"/>
          </a:p>
          <a:p>
            <a:pPr marL="707269" lvl="1" indent="-374436">
              <a:buFont typeface="Wingdings" panose="05000000000000000000" pitchFamily="2" charset="2"/>
              <a:buChar char="q"/>
            </a:pPr>
            <a:r>
              <a:rPr lang="en-US" sz="1747" kern="0" dirty="0"/>
              <a:t>Yes</a:t>
            </a:r>
          </a:p>
          <a:p>
            <a:pPr marL="707269" lvl="1" indent="-374436">
              <a:buFont typeface="Wingdings" panose="05000000000000000000" pitchFamily="2" charset="2"/>
              <a:buChar char="q"/>
            </a:pPr>
            <a:r>
              <a:rPr lang="en-US" sz="1747" kern="0" dirty="0"/>
              <a:t>No</a:t>
            </a:r>
          </a:p>
          <a:p>
            <a:pPr marL="707269" lvl="1" indent="-374436">
              <a:buFont typeface="Wingdings" panose="05000000000000000000" pitchFamily="2" charset="2"/>
              <a:buChar char="q"/>
            </a:pPr>
            <a:endParaRPr lang="en-US" sz="1747" kern="0" dirty="0"/>
          </a:p>
          <a:p>
            <a:endParaRPr lang="en-US" sz="2039" kern="0" dirty="0"/>
          </a:p>
        </p:txBody>
      </p:sp>
      <p:sp>
        <p:nvSpPr>
          <p:cNvPr id="50" name="Text Placeholder 2">
            <a:extLst>
              <a:ext uri="{FF2B5EF4-FFF2-40B4-BE49-F238E27FC236}">
                <a16:creationId xmlns="" xmlns:a16="http://schemas.microsoft.com/office/drawing/2014/main" id="{415B052E-F1FA-4BBA-BD1E-473AA50EB024}"/>
              </a:ext>
            </a:extLst>
          </p:cNvPr>
          <p:cNvSpPr>
            <a:spLocks noGrp="1"/>
          </p:cNvSpPr>
          <p:nvPr>
            <p:ph type="body" sz="quarter" idx="10"/>
          </p:nvPr>
        </p:nvSpPr>
        <p:spPr>
          <a:xfrm>
            <a:off x="557784" y="1828800"/>
            <a:ext cx="8305800" cy="3557307"/>
          </a:xfrm>
        </p:spPr>
        <p:txBody>
          <a:bodyPr/>
          <a:lstStyle/>
          <a:p>
            <a:r>
              <a:rPr lang="en-US" sz="1800" dirty="0"/>
              <a:t>A caseworker reports that the family she is working with is doing great. All members of the household have met individual graduation benchmarks, the household is financially stable and free of violence, and there are two caregivers in the household.</a:t>
            </a:r>
          </a:p>
          <a:p>
            <a:endParaRPr lang="en-US" sz="1800" dirty="0"/>
          </a:p>
          <a:p>
            <a:r>
              <a:rPr lang="en-US" sz="1800" dirty="0"/>
              <a:t>The caseworker is about to carry out the graduation survey when she learns that the 14-year-old son has dropped out of school to pursue a job in metalworking. </a:t>
            </a:r>
          </a:p>
          <a:p>
            <a:endParaRPr lang="en-US" sz="1800" dirty="0"/>
          </a:p>
          <a:p>
            <a:r>
              <a:rPr lang="en-US" sz="1800" dirty="0"/>
              <a:t>Is this household ready to graduate?</a:t>
            </a:r>
            <a:endParaRPr lang="en-US" sz="1400" dirty="0"/>
          </a:p>
          <a:p>
            <a:pPr algn="l" rtl="0"/>
            <a:endParaRPr lang="en-US" sz="1400" dirty="0"/>
          </a:p>
          <a:p>
            <a:endParaRPr lang="en-US" sz="1400" dirty="0"/>
          </a:p>
        </p:txBody>
      </p:sp>
      <p:sp>
        <p:nvSpPr>
          <p:cNvPr id="2" name="Slide Number Placeholder 1">
            <a:extLst>
              <a:ext uri="{FF2B5EF4-FFF2-40B4-BE49-F238E27FC236}">
                <a16:creationId xmlns="" xmlns:a16="http://schemas.microsoft.com/office/drawing/2014/main" id="{71B76119-1891-40B1-AB0C-12AE814C4BA2}"/>
              </a:ext>
            </a:extLst>
          </p:cNvPr>
          <p:cNvSpPr>
            <a:spLocks noGrp="1"/>
          </p:cNvSpPr>
          <p:nvPr>
            <p:ph type="sldNum" sz="quarter" idx="12"/>
          </p:nvPr>
        </p:nvSpPr>
        <p:spPr/>
        <p:txBody>
          <a:bodyPr/>
          <a:lstStyle/>
          <a:p>
            <a:fld id="{26E4F88F-4EEB-4D1A-A75E-924C7925135B}" type="slidenum">
              <a:rPr lang="en-US" smtClean="0"/>
              <a:t>28</a:t>
            </a:fld>
            <a:endParaRPr lang="en-US"/>
          </a:p>
        </p:txBody>
      </p:sp>
    </p:spTree>
    <p:extLst>
      <p:ext uri="{BB962C8B-B14F-4D97-AF65-F5344CB8AC3E}">
        <p14:creationId xmlns:p14="http://schemas.microsoft.com/office/powerpoint/2010/main" val="404825024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Graduation review</a:t>
            </a:r>
          </a:p>
        </p:txBody>
      </p:sp>
      <p:sp>
        <p:nvSpPr>
          <p:cNvPr id="7" name="Text Placeholder 6"/>
          <p:cNvSpPr>
            <a:spLocks noGrp="1"/>
          </p:cNvSpPr>
          <p:nvPr>
            <p:ph type="body" sz="quarter" idx="11"/>
          </p:nvPr>
        </p:nvSpPr>
        <p:spPr>
          <a:xfrm>
            <a:off x="561844" y="1091205"/>
            <a:ext cx="9191755" cy="837214"/>
          </a:xfrm>
        </p:spPr>
        <p:txBody>
          <a:bodyPr/>
          <a:lstStyle/>
          <a:p>
            <a:pPr lvl="0"/>
            <a:r>
              <a:rPr lang="en-US" dirty="0"/>
              <a:t>Question 8</a:t>
            </a:r>
          </a:p>
        </p:txBody>
      </p:sp>
      <p:sp>
        <p:nvSpPr>
          <p:cNvPr id="8" name="Text Placeholder 2">
            <a:extLst>
              <a:ext uri="{FF2B5EF4-FFF2-40B4-BE49-F238E27FC236}">
                <a16:creationId xmlns="" xmlns:a16="http://schemas.microsoft.com/office/drawing/2014/main" id="{8A98B535-C945-4C23-944A-09AF4010477A}"/>
              </a:ext>
            </a:extLst>
          </p:cNvPr>
          <p:cNvSpPr txBox="1">
            <a:spLocks/>
          </p:cNvSpPr>
          <p:nvPr/>
        </p:nvSpPr>
        <p:spPr>
          <a:xfrm>
            <a:off x="4907616" y="5410201"/>
            <a:ext cx="4541184" cy="1657350"/>
          </a:xfrm>
          <a:prstGeom prst="rect">
            <a:avLst/>
          </a:prstGeom>
          <a:ln w="28575">
            <a:solidFill>
              <a:srgbClr val="1E1860"/>
            </a:solidFill>
          </a:ln>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marL="0" lvl="1"/>
            <a:r>
              <a:rPr lang="en-US" sz="1747" kern="0" dirty="0"/>
              <a:t>Comments:</a:t>
            </a:r>
          </a:p>
        </p:txBody>
      </p:sp>
      <p:sp>
        <p:nvSpPr>
          <p:cNvPr id="9" name="Text Placeholder 2">
            <a:extLst>
              <a:ext uri="{FF2B5EF4-FFF2-40B4-BE49-F238E27FC236}">
                <a16:creationId xmlns="" xmlns:a16="http://schemas.microsoft.com/office/drawing/2014/main" id="{6347CE6A-6291-414E-8312-3F1A5883C505}"/>
              </a:ext>
            </a:extLst>
          </p:cNvPr>
          <p:cNvSpPr txBox="1">
            <a:spLocks/>
          </p:cNvSpPr>
          <p:nvPr/>
        </p:nvSpPr>
        <p:spPr>
          <a:xfrm>
            <a:off x="914400" y="5029200"/>
            <a:ext cx="4891938" cy="1871384"/>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algn="l" rtl="0"/>
            <a:endParaRPr lang="en-US" sz="1747" kern="0" dirty="0"/>
          </a:p>
          <a:p>
            <a:pPr algn="l" rtl="0"/>
            <a:endParaRPr lang="en-US" sz="1747" kern="0" dirty="0"/>
          </a:p>
          <a:p>
            <a:pPr marL="332833" lvl="1"/>
            <a:endParaRPr lang="en-US" sz="1747" kern="0" dirty="0"/>
          </a:p>
          <a:p>
            <a:pPr marL="707269" lvl="1" indent="-374436">
              <a:buFont typeface="Wingdings" panose="05000000000000000000" pitchFamily="2" charset="2"/>
              <a:buChar char="q"/>
            </a:pPr>
            <a:r>
              <a:rPr lang="en-US" sz="1747" kern="0" dirty="0"/>
              <a:t>Yes</a:t>
            </a:r>
          </a:p>
          <a:p>
            <a:pPr marL="707269" lvl="1" indent="-374436">
              <a:buFont typeface="Wingdings" panose="05000000000000000000" pitchFamily="2" charset="2"/>
              <a:buChar char="q"/>
            </a:pPr>
            <a:r>
              <a:rPr lang="en-US" sz="1747" kern="0" dirty="0"/>
              <a:t>No</a:t>
            </a:r>
          </a:p>
          <a:p>
            <a:pPr marL="707269" lvl="1" indent="-374436">
              <a:buFont typeface="Wingdings" panose="05000000000000000000" pitchFamily="2" charset="2"/>
              <a:buChar char="q"/>
            </a:pPr>
            <a:endParaRPr lang="en-US" sz="1747" kern="0" dirty="0"/>
          </a:p>
          <a:p>
            <a:endParaRPr lang="en-US" sz="2039" kern="0" dirty="0"/>
          </a:p>
        </p:txBody>
      </p:sp>
      <p:sp>
        <p:nvSpPr>
          <p:cNvPr id="50" name="Text Placeholder 2">
            <a:extLst>
              <a:ext uri="{FF2B5EF4-FFF2-40B4-BE49-F238E27FC236}">
                <a16:creationId xmlns="" xmlns:a16="http://schemas.microsoft.com/office/drawing/2014/main" id="{415B052E-F1FA-4BBA-BD1E-473AA50EB024}"/>
              </a:ext>
            </a:extLst>
          </p:cNvPr>
          <p:cNvSpPr>
            <a:spLocks noGrp="1"/>
          </p:cNvSpPr>
          <p:nvPr>
            <p:ph type="body" sz="quarter" idx="10"/>
          </p:nvPr>
        </p:nvSpPr>
        <p:spPr>
          <a:xfrm>
            <a:off x="557784" y="1828800"/>
            <a:ext cx="8305800" cy="3557307"/>
          </a:xfrm>
        </p:spPr>
        <p:txBody>
          <a:bodyPr/>
          <a:lstStyle/>
          <a:p>
            <a:r>
              <a:rPr lang="en-US" sz="1800" dirty="0"/>
              <a:t>When the caseworker carries out a graduation assessment of this household, all individual and household benchmarks are met with the exception of Benchmark 2. The caseworker is having trouble verifying the HIV+ mother’s viral load. The mother’s last recorded viral load was more than a year ago, but when the caseworker visits the clinic to get a more recent report, she discovers that the clinic’s viral load equipment is not functioning. The caseworker then administers the ART adherence questions from the graduation assessment and concludes that the mother has been ART-adherent for the past 12 months.</a:t>
            </a:r>
          </a:p>
          <a:p>
            <a:endParaRPr lang="en-US" sz="1800" dirty="0"/>
          </a:p>
          <a:p>
            <a:r>
              <a:rPr lang="en-US" sz="1800" dirty="0"/>
              <a:t>Is this household ready to graduate?</a:t>
            </a:r>
          </a:p>
          <a:p>
            <a:pPr algn="l" rtl="0"/>
            <a:endParaRPr lang="en-US" sz="1400" dirty="0"/>
          </a:p>
          <a:p>
            <a:endParaRPr lang="en-US" sz="1400" dirty="0"/>
          </a:p>
        </p:txBody>
      </p:sp>
      <p:sp>
        <p:nvSpPr>
          <p:cNvPr id="2" name="Slide Number Placeholder 1">
            <a:extLst>
              <a:ext uri="{FF2B5EF4-FFF2-40B4-BE49-F238E27FC236}">
                <a16:creationId xmlns="" xmlns:a16="http://schemas.microsoft.com/office/drawing/2014/main" id="{9A945832-9301-4C54-9DB2-BC2C03B60CFF}"/>
              </a:ext>
            </a:extLst>
          </p:cNvPr>
          <p:cNvSpPr>
            <a:spLocks noGrp="1"/>
          </p:cNvSpPr>
          <p:nvPr>
            <p:ph type="sldNum" sz="quarter" idx="12"/>
          </p:nvPr>
        </p:nvSpPr>
        <p:spPr/>
        <p:txBody>
          <a:bodyPr/>
          <a:lstStyle/>
          <a:p>
            <a:fld id="{26E4F88F-4EEB-4D1A-A75E-924C7925135B}" type="slidenum">
              <a:rPr lang="en-US" smtClean="0"/>
              <a:t>29</a:t>
            </a:fld>
            <a:endParaRPr lang="en-US"/>
          </a:p>
        </p:txBody>
      </p:sp>
    </p:spTree>
    <p:extLst>
      <p:ext uri="{BB962C8B-B14F-4D97-AF65-F5344CB8AC3E}">
        <p14:creationId xmlns:p14="http://schemas.microsoft.com/office/powerpoint/2010/main" val="22801199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OVC_SERV review</a:t>
            </a:r>
          </a:p>
        </p:txBody>
      </p:sp>
      <p:sp>
        <p:nvSpPr>
          <p:cNvPr id="7" name="Text Placeholder 6"/>
          <p:cNvSpPr>
            <a:spLocks noGrp="1"/>
          </p:cNvSpPr>
          <p:nvPr>
            <p:ph type="body" sz="quarter" idx="11"/>
          </p:nvPr>
        </p:nvSpPr>
        <p:spPr>
          <a:xfrm>
            <a:off x="561844" y="1091205"/>
            <a:ext cx="9191755" cy="837214"/>
          </a:xfrm>
        </p:spPr>
        <p:txBody>
          <a:bodyPr/>
          <a:lstStyle/>
          <a:p>
            <a:pPr lvl="0">
              <a:spcAft>
                <a:spcPts val="1800"/>
              </a:spcAft>
            </a:pPr>
            <a:r>
              <a:rPr lang="en-US" sz="4000" dirty="0"/>
              <a:t>Question 1</a:t>
            </a:r>
            <a:endParaRPr lang="en-US" sz="2800" dirty="0"/>
          </a:p>
          <a:p>
            <a:pPr lvl="0"/>
            <a:r>
              <a:rPr lang="en-US" sz="2800" dirty="0">
                <a:solidFill>
                  <a:schemeClr val="tx1"/>
                </a:solidFill>
              </a:rPr>
              <a:t>What is the status of this child at APR?</a:t>
            </a:r>
          </a:p>
        </p:txBody>
      </p:sp>
      <p:sp>
        <p:nvSpPr>
          <p:cNvPr id="8" name="Text Placeholder 2">
            <a:extLst>
              <a:ext uri="{FF2B5EF4-FFF2-40B4-BE49-F238E27FC236}">
                <a16:creationId xmlns="" xmlns:a16="http://schemas.microsoft.com/office/drawing/2014/main" id="{8A98B535-C945-4C23-944A-09AF4010477A}"/>
              </a:ext>
            </a:extLst>
          </p:cNvPr>
          <p:cNvSpPr txBox="1">
            <a:spLocks/>
          </p:cNvSpPr>
          <p:nvPr/>
        </p:nvSpPr>
        <p:spPr>
          <a:xfrm>
            <a:off x="4907616" y="5410201"/>
            <a:ext cx="4541184" cy="1657350"/>
          </a:xfrm>
          <a:prstGeom prst="rect">
            <a:avLst/>
          </a:prstGeom>
          <a:ln w="28575">
            <a:solidFill>
              <a:srgbClr val="1E1860"/>
            </a:solidFill>
          </a:ln>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marL="0" lvl="1"/>
            <a:r>
              <a:rPr lang="en-US" sz="1747" kern="0" dirty="0"/>
              <a:t>Comments:</a:t>
            </a:r>
          </a:p>
        </p:txBody>
      </p:sp>
      <p:grpSp>
        <p:nvGrpSpPr>
          <p:cNvPr id="27" name="Group 26">
            <a:extLst>
              <a:ext uri="{FF2B5EF4-FFF2-40B4-BE49-F238E27FC236}">
                <a16:creationId xmlns="" xmlns:a16="http://schemas.microsoft.com/office/drawing/2014/main" id="{393039F4-ABAC-4622-9492-6DF0418364A2}"/>
              </a:ext>
            </a:extLst>
          </p:cNvPr>
          <p:cNvGrpSpPr/>
          <p:nvPr/>
        </p:nvGrpSpPr>
        <p:grpSpPr>
          <a:xfrm>
            <a:off x="1371600" y="1905000"/>
            <a:ext cx="7848600" cy="2971800"/>
            <a:chOff x="1767616" y="2426831"/>
            <a:chExt cx="6385784" cy="2383561"/>
          </a:xfrm>
        </p:grpSpPr>
        <p:grpSp>
          <p:nvGrpSpPr>
            <p:cNvPr id="28" name="Group 27">
              <a:extLst>
                <a:ext uri="{FF2B5EF4-FFF2-40B4-BE49-F238E27FC236}">
                  <a16:creationId xmlns="" xmlns:a16="http://schemas.microsoft.com/office/drawing/2014/main" id="{61CAD7FA-7C49-4A91-8C91-3F4CB712F7FA}"/>
                </a:ext>
              </a:extLst>
            </p:cNvPr>
            <p:cNvGrpSpPr/>
            <p:nvPr/>
          </p:nvGrpSpPr>
          <p:grpSpPr>
            <a:xfrm>
              <a:off x="2533090" y="3708205"/>
              <a:ext cx="4382060" cy="344403"/>
              <a:chOff x="2533090" y="3708205"/>
              <a:chExt cx="4382060" cy="344403"/>
            </a:xfrm>
          </p:grpSpPr>
          <p:cxnSp>
            <p:nvCxnSpPr>
              <p:cNvPr id="46" name="Straight Arrow Connector 45">
                <a:extLst>
                  <a:ext uri="{FF2B5EF4-FFF2-40B4-BE49-F238E27FC236}">
                    <a16:creationId xmlns="" xmlns:a16="http://schemas.microsoft.com/office/drawing/2014/main" id="{13DA6C27-9D0D-4D2D-9A42-3DA5C90FD617}"/>
                  </a:ext>
                </a:extLst>
              </p:cNvPr>
              <p:cNvCxnSpPr/>
              <p:nvPr/>
            </p:nvCxnSpPr>
            <p:spPr>
              <a:xfrm>
                <a:off x="2533090" y="3708699"/>
                <a:ext cx="0" cy="332815"/>
              </a:xfrm>
              <a:prstGeom prst="straightConnector1">
                <a:avLst/>
              </a:prstGeom>
              <a:ln w="635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7" name="Straight Arrow Connector 46">
                <a:extLst>
                  <a:ext uri="{FF2B5EF4-FFF2-40B4-BE49-F238E27FC236}">
                    <a16:creationId xmlns="" xmlns:a16="http://schemas.microsoft.com/office/drawing/2014/main" id="{76870224-1CEB-4853-B6C6-61B27C8A6596}"/>
                  </a:ext>
                </a:extLst>
              </p:cNvPr>
              <p:cNvCxnSpPr/>
              <p:nvPr/>
            </p:nvCxnSpPr>
            <p:spPr>
              <a:xfrm>
                <a:off x="3964193" y="3719793"/>
                <a:ext cx="0" cy="332815"/>
              </a:xfrm>
              <a:prstGeom prst="straightConnector1">
                <a:avLst/>
              </a:prstGeom>
              <a:ln w="635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8" name="Straight Arrow Connector 47">
                <a:extLst>
                  <a:ext uri="{FF2B5EF4-FFF2-40B4-BE49-F238E27FC236}">
                    <a16:creationId xmlns="" xmlns:a16="http://schemas.microsoft.com/office/drawing/2014/main" id="{8BEF3EAC-B1FB-4A20-91D1-48C8608B02A7}"/>
                  </a:ext>
                </a:extLst>
              </p:cNvPr>
              <p:cNvCxnSpPr/>
              <p:nvPr/>
            </p:nvCxnSpPr>
            <p:spPr>
              <a:xfrm>
                <a:off x="5417483" y="3708205"/>
                <a:ext cx="0" cy="332815"/>
              </a:xfrm>
              <a:prstGeom prst="straightConnector1">
                <a:avLst/>
              </a:prstGeom>
              <a:ln w="635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9" name="Straight Arrow Connector 48">
                <a:extLst>
                  <a:ext uri="{FF2B5EF4-FFF2-40B4-BE49-F238E27FC236}">
                    <a16:creationId xmlns="" xmlns:a16="http://schemas.microsoft.com/office/drawing/2014/main" id="{D324B265-C699-4638-93F2-549D66AD7147}"/>
                  </a:ext>
                </a:extLst>
              </p:cNvPr>
              <p:cNvCxnSpPr/>
              <p:nvPr/>
            </p:nvCxnSpPr>
            <p:spPr>
              <a:xfrm>
                <a:off x="6915150" y="3719793"/>
                <a:ext cx="0" cy="332815"/>
              </a:xfrm>
              <a:prstGeom prst="straightConnector1">
                <a:avLst/>
              </a:prstGeom>
              <a:ln w="635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grpSp>
        <p:grpSp>
          <p:nvGrpSpPr>
            <p:cNvPr id="29" name="Group 28">
              <a:extLst>
                <a:ext uri="{FF2B5EF4-FFF2-40B4-BE49-F238E27FC236}">
                  <a16:creationId xmlns="" xmlns:a16="http://schemas.microsoft.com/office/drawing/2014/main" id="{C3D9D3B6-A9BC-4A06-8762-FF97D31C0048}"/>
                </a:ext>
              </a:extLst>
            </p:cNvPr>
            <p:cNvGrpSpPr/>
            <p:nvPr/>
          </p:nvGrpSpPr>
          <p:grpSpPr>
            <a:xfrm>
              <a:off x="1767616" y="2426831"/>
              <a:ext cx="6385784" cy="2383561"/>
              <a:chOff x="1767616" y="2426831"/>
              <a:chExt cx="6385784" cy="2383561"/>
            </a:xfrm>
          </p:grpSpPr>
          <p:grpSp>
            <p:nvGrpSpPr>
              <p:cNvPr id="30" name="Group 29">
                <a:extLst>
                  <a:ext uri="{FF2B5EF4-FFF2-40B4-BE49-F238E27FC236}">
                    <a16:creationId xmlns="" xmlns:a16="http://schemas.microsoft.com/office/drawing/2014/main" id="{6AAD96FF-240B-434D-AE19-2843906447E6}"/>
                  </a:ext>
                </a:extLst>
              </p:cNvPr>
              <p:cNvGrpSpPr/>
              <p:nvPr/>
            </p:nvGrpSpPr>
            <p:grpSpPr>
              <a:xfrm>
                <a:off x="1767616" y="3009788"/>
                <a:ext cx="6250946" cy="721099"/>
                <a:chOff x="533400" y="2491159"/>
                <a:chExt cx="8587158" cy="990600"/>
              </a:xfrm>
            </p:grpSpPr>
            <p:sp>
              <p:nvSpPr>
                <p:cNvPr id="38" name="Right Triangle 37">
                  <a:extLst>
                    <a:ext uri="{FF2B5EF4-FFF2-40B4-BE49-F238E27FC236}">
                      <a16:creationId xmlns="" xmlns:a16="http://schemas.microsoft.com/office/drawing/2014/main" id="{9AE16437-4313-4A99-B022-07095E9521F7}"/>
                    </a:ext>
                  </a:extLst>
                </p:cNvPr>
                <p:cNvSpPr/>
                <p:nvPr/>
              </p:nvSpPr>
              <p:spPr>
                <a:xfrm rot="13493498">
                  <a:off x="8129958" y="2491159"/>
                  <a:ext cx="990600" cy="990600"/>
                </a:xfrm>
                <a:prstGeom prst="rtTriangle">
                  <a:avLst/>
                </a:prstGeom>
                <a:solidFill>
                  <a:srgbClr val="008C8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10"/>
                </a:p>
              </p:txBody>
            </p:sp>
            <p:grpSp>
              <p:nvGrpSpPr>
                <p:cNvPr id="39" name="Group 38">
                  <a:extLst>
                    <a:ext uri="{FF2B5EF4-FFF2-40B4-BE49-F238E27FC236}">
                      <a16:creationId xmlns="" xmlns:a16="http://schemas.microsoft.com/office/drawing/2014/main" id="{E8212E20-E3DE-48FF-B10E-6D921956E0EC}"/>
                    </a:ext>
                  </a:extLst>
                </p:cNvPr>
                <p:cNvGrpSpPr/>
                <p:nvPr/>
              </p:nvGrpSpPr>
              <p:grpSpPr>
                <a:xfrm>
                  <a:off x="533400" y="2514599"/>
                  <a:ext cx="8229600" cy="916819"/>
                  <a:chOff x="533400" y="2514599"/>
                  <a:chExt cx="8229600" cy="916819"/>
                </a:xfrm>
              </p:grpSpPr>
              <p:grpSp>
                <p:nvGrpSpPr>
                  <p:cNvPr id="40" name="Group 39">
                    <a:extLst>
                      <a:ext uri="{FF2B5EF4-FFF2-40B4-BE49-F238E27FC236}">
                        <a16:creationId xmlns="" xmlns:a16="http://schemas.microsoft.com/office/drawing/2014/main" id="{ACACB6FB-9657-4284-9349-808AF6726DD3}"/>
                      </a:ext>
                    </a:extLst>
                  </p:cNvPr>
                  <p:cNvGrpSpPr/>
                  <p:nvPr/>
                </p:nvGrpSpPr>
                <p:grpSpPr>
                  <a:xfrm>
                    <a:off x="533400" y="2514599"/>
                    <a:ext cx="8229600" cy="879301"/>
                    <a:chOff x="533400" y="2362199"/>
                    <a:chExt cx="8229600" cy="879301"/>
                  </a:xfrm>
                </p:grpSpPr>
                <p:sp>
                  <p:nvSpPr>
                    <p:cNvPr id="44" name="Rectangle 43">
                      <a:extLst>
                        <a:ext uri="{FF2B5EF4-FFF2-40B4-BE49-F238E27FC236}">
                          <a16:creationId xmlns="" xmlns:a16="http://schemas.microsoft.com/office/drawing/2014/main" id="{4B50A4DA-876B-44CA-95D4-E2A7E941BFC4}"/>
                        </a:ext>
                      </a:extLst>
                    </p:cNvPr>
                    <p:cNvSpPr/>
                    <p:nvPr/>
                  </p:nvSpPr>
                  <p:spPr>
                    <a:xfrm>
                      <a:off x="533400" y="2514600"/>
                      <a:ext cx="8229600" cy="609600"/>
                    </a:xfrm>
                    <a:prstGeom prst="rect">
                      <a:avLst/>
                    </a:prstGeom>
                    <a:solidFill>
                      <a:srgbClr val="008C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10"/>
                    </a:p>
                  </p:txBody>
                </p:sp>
                <p:sp>
                  <p:nvSpPr>
                    <p:cNvPr id="45" name="TextBox 44">
                      <a:extLst>
                        <a:ext uri="{FF2B5EF4-FFF2-40B4-BE49-F238E27FC236}">
                          <a16:creationId xmlns="" xmlns:a16="http://schemas.microsoft.com/office/drawing/2014/main" id="{3ACE20D2-8BA9-4F54-9709-8558D9982F2E}"/>
                        </a:ext>
                      </a:extLst>
                    </p:cNvPr>
                    <p:cNvSpPr txBox="1"/>
                    <p:nvPr/>
                  </p:nvSpPr>
                  <p:spPr>
                    <a:xfrm>
                      <a:off x="685800" y="2362199"/>
                      <a:ext cx="1828800" cy="879301"/>
                    </a:xfrm>
                    <a:prstGeom prst="rect">
                      <a:avLst/>
                    </a:prstGeom>
                    <a:solidFill>
                      <a:srgbClr val="E6661F"/>
                    </a:solidFill>
                    <a:ln>
                      <a:noFill/>
                    </a:ln>
                  </p:spPr>
                  <p:txBody>
                    <a:bodyPr wrap="square" rtlCol="0">
                      <a:spAutoFit/>
                    </a:bodyPr>
                    <a:lstStyle/>
                    <a:p>
                      <a:pPr algn="ctr">
                        <a:spcBef>
                          <a:spcPts val="1456"/>
                        </a:spcBef>
                        <a:spcAft>
                          <a:spcPts val="1456"/>
                        </a:spcAft>
                      </a:pPr>
                      <a:r>
                        <a:rPr lang="en-US" sz="2912" dirty="0">
                          <a:solidFill>
                            <a:schemeClr val="bg1"/>
                          </a:solidFill>
                          <a:latin typeface="Century Gothic" panose="020B0502020202020204" pitchFamily="34" charset="0"/>
                        </a:rPr>
                        <a:t>Q1</a:t>
                      </a:r>
                    </a:p>
                  </p:txBody>
                </p:sp>
              </p:grpSp>
              <p:sp>
                <p:nvSpPr>
                  <p:cNvPr id="41" name="TextBox 40">
                    <a:extLst>
                      <a:ext uri="{FF2B5EF4-FFF2-40B4-BE49-F238E27FC236}">
                        <a16:creationId xmlns="" xmlns:a16="http://schemas.microsoft.com/office/drawing/2014/main" id="{1A0833C9-9066-44AD-9950-A72D3201F965}"/>
                      </a:ext>
                    </a:extLst>
                  </p:cNvPr>
                  <p:cNvSpPr txBox="1"/>
                  <p:nvPr/>
                </p:nvSpPr>
                <p:spPr>
                  <a:xfrm>
                    <a:off x="2651761" y="2514600"/>
                    <a:ext cx="1828800" cy="879301"/>
                  </a:xfrm>
                  <a:prstGeom prst="rect">
                    <a:avLst/>
                  </a:prstGeom>
                  <a:solidFill>
                    <a:srgbClr val="ECCE18"/>
                  </a:solidFill>
                  <a:ln>
                    <a:noFill/>
                  </a:ln>
                </p:spPr>
                <p:txBody>
                  <a:bodyPr wrap="square" rtlCol="0">
                    <a:spAutoFit/>
                  </a:bodyPr>
                  <a:lstStyle/>
                  <a:p>
                    <a:pPr algn="ctr">
                      <a:spcBef>
                        <a:spcPts val="1456"/>
                      </a:spcBef>
                      <a:spcAft>
                        <a:spcPts val="1456"/>
                      </a:spcAft>
                    </a:pPr>
                    <a:r>
                      <a:rPr lang="en-US" sz="2912" dirty="0">
                        <a:solidFill>
                          <a:schemeClr val="bg1"/>
                        </a:solidFill>
                        <a:latin typeface="Century Gothic" panose="020B0502020202020204" pitchFamily="34" charset="0"/>
                      </a:rPr>
                      <a:t>Q2</a:t>
                    </a:r>
                  </a:p>
                </p:txBody>
              </p:sp>
              <p:sp>
                <p:nvSpPr>
                  <p:cNvPr id="42" name="TextBox 41">
                    <a:extLst>
                      <a:ext uri="{FF2B5EF4-FFF2-40B4-BE49-F238E27FC236}">
                        <a16:creationId xmlns="" xmlns:a16="http://schemas.microsoft.com/office/drawing/2014/main" id="{FAAA24C4-7D0E-4692-AFD1-EFE882CB8F16}"/>
                      </a:ext>
                    </a:extLst>
                  </p:cNvPr>
                  <p:cNvSpPr txBox="1"/>
                  <p:nvPr/>
                </p:nvSpPr>
                <p:spPr>
                  <a:xfrm>
                    <a:off x="4632960" y="2552117"/>
                    <a:ext cx="1828800" cy="879301"/>
                  </a:xfrm>
                  <a:prstGeom prst="rect">
                    <a:avLst/>
                  </a:prstGeom>
                  <a:solidFill>
                    <a:srgbClr val="A7BF39"/>
                  </a:solidFill>
                  <a:ln>
                    <a:noFill/>
                  </a:ln>
                </p:spPr>
                <p:txBody>
                  <a:bodyPr wrap="square" rtlCol="0">
                    <a:spAutoFit/>
                  </a:bodyPr>
                  <a:lstStyle/>
                  <a:p>
                    <a:pPr algn="ctr">
                      <a:spcBef>
                        <a:spcPts val="1456"/>
                      </a:spcBef>
                      <a:spcAft>
                        <a:spcPts val="1456"/>
                      </a:spcAft>
                    </a:pPr>
                    <a:r>
                      <a:rPr lang="en-US" sz="2912" dirty="0">
                        <a:solidFill>
                          <a:schemeClr val="bg1"/>
                        </a:solidFill>
                        <a:latin typeface="Century Gothic" panose="020B0502020202020204" pitchFamily="34" charset="0"/>
                      </a:rPr>
                      <a:t>Q3</a:t>
                    </a:r>
                  </a:p>
                </p:txBody>
              </p:sp>
              <p:sp>
                <p:nvSpPr>
                  <p:cNvPr id="43" name="TextBox 42">
                    <a:extLst>
                      <a:ext uri="{FF2B5EF4-FFF2-40B4-BE49-F238E27FC236}">
                        <a16:creationId xmlns="" xmlns:a16="http://schemas.microsoft.com/office/drawing/2014/main" id="{D4D33655-4837-4F4A-A822-ABC82F6C9E13}"/>
                      </a:ext>
                    </a:extLst>
                  </p:cNvPr>
                  <p:cNvSpPr txBox="1"/>
                  <p:nvPr/>
                </p:nvSpPr>
                <p:spPr>
                  <a:xfrm>
                    <a:off x="6614160" y="2536038"/>
                    <a:ext cx="1828800" cy="879301"/>
                  </a:xfrm>
                  <a:prstGeom prst="rect">
                    <a:avLst/>
                  </a:prstGeom>
                  <a:solidFill>
                    <a:srgbClr val="A29CC0"/>
                  </a:solidFill>
                  <a:ln>
                    <a:noFill/>
                  </a:ln>
                </p:spPr>
                <p:txBody>
                  <a:bodyPr wrap="square" rtlCol="0">
                    <a:spAutoFit/>
                  </a:bodyPr>
                  <a:lstStyle/>
                  <a:p>
                    <a:pPr algn="ctr">
                      <a:spcBef>
                        <a:spcPts val="1456"/>
                      </a:spcBef>
                      <a:spcAft>
                        <a:spcPts val="1456"/>
                      </a:spcAft>
                    </a:pPr>
                    <a:r>
                      <a:rPr lang="en-US" sz="2912" dirty="0">
                        <a:solidFill>
                          <a:schemeClr val="bg1"/>
                        </a:solidFill>
                        <a:latin typeface="Century Gothic" panose="020B0502020202020204" pitchFamily="34" charset="0"/>
                      </a:rPr>
                      <a:t>Q4</a:t>
                    </a:r>
                  </a:p>
                </p:txBody>
              </p:sp>
            </p:grpSp>
          </p:grpSp>
          <p:grpSp>
            <p:nvGrpSpPr>
              <p:cNvPr id="31" name="Group 30">
                <a:extLst>
                  <a:ext uri="{FF2B5EF4-FFF2-40B4-BE49-F238E27FC236}">
                    <a16:creationId xmlns="" xmlns:a16="http://schemas.microsoft.com/office/drawing/2014/main" id="{58DA799F-9C38-4F29-A59C-4C9BD174DE8A}"/>
                  </a:ext>
                </a:extLst>
              </p:cNvPr>
              <p:cNvGrpSpPr/>
              <p:nvPr/>
            </p:nvGrpSpPr>
            <p:grpSpPr>
              <a:xfrm>
                <a:off x="1922931" y="2426831"/>
                <a:ext cx="6230469" cy="2383561"/>
                <a:chOff x="1922931" y="2426831"/>
                <a:chExt cx="6230469" cy="2383561"/>
              </a:xfrm>
            </p:grpSpPr>
            <p:cxnSp>
              <p:nvCxnSpPr>
                <p:cNvPr id="32" name="Straight Arrow Connector 31">
                  <a:extLst>
                    <a:ext uri="{FF2B5EF4-FFF2-40B4-BE49-F238E27FC236}">
                      <a16:creationId xmlns="" xmlns:a16="http://schemas.microsoft.com/office/drawing/2014/main" id="{162EA4F3-3B92-4867-B4ED-E96814443C1F}"/>
                    </a:ext>
                  </a:extLst>
                </p:cNvPr>
                <p:cNvCxnSpPr/>
                <p:nvPr/>
              </p:nvCxnSpPr>
              <p:spPr>
                <a:xfrm>
                  <a:off x="7525310" y="2721349"/>
                  <a:ext cx="0" cy="332815"/>
                </a:xfrm>
                <a:prstGeom prst="straightConnector1">
                  <a:avLst/>
                </a:prstGeom>
                <a:ln w="63500">
                  <a:solidFill>
                    <a:schemeClr val="tx1"/>
                  </a:solidFill>
                  <a:tailEnd type="triangle" w="med" len="med"/>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 xmlns:a16="http://schemas.microsoft.com/office/drawing/2014/main" id="{16015EC8-5908-4189-A727-2369B506C385}"/>
                    </a:ext>
                  </a:extLst>
                </p:cNvPr>
                <p:cNvSpPr txBox="1"/>
                <p:nvPr/>
              </p:nvSpPr>
              <p:spPr>
                <a:xfrm>
                  <a:off x="6711089" y="2426831"/>
                  <a:ext cx="1442311" cy="316369"/>
                </a:xfrm>
                <a:prstGeom prst="rect">
                  <a:avLst/>
                </a:prstGeom>
                <a:noFill/>
              </p:spPr>
              <p:txBody>
                <a:bodyPr wrap="square" rtlCol="0">
                  <a:spAutoFit/>
                </a:bodyPr>
                <a:lstStyle/>
                <a:p>
                  <a:pPr algn="ctr"/>
                  <a:r>
                    <a:rPr lang="en-US" sz="1456" dirty="0">
                      <a:latin typeface="Century Gothic" charset="0"/>
                      <a:ea typeface="Century Gothic" charset="0"/>
                      <a:cs typeface="Century Gothic" charset="0"/>
                    </a:rPr>
                    <a:t>today’s date</a:t>
                  </a:r>
                </a:p>
              </p:txBody>
            </p:sp>
            <p:sp>
              <p:nvSpPr>
                <p:cNvPr id="33" name="TextBox 32">
                  <a:extLst>
                    <a:ext uri="{FF2B5EF4-FFF2-40B4-BE49-F238E27FC236}">
                      <a16:creationId xmlns="" xmlns:a16="http://schemas.microsoft.com/office/drawing/2014/main" id="{25B3C15D-258D-424E-8B2A-E9F748ECB895}"/>
                    </a:ext>
                  </a:extLst>
                </p:cNvPr>
                <p:cNvSpPr txBox="1"/>
                <p:nvPr/>
              </p:nvSpPr>
              <p:spPr>
                <a:xfrm>
                  <a:off x="1922931" y="4034858"/>
                  <a:ext cx="1275789" cy="764440"/>
                </a:xfrm>
                <a:prstGeom prst="rect">
                  <a:avLst/>
                </a:prstGeom>
                <a:noFill/>
              </p:spPr>
              <p:txBody>
                <a:bodyPr wrap="square" rtlCol="0">
                  <a:spAutoFit/>
                </a:bodyPr>
                <a:lstStyle/>
                <a:p>
                  <a:pPr algn="ctr"/>
                  <a:r>
                    <a:rPr lang="en-US" sz="1456" dirty="0">
                      <a:latin typeface="Century Gothic" charset="0"/>
                      <a:ea typeface="Century Gothic" charset="0"/>
                      <a:cs typeface="Century Gothic" charset="0"/>
                    </a:rPr>
                    <a:t>Peter received services</a:t>
                  </a:r>
                </a:p>
              </p:txBody>
            </p:sp>
            <p:sp>
              <p:nvSpPr>
                <p:cNvPr id="34" name="TextBox 33">
                  <a:extLst>
                    <a:ext uri="{FF2B5EF4-FFF2-40B4-BE49-F238E27FC236}">
                      <a16:creationId xmlns="" xmlns:a16="http://schemas.microsoft.com/office/drawing/2014/main" id="{1BBDA03B-5E2B-4281-8F64-0B40A1268BB0}"/>
                    </a:ext>
                  </a:extLst>
                </p:cNvPr>
                <p:cNvSpPr txBox="1"/>
                <p:nvPr/>
              </p:nvSpPr>
              <p:spPr>
                <a:xfrm>
                  <a:off x="3309657" y="4034858"/>
                  <a:ext cx="1320165" cy="764440"/>
                </a:xfrm>
                <a:prstGeom prst="rect">
                  <a:avLst/>
                </a:prstGeom>
                <a:noFill/>
              </p:spPr>
              <p:txBody>
                <a:bodyPr wrap="square" rtlCol="0">
                  <a:spAutoFit/>
                </a:bodyPr>
                <a:lstStyle/>
                <a:p>
                  <a:pPr algn="ctr"/>
                  <a:r>
                    <a:rPr lang="en-US" sz="1456" dirty="0">
                      <a:latin typeface="Century Gothic" charset="0"/>
                      <a:ea typeface="Century Gothic" charset="0"/>
                      <a:cs typeface="Century Gothic" charset="0"/>
                    </a:rPr>
                    <a:t>Peter did not receive services</a:t>
                  </a:r>
                </a:p>
              </p:txBody>
            </p:sp>
            <p:sp>
              <p:nvSpPr>
                <p:cNvPr id="35" name="TextBox 34">
                  <a:extLst>
                    <a:ext uri="{FF2B5EF4-FFF2-40B4-BE49-F238E27FC236}">
                      <a16:creationId xmlns="" xmlns:a16="http://schemas.microsoft.com/office/drawing/2014/main" id="{9D0A33A4-1E0E-4ADC-AB07-8E36B9F04869}"/>
                    </a:ext>
                  </a:extLst>
                </p:cNvPr>
                <p:cNvSpPr txBox="1"/>
                <p:nvPr/>
              </p:nvSpPr>
              <p:spPr>
                <a:xfrm>
                  <a:off x="4807324" y="4034364"/>
                  <a:ext cx="1275789" cy="764440"/>
                </a:xfrm>
                <a:prstGeom prst="rect">
                  <a:avLst/>
                </a:prstGeom>
                <a:noFill/>
              </p:spPr>
              <p:txBody>
                <a:bodyPr wrap="square" rtlCol="0">
                  <a:spAutoFit/>
                </a:bodyPr>
                <a:lstStyle/>
                <a:p>
                  <a:pPr algn="ctr"/>
                  <a:r>
                    <a:rPr lang="en-US" sz="1456" dirty="0">
                      <a:latin typeface="Century Gothic" charset="0"/>
                      <a:ea typeface="Century Gothic" charset="0"/>
                      <a:cs typeface="Century Gothic" charset="0"/>
                    </a:rPr>
                    <a:t>Peter received services</a:t>
                  </a:r>
                </a:p>
              </p:txBody>
            </p:sp>
            <p:sp>
              <p:nvSpPr>
                <p:cNvPr id="36" name="TextBox 35">
                  <a:extLst>
                    <a:ext uri="{FF2B5EF4-FFF2-40B4-BE49-F238E27FC236}">
                      <a16:creationId xmlns="" xmlns:a16="http://schemas.microsoft.com/office/drawing/2014/main" id="{BD6190B0-7695-4DEC-80AA-F66D8CDFB027}"/>
                    </a:ext>
                  </a:extLst>
                </p:cNvPr>
                <p:cNvSpPr txBox="1"/>
                <p:nvPr/>
              </p:nvSpPr>
              <p:spPr>
                <a:xfrm>
                  <a:off x="6304991" y="4045952"/>
                  <a:ext cx="1275789" cy="764440"/>
                </a:xfrm>
                <a:prstGeom prst="rect">
                  <a:avLst/>
                </a:prstGeom>
                <a:noFill/>
              </p:spPr>
              <p:txBody>
                <a:bodyPr wrap="square" rtlCol="0">
                  <a:spAutoFit/>
                </a:bodyPr>
                <a:lstStyle/>
                <a:p>
                  <a:pPr algn="ctr"/>
                  <a:r>
                    <a:rPr lang="en-US" sz="1456" dirty="0">
                      <a:latin typeface="Century Gothic" charset="0"/>
                      <a:ea typeface="Century Gothic" charset="0"/>
                      <a:cs typeface="Century Gothic" charset="0"/>
                    </a:rPr>
                    <a:t>Peter received services</a:t>
                  </a:r>
                </a:p>
              </p:txBody>
            </p:sp>
          </p:grpSp>
        </p:grpSp>
      </p:grpSp>
      <p:sp>
        <p:nvSpPr>
          <p:cNvPr id="50" name="Text Placeholder 2">
            <a:extLst>
              <a:ext uri="{FF2B5EF4-FFF2-40B4-BE49-F238E27FC236}">
                <a16:creationId xmlns="" xmlns:a16="http://schemas.microsoft.com/office/drawing/2014/main" id="{6347CE6A-6291-414E-8312-3F1A5883C505}"/>
              </a:ext>
            </a:extLst>
          </p:cNvPr>
          <p:cNvSpPr txBox="1">
            <a:spLocks/>
          </p:cNvSpPr>
          <p:nvPr/>
        </p:nvSpPr>
        <p:spPr>
          <a:xfrm>
            <a:off x="914400" y="5029200"/>
            <a:ext cx="4891938" cy="1871384"/>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algn="l" rtl="0"/>
            <a:endParaRPr lang="en-US" sz="1747" kern="0" dirty="0"/>
          </a:p>
          <a:p>
            <a:pPr algn="l" rtl="0"/>
            <a:endParaRPr lang="en-US" sz="1747" kern="0" dirty="0"/>
          </a:p>
          <a:p>
            <a:pPr marL="707269" lvl="1" indent="-374436">
              <a:buFont typeface="Wingdings" panose="05000000000000000000" pitchFamily="2" charset="2"/>
              <a:buChar char="q"/>
            </a:pPr>
            <a:r>
              <a:rPr lang="en-US" sz="1747" kern="0" dirty="0"/>
              <a:t>Active	</a:t>
            </a:r>
          </a:p>
          <a:p>
            <a:pPr marL="707269" lvl="1" indent="-374436">
              <a:buFont typeface="Wingdings" panose="05000000000000000000" pitchFamily="2" charset="2"/>
              <a:buChar char="q"/>
            </a:pPr>
            <a:r>
              <a:rPr lang="en-US" sz="1747" kern="0" dirty="0"/>
              <a:t>Exited</a:t>
            </a:r>
          </a:p>
          <a:p>
            <a:pPr marL="707269" lvl="1" indent="-374436">
              <a:buFont typeface="Wingdings" panose="05000000000000000000" pitchFamily="2" charset="2"/>
              <a:buChar char="q"/>
            </a:pPr>
            <a:r>
              <a:rPr lang="en-US" sz="1747" kern="0" dirty="0"/>
              <a:t>Transferred</a:t>
            </a:r>
          </a:p>
          <a:p>
            <a:pPr marL="707269" lvl="1" indent="-374436">
              <a:buFont typeface="Wingdings" panose="05000000000000000000" pitchFamily="2" charset="2"/>
              <a:buChar char="q"/>
            </a:pPr>
            <a:r>
              <a:rPr lang="en-US" sz="1747" kern="0" dirty="0"/>
              <a:t>Not reported</a:t>
            </a:r>
          </a:p>
          <a:p>
            <a:endParaRPr lang="en-US" sz="2039" kern="0" dirty="0"/>
          </a:p>
        </p:txBody>
      </p:sp>
    </p:spTree>
    <p:extLst>
      <p:ext uri="{BB962C8B-B14F-4D97-AF65-F5344CB8AC3E}">
        <p14:creationId xmlns:p14="http://schemas.microsoft.com/office/powerpoint/2010/main" val="123660425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Graduation review</a:t>
            </a:r>
          </a:p>
        </p:txBody>
      </p:sp>
      <p:sp>
        <p:nvSpPr>
          <p:cNvPr id="7" name="Text Placeholder 6"/>
          <p:cNvSpPr>
            <a:spLocks noGrp="1"/>
          </p:cNvSpPr>
          <p:nvPr>
            <p:ph type="body" sz="quarter" idx="11"/>
          </p:nvPr>
        </p:nvSpPr>
        <p:spPr>
          <a:xfrm>
            <a:off x="561844" y="1091205"/>
            <a:ext cx="9191755" cy="837214"/>
          </a:xfrm>
        </p:spPr>
        <p:txBody>
          <a:bodyPr/>
          <a:lstStyle/>
          <a:p>
            <a:pPr lvl="0"/>
            <a:r>
              <a:rPr lang="en-US" dirty="0"/>
              <a:t>Question 9</a:t>
            </a:r>
          </a:p>
        </p:txBody>
      </p:sp>
      <p:sp>
        <p:nvSpPr>
          <p:cNvPr id="8" name="Text Placeholder 2">
            <a:extLst>
              <a:ext uri="{FF2B5EF4-FFF2-40B4-BE49-F238E27FC236}">
                <a16:creationId xmlns="" xmlns:a16="http://schemas.microsoft.com/office/drawing/2014/main" id="{8A98B535-C945-4C23-944A-09AF4010477A}"/>
              </a:ext>
            </a:extLst>
          </p:cNvPr>
          <p:cNvSpPr txBox="1">
            <a:spLocks/>
          </p:cNvSpPr>
          <p:nvPr/>
        </p:nvSpPr>
        <p:spPr>
          <a:xfrm>
            <a:off x="4907616" y="5410201"/>
            <a:ext cx="4541184" cy="1657350"/>
          </a:xfrm>
          <a:prstGeom prst="rect">
            <a:avLst/>
          </a:prstGeom>
          <a:ln w="28575">
            <a:solidFill>
              <a:srgbClr val="1E1860"/>
            </a:solidFill>
          </a:ln>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marL="0" lvl="1"/>
            <a:r>
              <a:rPr lang="en-US" sz="1747" kern="0" dirty="0"/>
              <a:t>Comments:</a:t>
            </a:r>
          </a:p>
        </p:txBody>
      </p:sp>
      <p:sp>
        <p:nvSpPr>
          <p:cNvPr id="9" name="Text Placeholder 2">
            <a:extLst>
              <a:ext uri="{FF2B5EF4-FFF2-40B4-BE49-F238E27FC236}">
                <a16:creationId xmlns="" xmlns:a16="http://schemas.microsoft.com/office/drawing/2014/main" id="{6347CE6A-6291-414E-8312-3F1A5883C505}"/>
              </a:ext>
            </a:extLst>
          </p:cNvPr>
          <p:cNvSpPr txBox="1">
            <a:spLocks/>
          </p:cNvSpPr>
          <p:nvPr/>
        </p:nvSpPr>
        <p:spPr>
          <a:xfrm>
            <a:off x="914400" y="5029200"/>
            <a:ext cx="4891938" cy="1871384"/>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algn="l" rtl="0"/>
            <a:endParaRPr lang="en-US" sz="1747" kern="0" dirty="0"/>
          </a:p>
          <a:p>
            <a:pPr algn="l" rtl="0"/>
            <a:endParaRPr lang="en-US" sz="1747" kern="0" dirty="0"/>
          </a:p>
          <a:p>
            <a:pPr marL="332833" lvl="1"/>
            <a:endParaRPr lang="en-US" sz="1747" kern="0" dirty="0"/>
          </a:p>
          <a:p>
            <a:pPr marL="707269" lvl="1" indent="-374436">
              <a:buFont typeface="Wingdings" panose="05000000000000000000" pitchFamily="2" charset="2"/>
              <a:buChar char="q"/>
            </a:pPr>
            <a:r>
              <a:rPr lang="en-US" sz="1747" kern="0" dirty="0"/>
              <a:t>Yes</a:t>
            </a:r>
          </a:p>
          <a:p>
            <a:pPr marL="707269" lvl="1" indent="-374436">
              <a:buFont typeface="Wingdings" panose="05000000000000000000" pitchFamily="2" charset="2"/>
              <a:buChar char="q"/>
            </a:pPr>
            <a:r>
              <a:rPr lang="en-US" sz="1747" kern="0" dirty="0"/>
              <a:t>No</a:t>
            </a:r>
          </a:p>
          <a:p>
            <a:pPr marL="707269" lvl="1" indent="-374436">
              <a:buFont typeface="Wingdings" panose="05000000000000000000" pitchFamily="2" charset="2"/>
              <a:buChar char="q"/>
            </a:pPr>
            <a:endParaRPr lang="en-US" sz="1747" kern="0" dirty="0"/>
          </a:p>
          <a:p>
            <a:endParaRPr lang="en-US" sz="2039" kern="0" dirty="0"/>
          </a:p>
        </p:txBody>
      </p:sp>
      <p:sp>
        <p:nvSpPr>
          <p:cNvPr id="50" name="Text Placeholder 2">
            <a:extLst>
              <a:ext uri="{FF2B5EF4-FFF2-40B4-BE49-F238E27FC236}">
                <a16:creationId xmlns="" xmlns:a16="http://schemas.microsoft.com/office/drawing/2014/main" id="{415B052E-F1FA-4BBA-BD1E-473AA50EB024}"/>
              </a:ext>
            </a:extLst>
          </p:cNvPr>
          <p:cNvSpPr>
            <a:spLocks noGrp="1"/>
          </p:cNvSpPr>
          <p:nvPr>
            <p:ph type="body" sz="quarter" idx="10"/>
          </p:nvPr>
        </p:nvSpPr>
        <p:spPr>
          <a:xfrm>
            <a:off x="557784" y="1828800"/>
            <a:ext cx="8305800" cy="3557307"/>
          </a:xfrm>
        </p:spPr>
        <p:txBody>
          <a:bodyPr/>
          <a:lstStyle/>
          <a:p>
            <a:r>
              <a:rPr lang="en-US" sz="1800" dirty="0"/>
              <a:t>When the caseworker carries out a graduation assessment of this household, all individual and household benchmarks are met, except Benchmark 1. The father discloses that he is HIV-negative, as are all of the children, but the mother does not want to answer questions about her HIV status. The father says to the caseworker, “Of course, my wife is HIV-negative, but she is very shy and doesn’t want to talk about it. What’s the problem? Isn’t it enough for me to tell you that she is HIV-negative?”</a:t>
            </a:r>
          </a:p>
          <a:p>
            <a:endParaRPr lang="en-US" sz="1800" dirty="0"/>
          </a:p>
          <a:p>
            <a:r>
              <a:rPr lang="en-US" sz="1800" dirty="0"/>
              <a:t>Is this household ready to graduate?</a:t>
            </a:r>
          </a:p>
          <a:p>
            <a:pPr algn="l" rtl="0"/>
            <a:endParaRPr lang="en-US" sz="1400" dirty="0"/>
          </a:p>
          <a:p>
            <a:endParaRPr lang="en-US" sz="1400" dirty="0"/>
          </a:p>
        </p:txBody>
      </p:sp>
      <p:sp>
        <p:nvSpPr>
          <p:cNvPr id="2" name="Slide Number Placeholder 1">
            <a:extLst>
              <a:ext uri="{FF2B5EF4-FFF2-40B4-BE49-F238E27FC236}">
                <a16:creationId xmlns="" xmlns:a16="http://schemas.microsoft.com/office/drawing/2014/main" id="{CD497953-B735-42C2-AC72-679122199FD0}"/>
              </a:ext>
            </a:extLst>
          </p:cNvPr>
          <p:cNvSpPr>
            <a:spLocks noGrp="1"/>
          </p:cNvSpPr>
          <p:nvPr>
            <p:ph type="sldNum" sz="quarter" idx="12"/>
          </p:nvPr>
        </p:nvSpPr>
        <p:spPr/>
        <p:txBody>
          <a:bodyPr/>
          <a:lstStyle/>
          <a:p>
            <a:fld id="{26E4F88F-4EEB-4D1A-A75E-924C7925135B}" type="slidenum">
              <a:rPr lang="en-US" smtClean="0"/>
              <a:t>30</a:t>
            </a:fld>
            <a:endParaRPr lang="en-US"/>
          </a:p>
        </p:txBody>
      </p:sp>
    </p:spTree>
    <p:extLst>
      <p:ext uri="{BB962C8B-B14F-4D97-AF65-F5344CB8AC3E}">
        <p14:creationId xmlns:p14="http://schemas.microsoft.com/office/powerpoint/2010/main" val="423306374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0" y="1219200"/>
            <a:ext cx="6858000" cy="2590800"/>
          </a:xfrm>
          <a:prstGeom prst="rect">
            <a:avLst/>
          </a:prstGeom>
          <a:solidFill>
            <a:srgbClr val="A6C0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a:extLst>
              <a:ext uri="{FF2B5EF4-FFF2-40B4-BE49-F238E27FC236}">
                <a16:creationId xmlns="" xmlns:a16="http://schemas.microsoft.com/office/drawing/2014/main" id="{E311743C-CABD-4AF4-994E-96B292880B9D}"/>
              </a:ext>
            </a:extLst>
          </p:cNvPr>
          <p:cNvSpPr>
            <a:spLocks noGrp="1"/>
          </p:cNvSpPr>
          <p:nvPr>
            <p:ph type="body" sz="quarter" idx="11"/>
          </p:nvPr>
        </p:nvSpPr>
        <p:spPr>
          <a:xfrm>
            <a:off x="1371600" y="3048000"/>
            <a:ext cx="7162800" cy="2895600"/>
          </a:xfrm>
        </p:spPr>
        <p:txBody>
          <a:bodyPr/>
          <a:lstStyle/>
          <a:p>
            <a:pPr algn="ctr">
              <a:lnSpc>
                <a:spcPts val="5900"/>
              </a:lnSpc>
            </a:pPr>
            <a:r>
              <a:rPr lang="en-US" sz="6000" b="1" dirty="0">
                <a:latin typeface="Century Gothic" panose="020B0502020202020204" pitchFamily="34" charset="0"/>
              </a:rPr>
              <a:t>OVC_HIVSTAT</a:t>
            </a:r>
          </a:p>
          <a:p>
            <a:pPr algn="ctr">
              <a:lnSpc>
                <a:spcPts val="5900"/>
              </a:lnSpc>
            </a:pPr>
            <a:r>
              <a:rPr lang="en-US" sz="6000" dirty="0">
                <a:latin typeface="Century Gothic" panose="020B0502020202020204" pitchFamily="34" charset="0"/>
              </a:rPr>
              <a:t>review</a:t>
            </a:r>
          </a:p>
          <a:p>
            <a:pPr algn="ctr">
              <a:lnSpc>
                <a:spcPts val="5900"/>
              </a:lnSpc>
            </a:pPr>
            <a:endParaRPr lang="en-US" sz="6000" dirty="0">
              <a:latin typeface="Century Gothic" panose="020B0502020202020204" pitchFamily="34" charset="0"/>
            </a:endParaRPr>
          </a:p>
        </p:txBody>
      </p:sp>
      <p:sp>
        <p:nvSpPr>
          <p:cNvPr id="3" name="Slide Number Placeholder 2">
            <a:extLst>
              <a:ext uri="{FF2B5EF4-FFF2-40B4-BE49-F238E27FC236}">
                <a16:creationId xmlns="" xmlns:a16="http://schemas.microsoft.com/office/drawing/2014/main" id="{C7DDF468-414E-4EDF-B9BA-0838C5B3CC1D}"/>
              </a:ext>
            </a:extLst>
          </p:cNvPr>
          <p:cNvSpPr>
            <a:spLocks noGrp="1"/>
          </p:cNvSpPr>
          <p:nvPr>
            <p:ph type="sldNum" sz="quarter" idx="12"/>
          </p:nvPr>
        </p:nvSpPr>
        <p:spPr/>
        <p:txBody>
          <a:bodyPr/>
          <a:lstStyle/>
          <a:p>
            <a:fld id="{26E4F88F-4EEB-4D1A-A75E-924C7925135B}" type="slidenum">
              <a:rPr lang="en-US" smtClean="0"/>
              <a:t>31</a:t>
            </a:fld>
            <a:endParaRPr lang="en-US"/>
          </a:p>
        </p:txBody>
      </p:sp>
    </p:spTree>
    <p:extLst>
      <p:ext uri="{BB962C8B-B14F-4D97-AF65-F5344CB8AC3E}">
        <p14:creationId xmlns:p14="http://schemas.microsoft.com/office/powerpoint/2010/main" val="257699808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OVC_HIVSTAT review</a:t>
            </a:r>
          </a:p>
        </p:txBody>
      </p:sp>
      <p:sp>
        <p:nvSpPr>
          <p:cNvPr id="7" name="Text Placeholder 6"/>
          <p:cNvSpPr>
            <a:spLocks noGrp="1"/>
          </p:cNvSpPr>
          <p:nvPr>
            <p:ph type="body" sz="quarter" idx="11"/>
          </p:nvPr>
        </p:nvSpPr>
        <p:spPr>
          <a:xfrm>
            <a:off x="561844" y="1091205"/>
            <a:ext cx="9191755" cy="837214"/>
          </a:xfrm>
        </p:spPr>
        <p:txBody>
          <a:bodyPr/>
          <a:lstStyle/>
          <a:p>
            <a:pPr lvl="0"/>
            <a:r>
              <a:rPr lang="en-US" dirty="0"/>
              <a:t>Question 1</a:t>
            </a:r>
          </a:p>
        </p:txBody>
      </p:sp>
      <p:sp>
        <p:nvSpPr>
          <p:cNvPr id="8" name="Text Placeholder 2">
            <a:extLst>
              <a:ext uri="{FF2B5EF4-FFF2-40B4-BE49-F238E27FC236}">
                <a16:creationId xmlns="" xmlns:a16="http://schemas.microsoft.com/office/drawing/2014/main" id="{8A98B535-C945-4C23-944A-09AF4010477A}"/>
              </a:ext>
            </a:extLst>
          </p:cNvPr>
          <p:cNvSpPr txBox="1">
            <a:spLocks/>
          </p:cNvSpPr>
          <p:nvPr/>
        </p:nvSpPr>
        <p:spPr>
          <a:xfrm>
            <a:off x="6705600" y="5791200"/>
            <a:ext cx="2895600" cy="1657350"/>
          </a:xfrm>
          <a:prstGeom prst="rect">
            <a:avLst/>
          </a:prstGeom>
          <a:ln w="28575">
            <a:solidFill>
              <a:srgbClr val="1E1860"/>
            </a:solidFill>
          </a:ln>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marL="0" lvl="1"/>
            <a:r>
              <a:rPr lang="en-US" sz="1747" kern="0" dirty="0"/>
              <a:t>Action:</a:t>
            </a:r>
          </a:p>
        </p:txBody>
      </p:sp>
      <p:sp>
        <p:nvSpPr>
          <p:cNvPr id="50" name="Text Placeholder 2">
            <a:extLst>
              <a:ext uri="{FF2B5EF4-FFF2-40B4-BE49-F238E27FC236}">
                <a16:creationId xmlns="" xmlns:a16="http://schemas.microsoft.com/office/drawing/2014/main" id="{415B052E-F1FA-4BBA-BD1E-473AA50EB024}"/>
              </a:ext>
            </a:extLst>
          </p:cNvPr>
          <p:cNvSpPr>
            <a:spLocks noGrp="1"/>
          </p:cNvSpPr>
          <p:nvPr>
            <p:ph type="body" sz="quarter" idx="10"/>
          </p:nvPr>
        </p:nvSpPr>
        <p:spPr>
          <a:xfrm>
            <a:off x="557784" y="1828800"/>
            <a:ext cx="8305800" cy="3557307"/>
          </a:xfrm>
        </p:spPr>
        <p:txBody>
          <a:bodyPr/>
          <a:lstStyle/>
          <a:p>
            <a:r>
              <a:rPr lang="en-US" sz="1800" dirty="0"/>
              <a:t>During an initial intake session with a newly enrolled family, the caseworker applied the HIV risk assessment for the 8-year-old girl. Neither her parents nor siblings were HIV-positive and she was found to be in overall good health, despite being moderately short for her age. According to the questions on the HIV risk assessment, the child did not need to be referred for HIV testing. The caseworker hesitated, because he had been trained that all OVC in the program are at risk of HIV in one way or another. </a:t>
            </a:r>
          </a:p>
          <a:p>
            <a:endParaRPr lang="en-US" sz="1800" dirty="0"/>
          </a:p>
          <a:p>
            <a:r>
              <a:rPr lang="en-US" sz="1800" dirty="0"/>
              <a:t>How should this child be classified under OVC_HIVSTAT? What action should be taken?</a:t>
            </a:r>
          </a:p>
          <a:p>
            <a:pPr algn="l" rtl="0"/>
            <a:endParaRPr lang="en-US" sz="1400" dirty="0"/>
          </a:p>
          <a:p>
            <a:endParaRPr lang="en-US" sz="1400" dirty="0"/>
          </a:p>
        </p:txBody>
      </p:sp>
      <p:sp>
        <p:nvSpPr>
          <p:cNvPr id="10" name="Text Placeholder 2">
            <a:extLst>
              <a:ext uri="{FF2B5EF4-FFF2-40B4-BE49-F238E27FC236}">
                <a16:creationId xmlns="" xmlns:a16="http://schemas.microsoft.com/office/drawing/2014/main" id="{0F84C749-6B8B-4E98-94C5-289620304DED}"/>
              </a:ext>
            </a:extLst>
          </p:cNvPr>
          <p:cNvSpPr txBox="1">
            <a:spLocks/>
          </p:cNvSpPr>
          <p:nvPr/>
        </p:nvSpPr>
        <p:spPr>
          <a:xfrm>
            <a:off x="533400" y="5715000"/>
            <a:ext cx="6477000" cy="1780614"/>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marL="707269" lvl="1" indent="-374436">
              <a:spcBef>
                <a:spcPts val="400"/>
              </a:spcBef>
              <a:buFont typeface="Wingdings" panose="05000000000000000000" pitchFamily="2" charset="2"/>
              <a:buChar char="q"/>
            </a:pPr>
            <a:r>
              <a:rPr lang="en-US" sz="1400" kern="0" dirty="0"/>
              <a:t>HIV positive currently receiving ART</a:t>
            </a:r>
          </a:p>
          <a:p>
            <a:pPr marL="707269" lvl="1" indent="-374436">
              <a:spcBef>
                <a:spcPts val="400"/>
              </a:spcBef>
              <a:buFont typeface="Wingdings" panose="05000000000000000000" pitchFamily="2" charset="2"/>
              <a:buChar char="q"/>
            </a:pPr>
            <a:r>
              <a:rPr lang="en-US" sz="1400" kern="0" dirty="0"/>
              <a:t>HIV positive not currently receiving ART / ART status unknown</a:t>
            </a:r>
          </a:p>
          <a:p>
            <a:pPr marL="707269" lvl="1" indent="-374436">
              <a:spcBef>
                <a:spcPts val="400"/>
              </a:spcBef>
              <a:buFont typeface="Wingdings" panose="05000000000000000000" pitchFamily="2" charset="2"/>
              <a:buChar char="q"/>
            </a:pPr>
            <a:r>
              <a:rPr lang="en-US" sz="1400" kern="0" dirty="0"/>
              <a:t>HIV negative</a:t>
            </a:r>
          </a:p>
          <a:p>
            <a:pPr marL="707269" lvl="1" indent="-374436">
              <a:spcBef>
                <a:spcPts val="400"/>
              </a:spcBef>
              <a:buFont typeface="Wingdings" panose="05000000000000000000" pitchFamily="2" charset="2"/>
              <a:buChar char="q"/>
            </a:pPr>
            <a:r>
              <a:rPr lang="en-US" sz="1400" kern="0" dirty="0"/>
              <a:t>HIV test not required based on risk assessment</a:t>
            </a:r>
          </a:p>
          <a:p>
            <a:pPr marL="707269" lvl="1" indent="-374436">
              <a:spcBef>
                <a:spcPts val="400"/>
              </a:spcBef>
              <a:buFont typeface="Wingdings" panose="05000000000000000000" pitchFamily="2" charset="2"/>
              <a:buChar char="q"/>
            </a:pPr>
            <a:r>
              <a:rPr lang="en-US" sz="1400" kern="0" dirty="0"/>
              <a:t>HIV status unknown</a:t>
            </a:r>
          </a:p>
          <a:p>
            <a:endParaRPr lang="en-US" sz="1400" kern="0" dirty="0"/>
          </a:p>
        </p:txBody>
      </p:sp>
      <p:sp>
        <p:nvSpPr>
          <p:cNvPr id="2" name="Slide Number Placeholder 1">
            <a:extLst>
              <a:ext uri="{FF2B5EF4-FFF2-40B4-BE49-F238E27FC236}">
                <a16:creationId xmlns="" xmlns:a16="http://schemas.microsoft.com/office/drawing/2014/main" id="{024A4FF9-89DA-464A-B0DF-C6C450DE5F57}"/>
              </a:ext>
            </a:extLst>
          </p:cNvPr>
          <p:cNvSpPr>
            <a:spLocks noGrp="1"/>
          </p:cNvSpPr>
          <p:nvPr>
            <p:ph type="sldNum" sz="quarter" idx="12"/>
          </p:nvPr>
        </p:nvSpPr>
        <p:spPr/>
        <p:txBody>
          <a:bodyPr/>
          <a:lstStyle/>
          <a:p>
            <a:fld id="{26E4F88F-4EEB-4D1A-A75E-924C7925135B}" type="slidenum">
              <a:rPr lang="en-US" smtClean="0"/>
              <a:t>32</a:t>
            </a:fld>
            <a:endParaRPr lang="en-US"/>
          </a:p>
        </p:txBody>
      </p:sp>
    </p:spTree>
    <p:extLst>
      <p:ext uri="{BB962C8B-B14F-4D97-AF65-F5344CB8AC3E}">
        <p14:creationId xmlns:p14="http://schemas.microsoft.com/office/powerpoint/2010/main" val="339895116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OVC_HIVSTAT review</a:t>
            </a:r>
          </a:p>
        </p:txBody>
      </p:sp>
      <p:sp>
        <p:nvSpPr>
          <p:cNvPr id="7" name="Text Placeholder 6"/>
          <p:cNvSpPr>
            <a:spLocks noGrp="1"/>
          </p:cNvSpPr>
          <p:nvPr>
            <p:ph type="body" sz="quarter" idx="11"/>
          </p:nvPr>
        </p:nvSpPr>
        <p:spPr>
          <a:xfrm>
            <a:off x="561844" y="1091205"/>
            <a:ext cx="9191755" cy="837214"/>
          </a:xfrm>
        </p:spPr>
        <p:txBody>
          <a:bodyPr/>
          <a:lstStyle/>
          <a:p>
            <a:pPr lvl="0"/>
            <a:r>
              <a:rPr lang="en-US" dirty="0"/>
              <a:t>Question 2</a:t>
            </a:r>
          </a:p>
        </p:txBody>
      </p:sp>
      <p:sp>
        <p:nvSpPr>
          <p:cNvPr id="8" name="Text Placeholder 2">
            <a:extLst>
              <a:ext uri="{FF2B5EF4-FFF2-40B4-BE49-F238E27FC236}">
                <a16:creationId xmlns="" xmlns:a16="http://schemas.microsoft.com/office/drawing/2014/main" id="{8A98B535-C945-4C23-944A-09AF4010477A}"/>
              </a:ext>
            </a:extLst>
          </p:cNvPr>
          <p:cNvSpPr txBox="1">
            <a:spLocks/>
          </p:cNvSpPr>
          <p:nvPr/>
        </p:nvSpPr>
        <p:spPr>
          <a:xfrm>
            <a:off x="6705600" y="5791200"/>
            <a:ext cx="2895600" cy="1657350"/>
          </a:xfrm>
          <a:prstGeom prst="rect">
            <a:avLst/>
          </a:prstGeom>
          <a:ln w="28575">
            <a:solidFill>
              <a:srgbClr val="1E1860"/>
            </a:solidFill>
          </a:ln>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marL="0" lvl="1"/>
            <a:r>
              <a:rPr lang="en-US" sz="1747" kern="0" dirty="0"/>
              <a:t>Action:</a:t>
            </a:r>
          </a:p>
        </p:txBody>
      </p:sp>
      <p:sp>
        <p:nvSpPr>
          <p:cNvPr id="50" name="Text Placeholder 2">
            <a:extLst>
              <a:ext uri="{FF2B5EF4-FFF2-40B4-BE49-F238E27FC236}">
                <a16:creationId xmlns="" xmlns:a16="http://schemas.microsoft.com/office/drawing/2014/main" id="{415B052E-F1FA-4BBA-BD1E-473AA50EB024}"/>
              </a:ext>
            </a:extLst>
          </p:cNvPr>
          <p:cNvSpPr>
            <a:spLocks noGrp="1"/>
          </p:cNvSpPr>
          <p:nvPr>
            <p:ph type="body" sz="quarter" idx="10"/>
          </p:nvPr>
        </p:nvSpPr>
        <p:spPr>
          <a:xfrm>
            <a:off x="557784" y="1828800"/>
            <a:ext cx="8305800" cy="3557307"/>
          </a:xfrm>
        </p:spPr>
        <p:txBody>
          <a:bodyPr/>
          <a:lstStyle/>
          <a:p>
            <a:r>
              <a:rPr lang="en-US" sz="1800" dirty="0"/>
              <a:t>The caseworker received a phone call from the nurse at the health clinic, who made a referral for a recently diagnosed HIV-positive infant to be enrolled in the OVC project. The nurse felt that the family would benefit from additional support, because the mother had trouble accepting the HIV-positive diagnosis and refused to accept ART medication for her child. </a:t>
            </a:r>
          </a:p>
          <a:p>
            <a:endParaRPr lang="en-US" sz="1800" dirty="0"/>
          </a:p>
          <a:p>
            <a:r>
              <a:rPr lang="en-US" sz="1800" dirty="0"/>
              <a:t>How should this child be classified under OVC_HIVSTAT? What action should be taken?</a:t>
            </a:r>
          </a:p>
          <a:p>
            <a:pPr algn="l" rtl="0"/>
            <a:endParaRPr lang="en-US" sz="1400" dirty="0"/>
          </a:p>
          <a:p>
            <a:endParaRPr lang="en-US" sz="1400" dirty="0"/>
          </a:p>
        </p:txBody>
      </p:sp>
      <p:sp>
        <p:nvSpPr>
          <p:cNvPr id="10" name="Text Placeholder 2">
            <a:extLst>
              <a:ext uri="{FF2B5EF4-FFF2-40B4-BE49-F238E27FC236}">
                <a16:creationId xmlns="" xmlns:a16="http://schemas.microsoft.com/office/drawing/2014/main" id="{0F84C749-6B8B-4E98-94C5-289620304DED}"/>
              </a:ext>
            </a:extLst>
          </p:cNvPr>
          <p:cNvSpPr txBox="1">
            <a:spLocks/>
          </p:cNvSpPr>
          <p:nvPr/>
        </p:nvSpPr>
        <p:spPr>
          <a:xfrm>
            <a:off x="533400" y="5715000"/>
            <a:ext cx="6477000" cy="1780614"/>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marL="707269" lvl="1" indent="-374436">
              <a:spcBef>
                <a:spcPts val="400"/>
              </a:spcBef>
              <a:buFont typeface="Wingdings" panose="05000000000000000000" pitchFamily="2" charset="2"/>
              <a:buChar char="q"/>
            </a:pPr>
            <a:r>
              <a:rPr lang="en-US" sz="1400" kern="0" dirty="0"/>
              <a:t>HIV positive currently receiving ART</a:t>
            </a:r>
          </a:p>
          <a:p>
            <a:pPr marL="707269" lvl="1" indent="-374436">
              <a:spcBef>
                <a:spcPts val="400"/>
              </a:spcBef>
              <a:buFont typeface="Wingdings" panose="05000000000000000000" pitchFamily="2" charset="2"/>
              <a:buChar char="q"/>
            </a:pPr>
            <a:r>
              <a:rPr lang="en-US" sz="1400" kern="0" dirty="0"/>
              <a:t>HIV positive not currently receiving ART / ART status unknown</a:t>
            </a:r>
          </a:p>
          <a:p>
            <a:pPr marL="707269" lvl="1" indent="-374436">
              <a:spcBef>
                <a:spcPts val="400"/>
              </a:spcBef>
              <a:buFont typeface="Wingdings" panose="05000000000000000000" pitchFamily="2" charset="2"/>
              <a:buChar char="q"/>
            </a:pPr>
            <a:r>
              <a:rPr lang="en-US" sz="1400" kern="0" dirty="0"/>
              <a:t>HIV negative</a:t>
            </a:r>
          </a:p>
          <a:p>
            <a:pPr marL="707269" lvl="1" indent="-374436">
              <a:spcBef>
                <a:spcPts val="400"/>
              </a:spcBef>
              <a:buFont typeface="Wingdings" panose="05000000000000000000" pitchFamily="2" charset="2"/>
              <a:buChar char="q"/>
            </a:pPr>
            <a:r>
              <a:rPr lang="en-US" sz="1400" kern="0" dirty="0"/>
              <a:t>HIV test not required based on risk assessment</a:t>
            </a:r>
          </a:p>
          <a:p>
            <a:pPr marL="707269" lvl="1" indent="-374436">
              <a:spcBef>
                <a:spcPts val="400"/>
              </a:spcBef>
              <a:buFont typeface="Wingdings" panose="05000000000000000000" pitchFamily="2" charset="2"/>
              <a:buChar char="q"/>
            </a:pPr>
            <a:r>
              <a:rPr lang="en-US" sz="1400" kern="0" dirty="0"/>
              <a:t>HIV status unknown</a:t>
            </a:r>
          </a:p>
          <a:p>
            <a:endParaRPr lang="en-US" sz="1400" kern="0" dirty="0"/>
          </a:p>
        </p:txBody>
      </p:sp>
      <p:sp>
        <p:nvSpPr>
          <p:cNvPr id="2" name="Slide Number Placeholder 1">
            <a:extLst>
              <a:ext uri="{FF2B5EF4-FFF2-40B4-BE49-F238E27FC236}">
                <a16:creationId xmlns="" xmlns:a16="http://schemas.microsoft.com/office/drawing/2014/main" id="{B55D1CDA-FDE5-4A4D-B082-D8CF53DDBB5F}"/>
              </a:ext>
            </a:extLst>
          </p:cNvPr>
          <p:cNvSpPr>
            <a:spLocks noGrp="1"/>
          </p:cNvSpPr>
          <p:nvPr>
            <p:ph type="sldNum" sz="quarter" idx="12"/>
          </p:nvPr>
        </p:nvSpPr>
        <p:spPr/>
        <p:txBody>
          <a:bodyPr/>
          <a:lstStyle/>
          <a:p>
            <a:fld id="{26E4F88F-4EEB-4D1A-A75E-924C7925135B}" type="slidenum">
              <a:rPr lang="en-US" smtClean="0"/>
              <a:t>33</a:t>
            </a:fld>
            <a:endParaRPr lang="en-US"/>
          </a:p>
        </p:txBody>
      </p:sp>
    </p:spTree>
    <p:extLst>
      <p:ext uri="{BB962C8B-B14F-4D97-AF65-F5344CB8AC3E}">
        <p14:creationId xmlns:p14="http://schemas.microsoft.com/office/powerpoint/2010/main" val="226741719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OVC_HIVSTAT review</a:t>
            </a:r>
          </a:p>
        </p:txBody>
      </p:sp>
      <p:sp>
        <p:nvSpPr>
          <p:cNvPr id="7" name="Text Placeholder 6"/>
          <p:cNvSpPr>
            <a:spLocks noGrp="1"/>
          </p:cNvSpPr>
          <p:nvPr>
            <p:ph type="body" sz="quarter" idx="11"/>
          </p:nvPr>
        </p:nvSpPr>
        <p:spPr>
          <a:xfrm>
            <a:off x="561844" y="1091205"/>
            <a:ext cx="9191755" cy="837214"/>
          </a:xfrm>
        </p:spPr>
        <p:txBody>
          <a:bodyPr/>
          <a:lstStyle/>
          <a:p>
            <a:pPr lvl="0"/>
            <a:r>
              <a:rPr lang="en-US" dirty="0"/>
              <a:t>Question 3</a:t>
            </a:r>
          </a:p>
        </p:txBody>
      </p:sp>
      <p:sp>
        <p:nvSpPr>
          <p:cNvPr id="8" name="Text Placeholder 2">
            <a:extLst>
              <a:ext uri="{FF2B5EF4-FFF2-40B4-BE49-F238E27FC236}">
                <a16:creationId xmlns="" xmlns:a16="http://schemas.microsoft.com/office/drawing/2014/main" id="{8A98B535-C945-4C23-944A-09AF4010477A}"/>
              </a:ext>
            </a:extLst>
          </p:cNvPr>
          <p:cNvSpPr txBox="1">
            <a:spLocks/>
          </p:cNvSpPr>
          <p:nvPr/>
        </p:nvSpPr>
        <p:spPr>
          <a:xfrm>
            <a:off x="6705600" y="5791200"/>
            <a:ext cx="2895600" cy="1657350"/>
          </a:xfrm>
          <a:prstGeom prst="rect">
            <a:avLst/>
          </a:prstGeom>
          <a:ln w="28575">
            <a:solidFill>
              <a:srgbClr val="1E1860"/>
            </a:solidFill>
          </a:ln>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marL="0" lvl="1"/>
            <a:r>
              <a:rPr lang="en-US" sz="1747" kern="0" dirty="0"/>
              <a:t>Action:</a:t>
            </a:r>
          </a:p>
        </p:txBody>
      </p:sp>
      <p:sp>
        <p:nvSpPr>
          <p:cNvPr id="50" name="Text Placeholder 2">
            <a:extLst>
              <a:ext uri="{FF2B5EF4-FFF2-40B4-BE49-F238E27FC236}">
                <a16:creationId xmlns="" xmlns:a16="http://schemas.microsoft.com/office/drawing/2014/main" id="{415B052E-F1FA-4BBA-BD1E-473AA50EB024}"/>
              </a:ext>
            </a:extLst>
          </p:cNvPr>
          <p:cNvSpPr>
            <a:spLocks noGrp="1"/>
          </p:cNvSpPr>
          <p:nvPr>
            <p:ph type="body" sz="quarter" idx="10"/>
          </p:nvPr>
        </p:nvSpPr>
        <p:spPr>
          <a:xfrm>
            <a:off x="557784" y="1828800"/>
            <a:ext cx="8305800" cy="3557307"/>
          </a:xfrm>
        </p:spPr>
        <p:txBody>
          <a:bodyPr/>
          <a:lstStyle/>
          <a:p>
            <a:r>
              <a:rPr lang="en-US" sz="1800" dirty="0"/>
              <a:t>An adolescent boy participating in a life skills training that discusses goal setting and academic planning last had an HIV test two years ago. Luckily, he was found to be HIV-negative. He received post-counseling services to reinforce messages about how to prevent HIV infection. Recently, the caseworker was alerted that the adolescent had stopped attending the life skills training class, had been spotted hanging out at the local bar, and now had his first girlfriend. The community worker conducted an HIV risk assessment, which found that the boy was now sexually active and needed an HIV test. At APR, the boy had not yet received a new HIV test. </a:t>
            </a:r>
          </a:p>
          <a:p>
            <a:endParaRPr lang="en-US" sz="1800" dirty="0"/>
          </a:p>
          <a:p>
            <a:r>
              <a:rPr lang="en-US" sz="1800" dirty="0"/>
              <a:t>How should the boy be counted at APR? What action should be taken?</a:t>
            </a:r>
          </a:p>
          <a:p>
            <a:pPr algn="l" rtl="0"/>
            <a:endParaRPr lang="en-US" sz="1400" dirty="0"/>
          </a:p>
          <a:p>
            <a:endParaRPr lang="en-US" sz="1400" dirty="0"/>
          </a:p>
        </p:txBody>
      </p:sp>
      <p:sp>
        <p:nvSpPr>
          <p:cNvPr id="10" name="Text Placeholder 2">
            <a:extLst>
              <a:ext uri="{FF2B5EF4-FFF2-40B4-BE49-F238E27FC236}">
                <a16:creationId xmlns="" xmlns:a16="http://schemas.microsoft.com/office/drawing/2014/main" id="{0F84C749-6B8B-4E98-94C5-289620304DED}"/>
              </a:ext>
            </a:extLst>
          </p:cNvPr>
          <p:cNvSpPr txBox="1">
            <a:spLocks/>
          </p:cNvSpPr>
          <p:nvPr/>
        </p:nvSpPr>
        <p:spPr>
          <a:xfrm>
            <a:off x="381000" y="5943600"/>
            <a:ext cx="6477000" cy="1780614"/>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marL="707269" lvl="1" indent="-374436">
              <a:spcBef>
                <a:spcPts val="400"/>
              </a:spcBef>
              <a:buFont typeface="Wingdings" panose="05000000000000000000" pitchFamily="2" charset="2"/>
              <a:buChar char="q"/>
            </a:pPr>
            <a:r>
              <a:rPr lang="en-US" sz="1400" kern="0" dirty="0"/>
              <a:t>HIV positive currently receiving ART</a:t>
            </a:r>
          </a:p>
          <a:p>
            <a:pPr marL="707269" lvl="1" indent="-374436">
              <a:spcBef>
                <a:spcPts val="400"/>
              </a:spcBef>
              <a:buFont typeface="Wingdings" panose="05000000000000000000" pitchFamily="2" charset="2"/>
              <a:buChar char="q"/>
            </a:pPr>
            <a:r>
              <a:rPr lang="en-US" sz="1400" kern="0" dirty="0"/>
              <a:t>HIV positive not currently receiving ART / ART status unknown</a:t>
            </a:r>
          </a:p>
          <a:p>
            <a:pPr marL="707269" lvl="1" indent="-374436">
              <a:spcBef>
                <a:spcPts val="400"/>
              </a:spcBef>
              <a:buFont typeface="Wingdings" panose="05000000000000000000" pitchFamily="2" charset="2"/>
              <a:buChar char="q"/>
            </a:pPr>
            <a:r>
              <a:rPr lang="en-US" sz="1400" kern="0" dirty="0"/>
              <a:t>HIV negative</a:t>
            </a:r>
          </a:p>
          <a:p>
            <a:pPr marL="707269" lvl="1" indent="-374436">
              <a:spcBef>
                <a:spcPts val="400"/>
              </a:spcBef>
              <a:buFont typeface="Wingdings" panose="05000000000000000000" pitchFamily="2" charset="2"/>
              <a:buChar char="q"/>
            </a:pPr>
            <a:r>
              <a:rPr lang="en-US" sz="1400" kern="0" dirty="0"/>
              <a:t>HIV test not required based on risk assessment</a:t>
            </a:r>
          </a:p>
          <a:p>
            <a:pPr marL="707269" lvl="1" indent="-374436">
              <a:spcBef>
                <a:spcPts val="400"/>
              </a:spcBef>
              <a:buFont typeface="Wingdings" panose="05000000000000000000" pitchFamily="2" charset="2"/>
              <a:buChar char="q"/>
            </a:pPr>
            <a:r>
              <a:rPr lang="en-US" sz="1400" kern="0" dirty="0"/>
              <a:t>HIV status unknown</a:t>
            </a:r>
          </a:p>
          <a:p>
            <a:endParaRPr lang="en-US" sz="1400" kern="0" dirty="0"/>
          </a:p>
        </p:txBody>
      </p:sp>
      <p:sp>
        <p:nvSpPr>
          <p:cNvPr id="2" name="Slide Number Placeholder 1">
            <a:extLst>
              <a:ext uri="{FF2B5EF4-FFF2-40B4-BE49-F238E27FC236}">
                <a16:creationId xmlns="" xmlns:a16="http://schemas.microsoft.com/office/drawing/2014/main" id="{D6DC0CAF-D813-41E4-AD7C-0FFFCCBC0C27}"/>
              </a:ext>
            </a:extLst>
          </p:cNvPr>
          <p:cNvSpPr>
            <a:spLocks noGrp="1"/>
          </p:cNvSpPr>
          <p:nvPr>
            <p:ph type="sldNum" sz="quarter" idx="12"/>
          </p:nvPr>
        </p:nvSpPr>
        <p:spPr/>
        <p:txBody>
          <a:bodyPr/>
          <a:lstStyle/>
          <a:p>
            <a:fld id="{26E4F88F-4EEB-4D1A-A75E-924C7925135B}" type="slidenum">
              <a:rPr lang="en-US" smtClean="0"/>
              <a:t>34</a:t>
            </a:fld>
            <a:endParaRPr lang="en-US"/>
          </a:p>
        </p:txBody>
      </p:sp>
    </p:spTree>
    <p:extLst>
      <p:ext uri="{BB962C8B-B14F-4D97-AF65-F5344CB8AC3E}">
        <p14:creationId xmlns:p14="http://schemas.microsoft.com/office/powerpoint/2010/main" val="215226981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OVC_HIVSTAT review</a:t>
            </a:r>
          </a:p>
        </p:txBody>
      </p:sp>
      <p:sp>
        <p:nvSpPr>
          <p:cNvPr id="7" name="Text Placeholder 6"/>
          <p:cNvSpPr>
            <a:spLocks noGrp="1"/>
          </p:cNvSpPr>
          <p:nvPr>
            <p:ph type="body" sz="quarter" idx="11"/>
          </p:nvPr>
        </p:nvSpPr>
        <p:spPr>
          <a:xfrm>
            <a:off x="561844" y="1091205"/>
            <a:ext cx="9191755" cy="837214"/>
          </a:xfrm>
        </p:spPr>
        <p:txBody>
          <a:bodyPr/>
          <a:lstStyle/>
          <a:p>
            <a:pPr lvl="0"/>
            <a:r>
              <a:rPr lang="en-US" dirty="0"/>
              <a:t>Question 4</a:t>
            </a:r>
          </a:p>
        </p:txBody>
      </p:sp>
      <p:sp>
        <p:nvSpPr>
          <p:cNvPr id="8" name="Text Placeholder 2">
            <a:extLst>
              <a:ext uri="{FF2B5EF4-FFF2-40B4-BE49-F238E27FC236}">
                <a16:creationId xmlns="" xmlns:a16="http://schemas.microsoft.com/office/drawing/2014/main" id="{8A98B535-C945-4C23-944A-09AF4010477A}"/>
              </a:ext>
            </a:extLst>
          </p:cNvPr>
          <p:cNvSpPr txBox="1">
            <a:spLocks/>
          </p:cNvSpPr>
          <p:nvPr/>
        </p:nvSpPr>
        <p:spPr>
          <a:xfrm>
            <a:off x="6705600" y="5791200"/>
            <a:ext cx="2895600" cy="1657350"/>
          </a:xfrm>
          <a:prstGeom prst="rect">
            <a:avLst/>
          </a:prstGeom>
          <a:ln w="28575">
            <a:solidFill>
              <a:srgbClr val="1E1860"/>
            </a:solidFill>
          </a:ln>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marL="0" lvl="1"/>
            <a:r>
              <a:rPr lang="en-US" sz="1747" kern="0" dirty="0"/>
              <a:t>Action:</a:t>
            </a:r>
          </a:p>
        </p:txBody>
      </p:sp>
      <p:sp>
        <p:nvSpPr>
          <p:cNvPr id="50" name="Text Placeholder 2">
            <a:extLst>
              <a:ext uri="{FF2B5EF4-FFF2-40B4-BE49-F238E27FC236}">
                <a16:creationId xmlns="" xmlns:a16="http://schemas.microsoft.com/office/drawing/2014/main" id="{415B052E-F1FA-4BBA-BD1E-473AA50EB024}"/>
              </a:ext>
            </a:extLst>
          </p:cNvPr>
          <p:cNvSpPr>
            <a:spLocks noGrp="1"/>
          </p:cNvSpPr>
          <p:nvPr>
            <p:ph type="body" sz="quarter" idx="10"/>
          </p:nvPr>
        </p:nvSpPr>
        <p:spPr>
          <a:xfrm>
            <a:off x="557784" y="1828800"/>
            <a:ext cx="8586216" cy="3886200"/>
          </a:xfrm>
        </p:spPr>
        <p:txBody>
          <a:bodyPr/>
          <a:lstStyle/>
          <a:p>
            <a:r>
              <a:rPr lang="en-US" sz="1800" dirty="0"/>
              <a:t>During a community health screening event, a 17-year-old girl received HIV testing and counseling services. The nurse informed her that she was HIV-positive and the caseworker brought her to the health facility. Thanks to the national test and treat policy, she was placed on ART the same afternoon. Several months later, right before SAPR, the same nurse informed the caseworker that the girl had not picked up her ART medication or attended an appointment in two months, and had not responded to the health facility’s efforts to contact her. When the caseworker talked to the girl, she said that she did not have transport money to get to the clinic and could not get the money from her parents, because she had not yet disclosed her HIV status to them. </a:t>
            </a:r>
          </a:p>
          <a:p>
            <a:endParaRPr lang="en-US" sz="1800" dirty="0"/>
          </a:p>
          <a:p>
            <a:r>
              <a:rPr lang="en-US" sz="1800" dirty="0"/>
              <a:t>How should the girl be classified at SAPR?</a:t>
            </a:r>
          </a:p>
          <a:p>
            <a:pPr algn="l" rtl="0"/>
            <a:endParaRPr lang="en-US" sz="1800" dirty="0"/>
          </a:p>
          <a:p>
            <a:endParaRPr lang="en-US" sz="1800" dirty="0"/>
          </a:p>
        </p:txBody>
      </p:sp>
      <p:sp>
        <p:nvSpPr>
          <p:cNvPr id="10" name="Text Placeholder 2">
            <a:extLst>
              <a:ext uri="{FF2B5EF4-FFF2-40B4-BE49-F238E27FC236}">
                <a16:creationId xmlns="" xmlns:a16="http://schemas.microsoft.com/office/drawing/2014/main" id="{0F84C749-6B8B-4E98-94C5-289620304DED}"/>
              </a:ext>
            </a:extLst>
          </p:cNvPr>
          <p:cNvSpPr txBox="1">
            <a:spLocks/>
          </p:cNvSpPr>
          <p:nvPr/>
        </p:nvSpPr>
        <p:spPr>
          <a:xfrm>
            <a:off x="533400" y="5715000"/>
            <a:ext cx="6477000" cy="1780614"/>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marL="707269" lvl="1" indent="-374436">
              <a:spcBef>
                <a:spcPts val="400"/>
              </a:spcBef>
              <a:buFont typeface="Wingdings" panose="05000000000000000000" pitchFamily="2" charset="2"/>
              <a:buChar char="q"/>
            </a:pPr>
            <a:r>
              <a:rPr lang="en-US" sz="1400" kern="0" dirty="0"/>
              <a:t>HIV positive currently receiving ART</a:t>
            </a:r>
          </a:p>
          <a:p>
            <a:pPr marL="707269" lvl="1" indent="-374436">
              <a:spcBef>
                <a:spcPts val="400"/>
              </a:spcBef>
              <a:buFont typeface="Wingdings" panose="05000000000000000000" pitchFamily="2" charset="2"/>
              <a:buChar char="q"/>
            </a:pPr>
            <a:r>
              <a:rPr lang="en-US" sz="1400" kern="0" dirty="0"/>
              <a:t>HIV positive not currently receiving ART / ART status unknown</a:t>
            </a:r>
          </a:p>
          <a:p>
            <a:pPr marL="707269" lvl="1" indent="-374436">
              <a:spcBef>
                <a:spcPts val="400"/>
              </a:spcBef>
              <a:buFont typeface="Wingdings" panose="05000000000000000000" pitchFamily="2" charset="2"/>
              <a:buChar char="q"/>
            </a:pPr>
            <a:r>
              <a:rPr lang="en-US" sz="1400" kern="0" dirty="0"/>
              <a:t>HIV negative</a:t>
            </a:r>
          </a:p>
          <a:p>
            <a:pPr marL="707269" lvl="1" indent="-374436">
              <a:spcBef>
                <a:spcPts val="400"/>
              </a:spcBef>
              <a:buFont typeface="Wingdings" panose="05000000000000000000" pitchFamily="2" charset="2"/>
              <a:buChar char="q"/>
            </a:pPr>
            <a:r>
              <a:rPr lang="en-US" sz="1400" kern="0" dirty="0"/>
              <a:t>HIV test not required based on risk assessment</a:t>
            </a:r>
          </a:p>
          <a:p>
            <a:pPr marL="707269" lvl="1" indent="-374436">
              <a:spcBef>
                <a:spcPts val="400"/>
              </a:spcBef>
              <a:buFont typeface="Wingdings" panose="05000000000000000000" pitchFamily="2" charset="2"/>
              <a:buChar char="q"/>
            </a:pPr>
            <a:r>
              <a:rPr lang="en-US" sz="1400" kern="0" dirty="0"/>
              <a:t>HIV status unknown</a:t>
            </a:r>
          </a:p>
          <a:p>
            <a:endParaRPr lang="en-US" sz="1400" kern="0" dirty="0"/>
          </a:p>
        </p:txBody>
      </p:sp>
      <p:sp>
        <p:nvSpPr>
          <p:cNvPr id="2" name="Slide Number Placeholder 1">
            <a:extLst>
              <a:ext uri="{FF2B5EF4-FFF2-40B4-BE49-F238E27FC236}">
                <a16:creationId xmlns="" xmlns:a16="http://schemas.microsoft.com/office/drawing/2014/main" id="{ACBCE277-1DE2-4201-892D-9F71C5E239EC}"/>
              </a:ext>
            </a:extLst>
          </p:cNvPr>
          <p:cNvSpPr>
            <a:spLocks noGrp="1"/>
          </p:cNvSpPr>
          <p:nvPr>
            <p:ph type="sldNum" sz="quarter" idx="12"/>
          </p:nvPr>
        </p:nvSpPr>
        <p:spPr/>
        <p:txBody>
          <a:bodyPr/>
          <a:lstStyle/>
          <a:p>
            <a:fld id="{26E4F88F-4EEB-4D1A-A75E-924C7925135B}" type="slidenum">
              <a:rPr lang="en-US" smtClean="0"/>
              <a:t>35</a:t>
            </a:fld>
            <a:endParaRPr lang="en-US"/>
          </a:p>
        </p:txBody>
      </p:sp>
    </p:spTree>
    <p:extLst>
      <p:ext uri="{BB962C8B-B14F-4D97-AF65-F5344CB8AC3E}">
        <p14:creationId xmlns:p14="http://schemas.microsoft.com/office/powerpoint/2010/main" val="115237757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OVC_HIVSTAT review</a:t>
            </a:r>
          </a:p>
        </p:txBody>
      </p:sp>
      <p:sp>
        <p:nvSpPr>
          <p:cNvPr id="7" name="Text Placeholder 6"/>
          <p:cNvSpPr>
            <a:spLocks noGrp="1"/>
          </p:cNvSpPr>
          <p:nvPr>
            <p:ph type="body" sz="quarter" idx="11"/>
          </p:nvPr>
        </p:nvSpPr>
        <p:spPr>
          <a:xfrm>
            <a:off x="561844" y="1091205"/>
            <a:ext cx="9191755" cy="837214"/>
          </a:xfrm>
        </p:spPr>
        <p:txBody>
          <a:bodyPr/>
          <a:lstStyle/>
          <a:p>
            <a:pPr lvl="0"/>
            <a:r>
              <a:rPr lang="en-US" dirty="0"/>
              <a:t>Question 5</a:t>
            </a:r>
          </a:p>
        </p:txBody>
      </p:sp>
      <p:sp>
        <p:nvSpPr>
          <p:cNvPr id="8" name="Text Placeholder 2">
            <a:extLst>
              <a:ext uri="{FF2B5EF4-FFF2-40B4-BE49-F238E27FC236}">
                <a16:creationId xmlns="" xmlns:a16="http://schemas.microsoft.com/office/drawing/2014/main" id="{8A98B535-C945-4C23-944A-09AF4010477A}"/>
              </a:ext>
            </a:extLst>
          </p:cNvPr>
          <p:cNvSpPr txBox="1">
            <a:spLocks/>
          </p:cNvSpPr>
          <p:nvPr/>
        </p:nvSpPr>
        <p:spPr>
          <a:xfrm>
            <a:off x="6705600" y="5791200"/>
            <a:ext cx="2895600" cy="1657350"/>
          </a:xfrm>
          <a:prstGeom prst="rect">
            <a:avLst/>
          </a:prstGeom>
          <a:ln w="28575">
            <a:solidFill>
              <a:srgbClr val="1E1860"/>
            </a:solidFill>
          </a:ln>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marL="0" lvl="1"/>
            <a:r>
              <a:rPr lang="en-US" sz="1747" kern="0" dirty="0"/>
              <a:t>Action:</a:t>
            </a:r>
          </a:p>
        </p:txBody>
      </p:sp>
      <p:sp>
        <p:nvSpPr>
          <p:cNvPr id="50" name="Text Placeholder 2">
            <a:extLst>
              <a:ext uri="{FF2B5EF4-FFF2-40B4-BE49-F238E27FC236}">
                <a16:creationId xmlns="" xmlns:a16="http://schemas.microsoft.com/office/drawing/2014/main" id="{415B052E-F1FA-4BBA-BD1E-473AA50EB024}"/>
              </a:ext>
            </a:extLst>
          </p:cNvPr>
          <p:cNvSpPr>
            <a:spLocks noGrp="1"/>
          </p:cNvSpPr>
          <p:nvPr>
            <p:ph type="body" sz="quarter" idx="10"/>
          </p:nvPr>
        </p:nvSpPr>
        <p:spPr>
          <a:xfrm>
            <a:off x="557784" y="1828800"/>
            <a:ext cx="8305800" cy="3557307"/>
          </a:xfrm>
        </p:spPr>
        <p:txBody>
          <a:bodyPr/>
          <a:lstStyle/>
          <a:p>
            <a:r>
              <a:rPr lang="en-US" sz="1800" dirty="0"/>
              <a:t>An implementing partner in a neighboring province transferred several OVC to a CBO in early 2018. Upon reviewing one family’s records, a caseworker at the CBO noted in the case file that a certain 4-year-old child had an HIV-negative test result reported in 2017. The child has enrolled in school for the first time, with the financial support of the CBO. The mother is participating in an economic strengthening initiative and there is no sign of sexual abuse in the household. </a:t>
            </a:r>
          </a:p>
          <a:p>
            <a:endParaRPr lang="en-US" sz="1800" dirty="0"/>
          </a:p>
          <a:p>
            <a:r>
              <a:rPr lang="en-US" sz="1800" dirty="0"/>
              <a:t>How should this child be classified under OVC_HIVSTAT? What action should be taken?</a:t>
            </a:r>
          </a:p>
          <a:p>
            <a:endParaRPr lang="en-US" sz="1800" dirty="0"/>
          </a:p>
        </p:txBody>
      </p:sp>
      <p:sp>
        <p:nvSpPr>
          <p:cNvPr id="10" name="Text Placeholder 2">
            <a:extLst>
              <a:ext uri="{FF2B5EF4-FFF2-40B4-BE49-F238E27FC236}">
                <a16:creationId xmlns="" xmlns:a16="http://schemas.microsoft.com/office/drawing/2014/main" id="{0F84C749-6B8B-4E98-94C5-289620304DED}"/>
              </a:ext>
            </a:extLst>
          </p:cNvPr>
          <p:cNvSpPr txBox="1">
            <a:spLocks/>
          </p:cNvSpPr>
          <p:nvPr/>
        </p:nvSpPr>
        <p:spPr>
          <a:xfrm>
            <a:off x="533400" y="5715000"/>
            <a:ext cx="6477000" cy="1780614"/>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marL="707269" lvl="1" indent="-374436">
              <a:spcBef>
                <a:spcPts val="400"/>
              </a:spcBef>
              <a:buFont typeface="Wingdings" panose="05000000000000000000" pitchFamily="2" charset="2"/>
              <a:buChar char="q"/>
            </a:pPr>
            <a:r>
              <a:rPr lang="en-US" sz="1400" kern="0" dirty="0"/>
              <a:t>HIV positive currently receiving ART</a:t>
            </a:r>
          </a:p>
          <a:p>
            <a:pPr marL="707269" lvl="1" indent="-374436">
              <a:spcBef>
                <a:spcPts val="400"/>
              </a:spcBef>
              <a:buFont typeface="Wingdings" panose="05000000000000000000" pitchFamily="2" charset="2"/>
              <a:buChar char="q"/>
            </a:pPr>
            <a:r>
              <a:rPr lang="en-US" sz="1400" kern="0" dirty="0"/>
              <a:t>HIV positive not currently receiving ART / ART status unknown</a:t>
            </a:r>
          </a:p>
          <a:p>
            <a:pPr marL="707269" lvl="1" indent="-374436">
              <a:spcBef>
                <a:spcPts val="400"/>
              </a:spcBef>
              <a:buFont typeface="Wingdings" panose="05000000000000000000" pitchFamily="2" charset="2"/>
              <a:buChar char="q"/>
            </a:pPr>
            <a:r>
              <a:rPr lang="en-US" sz="1400" kern="0" dirty="0"/>
              <a:t>HIV negative</a:t>
            </a:r>
          </a:p>
          <a:p>
            <a:pPr marL="707269" lvl="1" indent="-374436">
              <a:spcBef>
                <a:spcPts val="400"/>
              </a:spcBef>
              <a:buFont typeface="Wingdings" panose="05000000000000000000" pitchFamily="2" charset="2"/>
              <a:buChar char="q"/>
            </a:pPr>
            <a:r>
              <a:rPr lang="en-US" sz="1400" kern="0" dirty="0"/>
              <a:t>HIV test not required based on risk assessment</a:t>
            </a:r>
          </a:p>
          <a:p>
            <a:pPr marL="707269" lvl="1" indent="-374436">
              <a:spcBef>
                <a:spcPts val="400"/>
              </a:spcBef>
              <a:buFont typeface="Wingdings" panose="05000000000000000000" pitchFamily="2" charset="2"/>
              <a:buChar char="q"/>
            </a:pPr>
            <a:r>
              <a:rPr lang="en-US" sz="1400" kern="0" dirty="0"/>
              <a:t>HIV status unknown</a:t>
            </a:r>
          </a:p>
          <a:p>
            <a:endParaRPr lang="en-US" sz="1400" kern="0" dirty="0"/>
          </a:p>
        </p:txBody>
      </p:sp>
      <p:sp>
        <p:nvSpPr>
          <p:cNvPr id="2" name="Slide Number Placeholder 1">
            <a:extLst>
              <a:ext uri="{FF2B5EF4-FFF2-40B4-BE49-F238E27FC236}">
                <a16:creationId xmlns="" xmlns:a16="http://schemas.microsoft.com/office/drawing/2014/main" id="{DBE61B68-4E79-4C14-85E3-E233E9F36D00}"/>
              </a:ext>
            </a:extLst>
          </p:cNvPr>
          <p:cNvSpPr>
            <a:spLocks noGrp="1"/>
          </p:cNvSpPr>
          <p:nvPr>
            <p:ph type="sldNum" sz="quarter" idx="12"/>
          </p:nvPr>
        </p:nvSpPr>
        <p:spPr/>
        <p:txBody>
          <a:bodyPr/>
          <a:lstStyle/>
          <a:p>
            <a:fld id="{26E4F88F-4EEB-4D1A-A75E-924C7925135B}" type="slidenum">
              <a:rPr lang="en-US" smtClean="0"/>
              <a:t>36</a:t>
            </a:fld>
            <a:endParaRPr lang="en-US"/>
          </a:p>
        </p:txBody>
      </p:sp>
    </p:spTree>
    <p:extLst>
      <p:ext uri="{BB962C8B-B14F-4D97-AF65-F5344CB8AC3E}">
        <p14:creationId xmlns:p14="http://schemas.microsoft.com/office/powerpoint/2010/main" val="84053921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OVC_HIVSTAT review</a:t>
            </a:r>
          </a:p>
        </p:txBody>
      </p:sp>
      <p:sp>
        <p:nvSpPr>
          <p:cNvPr id="7" name="Text Placeholder 6"/>
          <p:cNvSpPr>
            <a:spLocks noGrp="1"/>
          </p:cNvSpPr>
          <p:nvPr>
            <p:ph type="body" sz="quarter" idx="11"/>
          </p:nvPr>
        </p:nvSpPr>
        <p:spPr>
          <a:xfrm>
            <a:off x="561844" y="1091205"/>
            <a:ext cx="9191755" cy="837214"/>
          </a:xfrm>
        </p:spPr>
        <p:txBody>
          <a:bodyPr/>
          <a:lstStyle/>
          <a:p>
            <a:pPr lvl="0"/>
            <a:r>
              <a:rPr lang="en-US" dirty="0"/>
              <a:t>Question 6</a:t>
            </a:r>
          </a:p>
        </p:txBody>
      </p:sp>
      <p:sp>
        <p:nvSpPr>
          <p:cNvPr id="8" name="Text Placeholder 2">
            <a:extLst>
              <a:ext uri="{FF2B5EF4-FFF2-40B4-BE49-F238E27FC236}">
                <a16:creationId xmlns:a16="http://schemas.microsoft.com/office/drawing/2014/main" xmlns="" id="{8A98B535-C945-4C23-944A-09AF4010477A}"/>
              </a:ext>
            </a:extLst>
          </p:cNvPr>
          <p:cNvSpPr txBox="1">
            <a:spLocks/>
          </p:cNvSpPr>
          <p:nvPr/>
        </p:nvSpPr>
        <p:spPr>
          <a:xfrm>
            <a:off x="6705600" y="5791200"/>
            <a:ext cx="2895600" cy="1657350"/>
          </a:xfrm>
          <a:prstGeom prst="rect">
            <a:avLst/>
          </a:prstGeom>
          <a:ln w="28575">
            <a:solidFill>
              <a:srgbClr val="1E1860"/>
            </a:solidFill>
          </a:ln>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marL="0" lvl="1"/>
            <a:r>
              <a:rPr lang="en-US" sz="1747" kern="0" dirty="0"/>
              <a:t>Action:</a:t>
            </a:r>
          </a:p>
        </p:txBody>
      </p:sp>
      <p:sp>
        <p:nvSpPr>
          <p:cNvPr id="50" name="Text Placeholder 2">
            <a:extLst>
              <a:ext uri="{FF2B5EF4-FFF2-40B4-BE49-F238E27FC236}">
                <a16:creationId xmlns:a16="http://schemas.microsoft.com/office/drawing/2014/main" xmlns="" id="{415B052E-F1FA-4BBA-BD1E-473AA50EB024}"/>
              </a:ext>
            </a:extLst>
          </p:cNvPr>
          <p:cNvSpPr>
            <a:spLocks noGrp="1"/>
          </p:cNvSpPr>
          <p:nvPr>
            <p:ph type="body" sz="quarter" idx="10"/>
          </p:nvPr>
        </p:nvSpPr>
        <p:spPr>
          <a:xfrm>
            <a:off x="557783" y="1828800"/>
            <a:ext cx="8728085" cy="3557307"/>
          </a:xfrm>
        </p:spPr>
        <p:txBody>
          <a:bodyPr/>
          <a:lstStyle/>
          <a:p>
            <a:r>
              <a:rPr lang="en-US" sz="1800" dirty="0"/>
              <a:t>For several years, a case worker has been working with a family that includes an HIV-positive mother and 4 children. The youngest boy, age 2, is also HIV-positive and has been on ART since birth. Recently, the mother’s health has become worse, and the 2-year-old boy has also become sickly. The case worker discussed the boy’s case with a nurse at the clinic, who said that his last viral load test showed he was not virally suppressed, although the mother was still faithfully bringing him to his clinic appointments and picking up his ART pills. The mother admitted to the case worker that in recent months she had sometimes failed to give her son his ART pills, given her failing health and struggles to care for all her children.</a:t>
            </a:r>
          </a:p>
          <a:p>
            <a:endParaRPr lang="en-US" sz="1800" dirty="0"/>
          </a:p>
          <a:p>
            <a:r>
              <a:rPr lang="en-US" sz="1800" dirty="0"/>
              <a:t>How should this child be classified under OVC_HIVSTAT? What action should be taken?</a:t>
            </a:r>
          </a:p>
          <a:p>
            <a:endParaRPr lang="en-US" sz="1800" dirty="0"/>
          </a:p>
        </p:txBody>
      </p:sp>
      <p:sp>
        <p:nvSpPr>
          <p:cNvPr id="10" name="Text Placeholder 2">
            <a:extLst>
              <a:ext uri="{FF2B5EF4-FFF2-40B4-BE49-F238E27FC236}">
                <a16:creationId xmlns:a16="http://schemas.microsoft.com/office/drawing/2014/main" xmlns="" id="{0F84C749-6B8B-4E98-94C5-289620304DED}"/>
              </a:ext>
            </a:extLst>
          </p:cNvPr>
          <p:cNvSpPr txBox="1">
            <a:spLocks/>
          </p:cNvSpPr>
          <p:nvPr/>
        </p:nvSpPr>
        <p:spPr>
          <a:xfrm>
            <a:off x="533400" y="5715000"/>
            <a:ext cx="6477000" cy="1780614"/>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marL="707269" lvl="1" indent="-374436">
              <a:spcBef>
                <a:spcPts val="400"/>
              </a:spcBef>
              <a:buFont typeface="Wingdings" panose="05000000000000000000" pitchFamily="2" charset="2"/>
              <a:buChar char="q"/>
            </a:pPr>
            <a:r>
              <a:rPr lang="en-US" sz="1400" kern="0" dirty="0"/>
              <a:t>HIV positive currently receiving ART</a:t>
            </a:r>
          </a:p>
          <a:p>
            <a:pPr marL="707269" lvl="1" indent="-374436">
              <a:spcBef>
                <a:spcPts val="400"/>
              </a:spcBef>
              <a:buFont typeface="Wingdings" panose="05000000000000000000" pitchFamily="2" charset="2"/>
              <a:buChar char="q"/>
            </a:pPr>
            <a:r>
              <a:rPr lang="en-US" sz="1400" kern="0" dirty="0"/>
              <a:t>HIV positive not currently receiving ART / ART status unknown</a:t>
            </a:r>
          </a:p>
          <a:p>
            <a:pPr marL="707269" lvl="1" indent="-374436">
              <a:spcBef>
                <a:spcPts val="400"/>
              </a:spcBef>
              <a:buFont typeface="Wingdings" panose="05000000000000000000" pitchFamily="2" charset="2"/>
              <a:buChar char="q"/>
            </a:pPr>
            <a:r>
              <a:rPr lang="en-US" sz="1400" kern="0" dirty="0"/>
              <a:t>HIV negative</a:t>
            </a:r>
          </a:p>
          <a:p>
            <a:pPr marL="707269" lvl="1" indent="-374436">
              <a:spcBef>
                <a:spcPts val="400"/>
              </a:spcBef>
              <a:buFont typeface="Wingdings" panose="05000000000000000000" pitchFamily="2" charset="2"/>
              <a:buChar char="q"/>
            </a:pPr>
            <a:r>
              <a:rPr lang="en-US" sz="1400" kern="0" dirty="0"/>
              <a:t>HIV test not required based on risk assessment</a:t>
            </a:r>
          </a:p>
          <a:p>
            <a:pPr marL="707269" lvl="1" indent="-374436">
              <a:spcBef>
                <a:spcPts val="400"/>
              </a:spcBef>
              <a:buFont typeface="Wingdings" panose="05000000000000000000" pitchFamily="2" charset="2"/>
              <a:buChar char="q"/>
            </a:pPr>
            <a:r>
              <a:rPr lang="en-US" sz="1400" kern="0" dirty="0"/>
              <a:t>HIV status unknown</a:t>
            </a:r>
          </a:p>
          <a:p>
            <a:endParaRPr lang="en-US" sz="1400" kern="0" dirty="0"/>
          </a:p>
        </p:txBody>
      </p:sp>
      <p:sp>
        <p:nvSpPr>
          <p:cNvPr id="2" name="Slide Number Placeholder 1">
            <a:extLst>
              <a:ext uri="{FF2B5EF4-FFF2-40B4-BE49-F238E27FC236}">
                <a16:creationId xmlns:a16="http://schemas.microsoft.com/office/drawing/2014/main" xmlns="" id="{C53A0A18-9A09-4333-8FA6-5C8401C48F23}"/>
              </a:ext>
            </a:extLst>
          </p:cNvPr>
          <p:cNvSpPr>
            <a:spLocks noGrp="1"/>
          </p:cNvSpPr>
          <p:nvPr>
            <p:ph type="sldNum" sz="quarter" idx="12"/>
          </p:nvPr>
        </p:nvSpPr>
        <p:spPr/>
        <p:txBody>
          <a:bodyPr/>
          <a:lstStyle/>
          <a:p>
            <a:fld id="{26E4F88F-4EEB-4D1A-A75E-924C7925135B}" type="slidenum">
              <a:rPr lang="en-US" smtClean="0"/>
              <a:t>37</a:t>
            </a:fld>
            <a:endParaRPr lang="en-US"/>
          </a:p>
        </p:txBody>
      </p:sp>
    </p:spTree>
    <p:extLst>
      <p:ext uri="{BB962C8B-B14F-4D97-AF65-F5344CB8AC3E}">
        <p14:creationId xmlns:p14="http://schemas.microsoft.com/office/powerpoint/2010/main" val="133339099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9151730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OVC_SERV review</a:t>
            </a:r>
          </a:p>
        </p:txBody>
      </p:sp>
      <p:sp>
        <p:nvSpPr>
          <p:cNvPr id="8" name="Text Placeholder 2">
            <a:extLst>
              <a:ext uri="{FF2B5EF4-FFF2-40B4-BE49-F238E27FC236}">
                <a16:creationId xmlns="" xmlns:a16="http://schemas.microsoft.com/office/drawing/2014/main" id="{8A98B535-C945-4C23-944A-09AF4010477A}"/>
              </a:ext>
            </a:extLst>
          </p:cNvPr>
          <p:cNvSpPr txBox="1">
            <a:spLocks/>
          </p:cNvSpPr>
          <p:nvPr/>
        </p:nvSpPr>
        <p:spPr>
          <a:xfrm>
            <a:off x="4907616" y="5410201"/>
            <a:ext cx="4541184" cy="1657350"/>
          </a:xfrm>
          <a:prstGeom prst="rect">
            <a:avLst/>
          </a:prstGeom>
          <a:ln w="28575">
            <a:solidFill>
              <a:srgbClr val="1E1860"/>
            </a:solidFill>
          </a:ln>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marL="0" lvl="1"/>
            <a:r>
              <a:rPr lang="en-US" sz="1747" kern="0" dirty="0"/>
              <a:t>Comments:</a:t>
            </a:r>
          </a:p>
        </p:txBody>
      </p:sp>
      <p:grpSp>
        <p:nvGrpSpPr>
          <p:cNvPr id="27" name="Group 26">
            <a:extLst>
              <a:ext uri="{FF2B5EF4-FFF2-40B4-BE49-F238E27FC236}">
                <a16:creationId xmlns="" xmlns:a16="http://schemas.microsoft.com/office/drawing/2014/main" id="{393039F4-ABAC-4622-9492-6DF0418364A2}"/>
              </a:ext>
            </a:extLst>
          </p:cNvPr>
          <p:cNvGrpSpPr/>
          <p:nvPr/>
        </p:nvGrpSpPr>
        <p:grpSpPr>
          <a:xfrm>
            <a:off x="1371600" y="1905000"/>
            <a:ext cx="7848600" cy="2768697"/>
            <a:chOff x="1767616" y="2426831"/>
            <a:chExt cx="6385784" cy="2220660"/>
          </a:xfrm>
        </p:grpSpPr>
        <p:grpSp>
          <p:nvGrpSpPr>
            <p:cNvPr id="28" name="Group 27">
              <a:extLst>
                <a:ext uri="{FF2B5EF4-FFF2-40B4-BE49-F238E27FC236}">
                  <a16:creationId xmlns="" xmlns:a16="http://schemas.microsoft.com/office/drawing/2014/main" id="{61CAD7FA-7C49-4A91-8C91-3F4CB712F7FA}"/>
                </a:ext>
              </a:extLst>
            </p:cNvPr>
            <p:cNvGrpSpPr/>
            <p:nvPr/>
          </p:nvGrpSpPr>
          <p:grpSpPr>
            <a:xfrm>
              <a:off x="2533090" y="3708205"/>
              <a:ext cx="4382060" cy="344403"/>
              <a:chOff x="2533090" y="3708205"/>
              <a:chExt cx="4382060" cy="344403"/>
            </a:xfrm>
          </p:grpSpPr>
          <p:cxnSp>
            <p:nvCxnSpPr>
              <p:cNvPr id="46" name="Straight Arrow Connector 45">
                <a:extLst>
                  <a:ext uri="{FF2B5EF4-FFF2-40B4-BE49-F238E27FC236}">
                    <a16:creationId xmlns="" xmlns:a16="http://schemas.microsoft.com/office/drawing/2014/main" id="{13DA6C27-9D0D-4D2D-9A42-3DA5C90FD617}"/>
                  </a:ext>
                </a:extLst>
              </p:cNvPr>
              <p:cNvCxnSpPr/>
              <p:nvPr/>
            </p:nvCxnSpPr>
            <p:spPr>
              <a:xfrm>
                <a:off x="2533090" y="3708699"/>
                <a:ext cx="0" cy="332815"/>
              </a:xfrm>
              <a:prstGeom prst="straightConnector1">
                <a:avLst/>
              </a:prstGeom>
              <a:ln w="635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7" name="Straight Arrow Connector 46">
                <a:extLst>
                  <a:ext uri="{FF2B5EF4-FFF2-40B4-BE49-F238E27FC236}">
                    <a16:creationId xmlns="" xmlns:a16="http://schemas.microsoft.com/office/drawing/2014/main" id="{76870224-1CEB-4853-B6C6-61B27C8A6596}"/>
                  </a:ext>
                </a:extLst>
              </p:cNvPr>
              <p:cNvCxnSpPr/>
              <p:nvPr/>
            </p:nvCxnSpPr>
            <p:spPr>
              <a:xfrm>
                <a:off x="3964193" y="3719793"/>
                <a:ext cx="0" cy="332815"/>
              </a:xfrm>
              <a:prstGeom prst="straightConnector1">
                <a:avLst/>
              </a:prstGeom>
              <a:ln w="635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8" name="Straight Arrow Connector 47">
                <a:extLst>
                  <a:ext uri="{FF2B5EF4-FFF2-40B4-BE49-F238E27FC236}">
                    <a16:creationId xmlns="" xmlns:a16="http://schemas.microsoft.com/office/drawing/2014/main" id="{8BEF3EAC-B1FB-4A20-91D1-48C8608B02A7}"/>
                  </a:ext>
                </a:extLst>
              </p:cNvPr>
              <p:cNvCxnSpPr/>
              <p:nvPr/>
            </p:nvCxnSpPr>
            <p:spPr>
              <a:xfrm>
                <a:off x="5417483" y="3708205"/>
                <a:ext cx="0" cy="332815"/>
              </a:xfrm>
              <a:prstGeom prst="straightConnector1">
                <a:avLst/>
              </a:prstGeom>
              <a:ln w="635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9" name="Straight Arrow Connector 48">
                <a:extLst>
                  <a:ext uri="{FF2B5EF4-FFF2-40B4-BE49-F238E27FC236}">
                    <a16:creationId xmlns="" xmlns:a16="http://schemas.microsoft.com/office/drawing/2014/main" id="{D324B265-C699-4638-93F2-549D66AD7147}"/>
                  </a:ext>
                </a:extLst>
              </p:cNvPr>
              <p:cNvCxnSpPr/>
              <p:nvPr/>
            </p:nvCxnSpPr>
            <p:spPr>
              <a:xfrm>
                <a:off x="6915150" y="3719793"/>
                <a:ext cx="0" cy="332815"/>
              </a:xfrm>
              <a:prstGeom prst="straightConnector1">
                <a:avLst/>
              </a:prstGeom>
              <a:ln w="635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grpSp>
        <p:grpSp>
          <p:nvGrpSpPr>
            <p:cNvPr id="29" name="Group 28">
              <a:extLst>
                <a:ext uri="{FF2B5EF4-FFF2-40B4-BE49-F238E27FC236}">
                  <a16:creationId xmlns="" xmlns:a16="http://schemas.microsoft.com/office/drawing/2014/main" id="{C3D9D3B6-A9BC-4A06-8762-FF97D31C0048}"/>
                </a:ext>
              </a:extLst>
            </p:cNvPr>
            <p:cNvGrpSpPr/>
            <p:nvPr/>
          </p:nvGrpSpPr>
          <p:grpSpPr>
            <a:xfrm>
              <a:off x="1767616" y="2426831"/>
              <a:ext cx="6385784" cy="2220660"/>
              <a:chOff x="1767616" y="2426831"/>
              <a:chExt cx="6385784" cy="2220660"/>
            </a:xfrm>
          </p:grpSpPr>
          <p:grpSp>
            <p:nvGrpSpPr>
              <p:cNvPr id="30" name="Group 29">
                <a:extLst>
                  <a:ext uri="{FF2B5EF4-FFF2-40B4-BE49-F238E27FC236}">
                    <a16:creationId xmlns="" xmlns:a16="http://schemas.microsoft.com/office/drawing/2014/main" id="{6AAD96FF-240B-434D-AE19-2843906447E6}"/>
                  </a:ext>
                </a:extLst>
              </p:cNvPr>
              <p:cNvGrpSpPr/>
              <p:nvPr/>
            </p:nvGrpSpPr>
            <p:grpSpPr>
              <a:xfrm>
                <a:off x="1767616" y="3009788"/>
                <a:ext cx="6250946" cy="721099"/>
                <a:chOff x="533400" y="2491159"/>
                <a:chExt cx="8587158" cy="990600"/>
              </a:xfrm>
            </p:grpSpPr>
            <p:sp>
              <p:nvSpPr>
                <p:cNvPr id="38" name="Right Triangle 37">
                  <a:extLst>
                    <a:ext uri="{FF2B5EF4-FFF2-40B4-BE49-F238E27FC236}">
                      <a16:creationId xmlns="" xmlns:a16="http://schemas.microsoft.com/office/drawing/2014/main" id="{9AE16437-4313-4A99-B022-07095E9521F7}"/>
                    </a:ext>
                  </a:extLst>
                </p:cNvPr>
                <p:cNvSpPr/>
                <p:nvPr/>
              </p:nvSpPr>
              <p:spPr>
                <a:xfrm rot="13493498">
                  <a:off x="8129958" y="2491159"/>
                  <a:ext cx="990600" cy="990600"/>
                </a:xfrm>
                <a:prstGeom prst="rtTriangle">
                  <a:avLst/>
                </a:prstGeom>
                <a:solidFill>
                  <a:srgbClr val="008C8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10"/>
                </a:p>
              </p:txBody>
            </p:sp>
            <p:grpSp>
              <p:nvGrpSpPr>
                <p:cNvPr id="39" name="Group 38">
                  <a:extLst>
                    <a:ext uri="{FF2B5EF4-FFF2-40B4-BE49-F238E27FC236}">
                      <a16:creationId xmlns="" xmlns:a16="http://schemas.microsoft.com/office/drawing/2014/main" id="{E8212E20-E3DE-48FF-B10E-6D921956E0EC}"/>
                    </a:ext>
                  </a:extLst>
                </p:cNvPr>
                <p:cNvGrpSpPr/>
                <p:nvPr/>
              </p:nvGrpSpPr>
              <p:grpSpPr>
                <a:xfrm>
                  <a:off x="533400" y="2514599"/>
                  <a:ext cx="8229600" cy="916819"/>
                  <a:chOff x="533400" y="2514599"/>
                  <a:chExt cx="8229600" cy="916819"/>
                </a:xfrm>
              </p:grpSpPr>
              <p:grpSp>
                <p:nvGrpSpPr>
                  <p:cNvPr id="40" name="Group 39">
                    <a:extLst>
                      <a:ext uri="{FF2B5EF4-FFF2-40B4-BE49-F238E27FC236}">
                        <a16:creationId xmlns="" xmlns:a16="http://schemas.microsoft.com/office/drawing/2014/main" id="{ACACB6FB-9657-4284-9349-808AF6726DD3}"/>
                      </a:ext>
                    </a:extLst>
                  </p:cNvPr>
                  <p:cNvGrpSpPr/>
                  <p:nvPr/>
                </p:nvGrpSpPr>
                <p:grpSpPr>
                  <a:xfrm>
                    <a:off x="533400" y="2514599"/>
                    <a:ext cx="8229600" cy="879301"/>
                    <a:chOff x="533400" y="2362199"/>
                    <a:chExt cx="8229600" cy="879301"/>
                  </a:xfrm>
                </p:grpSpPr>
                <p:sp>
                  <p:nvSpPr>
                    <p:cNvPr id="44" name="Rectangle 43">
                      <a:extLst>
                        <a:ext uri="{FF2B5EF4-FFF2-40B4-BE49-F238E27FC236}">
                          <a16:creationId xmlns="" xmlns:a16="http://schemas.microsoft.com/office/drawing/2014/main" id="{4B50A4DA-876B-44CA-95D4-E2A7E941BFC4}"/>
                        </a:ext>
                      </a:extLst>
                    </p:cNvPr>
                    <p:cNvSpPr/>
                    <p:nvPr/>
                  </p:nvSpPr>
                  <p:spPr>
                    <a:xfrm>
                      <a:off x="533400" y="2514600"/>
                      <a:ext cx="8229600" cy="609600"/>
                    </a:xfrm>
                    <a:prstGeom prst="rect">
                      <a:avLst/>
                    </a:prstGeom>
                    <a:solidFill>
                      <a:srgbClr val="008C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10"/>
                    </a:p>
                  </p:txBody>
                </p:sp>
                <p:sp>
                  <p:nvSpPr>
                    <p:cNvPr id="45" name="TextBox 44">
                      <a:extLst>
                        <a:ext uri="{FF2B5EF4-FFF2-40B4-BE49-F238E27FC236}">
                          <a16:creationId xmlns="" xmlns:a16="http://schemas.microsoft.com/office/drawing/2014/main" id="{3ACE20D2-8BA9-4F54-9709-8558D9982F2E}"/>
                        </a:ext>
                      </a:extLst>
                    </p:cNvPr>
                    <p:cNvSpPr txBox="1"/>
                    <p:nvPr/>
                  </p:nvSpPr>
                  <p:spPr>
                    <a:xfrm>
                      <a:off x="685800" y="2362199"/>
                      <a:ext cx="1828800" cy="879301"/>
                    </a:xfrm>
                    <a:prstGeom prst="rect">
                      <a:avLst/>
                    </a:prstGeom>
                    <a:solidFill>
                      <a:srgbClr val="E6661F"/>
                    </a:solidFill>
                    <a:ln>
                      <a:noFill/>
                    </a:ln>
                  </p:spPr>
                  <p:txBody>
                    <a:bodyPr wrap="square" rtlCol="0">
                      <a:spAutoFit/>
                    </a:bodyPr>
                    <a:lstStyle/>
                    <a:p>
                      <a:pPr algn="ctr">
                        <a:spcBef>
                          <a:spcPts val="1456"/>
                        </a:spcBef>
                        <a:spcAft>
                          <a:spcPts val="1456"/>
                        </a:spcAft>
                      </a:pPr>
                      <a:r>
                        <a:rPr lang="en-US" sz="2912" dirty="0">
                          <a:solidFill>
                            <a:schemeClr val="bg1"/>
                          </a:solidFill>
                          <a:latin typeface="Century Gothic" panose="020B0502020202020204" pitchFamily="34" charset="0"/>
                        </a:rPr>
                        <a:t>Q1</a:t>
                      </a:r>
                    </a:p>
                  </p:txBody>
                </p:sp>
              </p:grpSp>
              <p:sp>
                <p:nvSpPr>
                  <p:cNvPr id="41" name="TextBox 40">
                    <a:extLst>
                      <a:ext uri="{FF2B5EF4-FFF2-40B4-BE49-F238E27FC236}">
                        <a16:creationId xmlns="" xmlns:a16="http://schemas.microsoft.com/office/drawing/2014/main" id="{1A0833C9-9066-44AD-9950-A72D3201F965}"/>
                      </a:ext>
                    </a:extLst>
                  </p:cNvPr>
                  <p:cNvSpPr txBox="1"/>
                  <p:nvPr/>
                </p:nvSpPr>
                <p:spPr>
                  <a:xfrm>
                    <a:off x="2651761" y="2514600"/>
                    <a:ext cx="1828800" cy="879301"/>
                  </a:xfrm>
                  <a:prstGeom prst="rect">
                    <a:avLst/>
                  </a:prstGeom>
                  <a:solidFill>
                    <a:srgbClr val="ECCE18"/>
                  </a:solidFill>
                  <a:ln>
                    <a:noFill/>
                  </a:ln>
                </p:spPr>
                <p:txBody>
                  <a:bodyPr wrap="square" rtlCol="0">
                    <a:spAutoFit/>
                  </a:bodyPr>
                  <a:lstStyle/>
                  <a:p>
                    <a:pPr algn="ctr">
                      <a:spcBef>
                        <a:spcPts val="1456"/>
                      </a:spcBef>
                      <a:spcAft>
                        <a:spcPts val="1456"/>
                      </a:spcAft>
                    </a:pPr>
                    <a:r>
                      <a:rPr lang="en-US" sz="2912" dirty="0">
                        <a:solidFill>
                          <a:schemeClr val="bg1"/>
                        </a:solidFill>
                        <a:latin typeface="Century Gothic" panose="020B0502020202020204" pitchFamily="34" charset="0"/>
                      </a:rPr>
                      <a:t>Q2</a:t>
                    </a:r>
                  </a:p>
                </p:txBody>
              </p:sp>
              <p:sp>
                <p:nvSpPr>
                  <p:cNvPr id="42" name="TextBox 41">
                    <a:extLst>
                      <a:ext uri="{FF2B5EF4-FFF2-40B4-BE49-F238E27FC236}">
                        <a16:creationId xmlns="" xmlns:a16="http://schemas.microsoft.com/office/drawing/2014/main" id="{FAAA24C4-7D0E-4692-AFD1-EFE882CB8F16}"/>
                      </a:ext>
                    </a:extLst>
                  </p:cNvPr>
                  <p:cNvSpPr txBox="1"/>
                  <p:nvPr/>
                </p:nvSpPr>
                <p:spPr>
                  <a:xfrm>
                    <a:off x="4632960" y="2552117"/>
                    <a:ext cx="1828800" cy="879301"/>
                  </a:xfrm>
                  <a:prstGeom prst="rect">
                    <a:avLst/>
                  </a:prstGeom>
                  <a:solidFill>
                    <a:srgbClr val="A7BF39"/>
                  </a:solidFill>
                  <a:ln>
                    <a:noFill/>
                  </a:ln>
                </p:spPr>
                <p:txBody>
                  <a:bodyPr wrap="square" rtlCol="0">
                    <a:spAutoFit/>
                  </a:bodyPr>
                  <a:lstStyle/>
                  <a:p>
                    <a:pPr algn="ctr">
                      <a:spcBef>
                        <a:spcPts val="1456"/>
                      </a:spcBef>
                      <a:spcAft>
                        <a:spcPts val="1456"/>
                      </a:spcAft>
                    </a:pPr>
                    <a:r>
                      <a:rPr lang="en-US" sz="2912" dirty="0">
                        <a:solidFill>
                          <a:schemeClr val="bg1"/>
                        </a:solidFill>
                        <a:latin typeface="Century Gothic" panose="020B0502020202020204" pitchFamily="34" charset="0"/>
                      </a:rPr>
                      <a:t>Q3</a:t>
                    </a:r>
                  </a:p>
                </p:txBody>
              </p:sp>
              <p:sp>
                <p:nvSpPr>
                  <p:cNvPr id="43" name="TextBox 42">
                    <a:extLst>
                      <a:ext uri="{FF2B5EF4-FFF2-40B4-BE49-F238E27FC236}">
                        <a16:creationId xmlns="" xmlns:a16="http://schemas.microsoft.com/office/drawing/2014/main" id="{D4D33655-4837-4F4A-A822-ABC82F6C9E13}"/>
                      </a:ext>
                    </a:extLst>
                  </p:cNvPr>
                  <p:cNvSpPr txBox="1"/>
                  <p:nvPr/>
                </p:nvSpPr>
                <p:spPr>
                  <a:xfrm>
                    <a:off x="6614160" y="2536038"/>
                    <a:ext cx="1828800" cy="879301"/>
                  </a:xfrm>
                  <a:prstGeom prst="rect">
                    <a:avLst/>
                  </a:prstGeom>
                  <a:solidFill>
                    <a:srgbClr val="A29CC0"/>
                  </a:solidFill>
                  <a:ln>
                    <a:noFill/>
                  </a:ln>
                </p:spPr>
                <p:txBody>
                  <a:bodyPr wrap="square" rtlCol="0">
                    <a:spAutoFit/>
                  </a:bodyPr>
                  <a:lstStyle/>
                  <a:p>
                    <a:pPr algn="ctr">
                      <a:spcBef>
                        <a:spcPts val="1456"/>
                      </a:spcBef>
                      <a:spcAft>
                        <a:spcPts val="1456"/>
                      </a:spcAft>
                    </a:pPr>
                    <a:r>
                      <a:rPr lang="en-US" sz="2912" dirty="0">
                        <a:solidFill>
                          <a:schemeClr val="bg1"/>
                        </a:solidFill>
                        <a:latin typeface="Century Gothic" panose="020B0502020202020204" pitchFamily="34" charset="0"/>
                      </a:rPr>
                      <a:t>Q4</a:t>
                    </a:r>
                  </a:p>
                </p:txBody>
              </p:sp>
            </p:grpSp>
          </p:grpSp>
          <p:grpSp>
            <p:nvGrpSpPr>
              <p:cNvPr id="31" name="Group 30">
                <a:extLst>
                  <a:ext uri="{FF2B5EF4-FFF2-40B4-BE49-F238E27FC236}">
                    <a16:creationId xmlns="" xmlns:a16="http://schemas.microsoft.com/office/drawing/2014/main" id="{58DA799F-9C38-4F29-A59C-4C9BD174DE8A}"/>
                  </a:ext>
                </a:extLst>
              </p:cNvPr>
              <p:cNvGrpSpPr/>
              <p:nvPr/>
            </p:nvGrpSpPr>
            <p:grpSpPr>
              <a:xfrm>
                <a:off x="1922931" y="2426831"/>
                <a:ext cx="6230469" cy="2220660"/>
                <a:chOff x="1922931" y="2426831"/>
                <a:chExt cx="6230469" cy="2220660"/>
              </a:xfrm>
            </p:grpSpPr>
            <p:cxnSp>
              <p:nvCxnSpPr>
                <p:cNvPr id="32" name="Straight Arrow Connector 31">
                  <a:extLst>
                    <a:ext uri="{FF2B5EF4-FFF2-40B4-BE49-F238E27FC236}">
                      <a16:creationId xmlns="" xmlns:a16="http://schemas.microsoft.com/office/drawing/2014/main" id="{162EA4F3-3B92-4867-B4ED-E96814443C1F}"/>
                    </a:ext>
                  </a:extLst>
                </p:cNvPr>
                <p:cNvCxnSpPr/>
                <p:nvPr/>
              </p:nvCxnSpPr>
              <p:spPr>
                <a:xfrm>
                  <a:off x="7525310" y="2721349"/>
                  <a:ext cx="0" cy="332815"/>
                </a:xfrm>
                <a:prstGeom prst="straightConnector1">
                  <a:avLst/>
                </a:prstGeom>
                <a:ln w="63500">
                  <a:solidFill>
                    <a:schemeClr val="tx1"/>
                  </a:solidFill>
                  <a:tailEnd type="triangle" w="med" len="med"/>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 xmlns:a16="http://schemas.microsoft.com/office/drawing/2014/main" id="{16015EC8-5908-4189-A727-2369B506C385}"/>
                    </a:ext>
                  </a:extLst>
                </p:cNvPr>
                <p:cNvSpPr txBox="1"/>
                <p:nvPr/>
              </p:nvSpPr>
              <p:spPr>
                <a:xfrm>
                  <a:off x="6711089" y="2426831"/>
                  <a:ext cx="1442311" cy="316369"/>
                </a:xfrm>
                <a:prstGeom prst="rect">
                  <a:avLst/>
                </a:prstGeom>
                <a:noFill/>
              </p:spPr>
              <p:txBody>
                <a:bodyPr wrap="square" rtlCol="0">
                  <a:spAutoFit/>
                </a:bodyPr>
                <a:lstStyle/>
                <a:p>
                  <a:pPr algn="ctr"/>
                  <a:r>
                    <a:rPr lang="en-US" sz="1456" dirty="0">
                      <a:latin typeface="Century Gothic" charset="0"/>
                      <a:ea typeface="Century Gothic" charset="0"/>
                      <a:cs typeface="Century Gothic" charset="0"/>
                    </a:rPr>
                    <a:t>today’s date</a:t>
                  </a:r>
                </a:p>
              </p:txBody>
            </p:sp>
            <p:sp>
              <p:nvSpPr>
                <p:cNvPr id="33" name="TextBox 32">
                  <a:extLst>
                    <a:ext uri="{FF2B5EF4-FFF2-40B4-BE49-F238E27FC236}">
                      <a16:creationId xmlns="" xmlns:a16="http://schemas.microsoft.com/office/drawing/2014/main" id="{25B3C15D-258D-424E-8B2A-E9F748ECB895}"/>
                    </a:ext>
                  </a:extLst>
                </p:cNvPr>
                <p:cNvSpPr txBox="1"/>
                <p:nvPr/>
              </p:nvSpPr>
              <p:spPr>
                <a:xfrm>
                  <a:off x="1922931" y="4034858"/>
                  <a:ext cx="1275789" cy="433436"/>
                </a:xfrm>
                <a:prstGeom prst="rect">
                  <a:avLst/>
                </a:prstGeom>
                <a:noFill/>
              </p:spPr>
              <p:txBody>
                <a:bodyPr wrap="square" rtlCol="0">
                  <a:spAutoFit/>
                </a:bodyPr>
                <a:lstStyle/>
                <a:p>
                  <a:pPr algn="ctr"/>
                  <a:r>
                    <a:rPr lang="en-US" sz="1456" dirty="0">
                      <a:latin typeface="Century Gothic" charset="0"/>
                      <a:ea typeface="Century Gothic" charset="0"/>
                      <a:cs typeface="Century Gothic" charset="0"/>
                    </a:rPr>
                    <a:t>Paul received services</a:t>
                  </a:r>
                </a:p>
              </p:txBody>
            </p:sp>
            <p:sp>
              <p:nvSpPr>
                <p:cNvPr id="34" name="TextBox 33">
                  <a:extLst>
                    <a:ext uri="{FF2B5EF4-FFF2-40B4-BE49-F238E27FC236}">
                      <a16:creationId xmlns="" xmlns:a16="http://schemas.microsoft.com/office/drawing/2014/main" id="{1BBDA03B-5E2B-4281-8F64-0B40A1268BB0}"/>
                    </a:ext>
                  </a:extLst>
                </p:cNvPr>
                <p:cNvSpPr txBox="1"/>
                <p:nvPr/>
              </p:nvSpPr>
              <p:spPr>
                <a:xfrm>
                  <a:off x="3309657" y="4034858"/>
                  <a:ext cx="1320165" cy="433436"/>
                </a:xfrm>
                <a:prstGeom prst="rect">
                  <a:avLst/>
                </a:prstGeom>
                <a:noFill/>
              </p:spPr>
              <p:txBody>
                <a:bodyPr wrap="square" rtlCol="0">
                  <a:spAutoFit/>
                </a:bodyPr>
                <a:lstStyle/>
                <a:p>
                  <a:pPr algn="ctr"/>
                  <a:r>
                    <a:rPr lang="en-US" sz="1456" dirty="0">
                      <a:latin typeface="Century Gothic" charset="0"/>
                      <a:ea typeface="Century Gothic" charset="0"/>
                      <a:cs typeface="Century Gothic" charset="0"/>
                    </a:rPr>
                    <a:t>Paul received services</a:t>
                  </a:r>
                </a:p>
              </p:txBody>
            </p:sp>
            <p:sp>
              <p:nvSpPr>
                <p:cNvPr id="35" name="TextBox 34">
                  <a:extLst>
                    <a:ext uri="{FF2B5EF4-FFF2-40B4-BE49-F238E27FC236}">
                      <a16:creationId xmlns="" xmlns:a16="http://schemas.microsoft.com/office/drawing/2014/main" id="{9D0A33A4-1E0E-4ADC-AB07-8E36B9F04869}"/>
                    </a:ext>
                  </a:extLst>
                </p:cNvPr>
                <p:cNvSpPr txBox="1"/>
                <p:nvPr/>
              </p:nvSpPr>
              <p:spPr>
                <a:xfrm>
                  <a:off x="4807324" y="4034364"/>
                  <a:ext cx="1275789" cy="613127"/>
                </a:xfrm>
                <a:prstGeom prst="rect">
                  <a:avLst/>
                </a:prstGeom>
                <a:noFill/>
              </p:spPr>
              <p:txBody>
                <a:bodyPr wrap="square" rtlCol="0">
                  <a:spAutoFit/>
                </a:bodyPr>
                <a:lstStyle/>
                <a:p>
                  <a:pPr algn="ctr"/>
                  <a:r>
                    <a:rPr lang="en-US" sz="1456" dirty="0">
                      <a:latin typeface="Century Gothic" charset="0"/>
                      <a:ea typeface="Century Gothic" charset="0"/>
                      <a:cs typeface="Century Gothic" charset="0"/>
                    </a:rPr>
                    <a:t>Paul did not  receive services</a:t>
                  </a:r>
                </a:p>
              </p:txBody>
            </p:sp>
            <p:sp>
              <p:nvSpPr>
                <p:cNvPr id="36" name="TextBox 35">
                  <a:extLst>
                    <a:ext uri="{FF2B5EF4-FFF2-40B4-BE49-F238E27FC236}">
                      <a16:creationId xmlns="" xmlns:a16="http://schemas.microsoft.com/office/drawing/2014/main" id="{BD6190B0-7695-4DEC-80AA-F66D8CDFB027}"/>
                    </a:ext>
                  </a:extLst>
                </p:cNvPr>
                <p:cNvSpPr txBox="1"/>
                <p:nvPr/>
              </p:nvSpPr>
              <p:spPr>
                <a:xfrm>
                  <a:off x="6304991" y="4045952"/>
                  <a:ext cx="1275789" cy="433436"/>
                </a:xfrm>
                <a:prstGeom prst="rect">
                  <a:avLst/>
                </a:prstGeom>
                <a:noFill/>
              </p:spPr>
              <p:txBody>
                <a:bodyPr wrap="square" rtlCol="0">
                  <a:spAutoFit/>
                </a:bodyPr>
                <a:lstStyle/>
                <a:p>
                  <a:pPr algn="ctr"/>
                  <a:r>
                    <a:rPr lang="en-US" sz="1456" dirty="0">
                      <a:latin typeface="Century Gothic" charset="0"/>
                      <a:ea typeface="Century Gothic" charset="0"/>
                      <a:cs typeface="Century Gothic" charset="0"/>
                    </a:rPr>
                    <a:t>Paul received services</a:t>
                  </a:r>
                </a:p>
              </p:txBody>
            </p:sp>
          </p:grpSp>
        </p:grpSp>
      </p:grpSp>
      <p:sp>
        <p:nvSpPr>
          <p:cNvPr id="52" name="Text Placeholder 6"/>
          <p:cNvSpPr>
            <a:spLocks noGrp="1"/>
          </p:cNvSpPr>
          <p:nvPr>
            <p:ph type="body" sz="quarter" idx="11"/>
          </p:nvPr>
        </p:nvSpPr>
        <p:spPr>
          <a:xfrm>
            <a:off x="561844" y="1091205"/>
            <a:ext cx="9191755" cy="837214"/>
          </a:xfrm>
        </p:spPr>
        <p:txBody>
          <a:bodyPr/>
          <a:lstStyle/>
          <a:p>
            <a:pPr lvl="0">
              <a:spcAft>
                <a:spcPts val="1800"/>
              </a:spcAft>
            </a:pPr>
            <a:r>
              <a:rPr lang="en-US" sz="4000" dirty="0"/>
              <a:t>Question 2</a:t>
            </a:r>
            <a:endParaRPr lang="en-US" sz="2800" dirty="0"/>
          </a:p>
          <a:p>
            <a:pPr lvl="0"/>
            <a:r>
              <a:rPr lang="en-US" sz="2800" dirty="0">
                <a:solidFill>
                  <a:schemeClr val="tx1"/>
                </a:solidFill>
              </a:rPr>
              <a:t>What is the status of this child at APR?</a:t>
            </a:r>
          </a:p>
        </p:txBody>
      </p:sp>
      <p:sp>
        <p:nvSpPr>
          <p:cNvPr id="50" name="Text Placeholder 2">
            <a:extLst>
              <a:ext uri="{FF2B5EF4-FFF2-40B4-BE49-F238E27FC236}">
                <a16:creationId xmlns="" xmlns:a16="http://schemas.microsoft.com/office/drawing/2014/main" id="{6347CE6A-6291-414E-8312-3F1A5883C505}"/>
              </a:ext>
            </a:extLst>
          </p:cNvPr>
          <p:cNvSpPr txBox="1">
            <a:spLocks/>
          </p:cNvSpPr>
          <p:nvPr/>
        </p:nvSpPr>
        <p:spPr>
          <a:xfrm>
            <a:off x="914400" y="5029200"/>
            <a:ext cx="4891938" cy="1871384"/>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algn="l" rtl="0"/>
            <a:endParaRPr lang="en-US" sz="1747" kern="0" dirty="0"/>
          </a:p>
          <a:p>
            <a:pPr algn="l" rtl="0"/>
            <a:endParaRPr lang="en-US" sz="1747" kern="0" dirty="0"/>
          </a:p>
          <a:p>
            <a:pPr marL="707269" lvl="1" indent="-374436">
              <a:buFont typeface="Wingdings" panose="05000000000000000000" pitchFamily="2" charset="2"/>
              <a:buChar char="q"/>
            </a:pPr>
            <a:r>
              <a:rPr lang="en-US" sz="1747" kern="0" dirty="0"/>
              <a:t>Active	</a:t>
            </a:r>
          </a:p>
          <a:p>
            <a:pPr marL="707269" lvl="1" indent="-374436">
              <a:buFont typeface="Wingdings" panose="05000000000000000000" pitchFamily="2" charset="2"/>
              <a:buChar char="q"/>
            </a:pPr>
            <a:r>
              <a:rPr lang="en-US" sz="1747" kern="0" dirty="0"/>
              <a:t>Exited</a:t>
            </a:r>
          </a:p>
          <a:p>
            <a:pPr marL="707269" lvl="1" indent="-374436">
              <a:buFont typeface="Wingdings" panose="05000000000000000000" pitchFamily="2" charset="2"/>
              <a:buChar char="q"/>
            </a:pPr>
            <a:r>
              <a:rPr lang="en-US" sz="1747" kern="0" dirty="0"/>
              <a:t>Transferred</a:t>
            </a:r>
          </a:p>
          <a:p>
            <a:pPr marL="707269" lvl="1" indent="-374436">
              <a:buFont typeface="Wingdings" panose="05000000000000000000" pitchFamily="2" charset="2"/>
              <a:buChar char="q"/>
            </a:pPr>
            <a:r>
              <a:rPr lang="en-US" sz="1747" kern="0" dirty="0"/>
              <a:t>Not reported</a:t>
            </a:r>
          </a:p>
          <a:p>
            <a:endParaRPr lang="en-US" sz="2039" kern="0" dirty="0"/>
          </a:p>
        </p:txBody>
      </p:sp>
    </p:spTree>
    <p:extLst>
      <p:ext uri="{BB962C8B-B14F-4D97-AF65-F5344CB8AC3E}">
        <p14:creationId xmlns:p14="http://schemas.microsoft.com/office/powerpoint/2010/main" val="15608112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OVC_SERV review</a:t>
            </a:r>
          </a:p>
        </p:txBody>
      </p:sp>
      <p:sp>
        <p:nvSpPr>
          <p:cNvPr id="8" name="Text Placeholder 2">
            <a:extLst>
              <a:ext uri="{FF2B5EF4-FFF2-40B4-BE49-F238E27FC236}">
                <a16:creationId xmlns="" xmlns:a16="http://schemas.microsoft.com/office/drawing/2014/main" id="{8A98B535-C945-4C23-944A-09AF4010477A}"/>
              </a:ext>
            </a:extLst>
          </p:cNvPr>
          <p:cNvSpPr txBox="1">
            <a:spLocks/>
          </p:cNvSpPr>
          <p:nvPr/>
        </p:nvSpPr>
        <p:spPr>
          <a:xfrm>
            <a:off x="4907616" y="5410201"/>
            <a:ext cx="4541184" cy="1657350"/>
          </a:xfrm>
          <a:prstGeom prst="rect">
            <a:avLst/>
          </a:prstGeom>
          <a:ln w="28575">
            <a:solidFill>
              <a:srgbClr val="1E1860"/>
            </a:solidFill>
          </a:ln>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marL="0" lvl="1"/>
            <a:r>
              <a:rPr lang="en-US" sz="1747" kern="0" dirty="0"/>
              <a:t>Comments:</a:t>
            </a:r>
          </a:p>
        </p:txBody>
      </p:sp>
      <p:grpSp>
        <p:nvGrpSpPr>
          <p:cNvPr id="27" name="Group 26">
            <a:extLst>
              <a:ext uri="{FF2B5EF4-FFF2-40B4-BE49-F238E27FC236}">
                <a16:creationId xmlns="" xmlns:a16="http://schemas.microsoft.com/office/drawing/2014/main" id="{393039F4-ABAC-4622-9492-6DF0418364A2}"/>
              </a:ext>
            </a:extLst>
          </p:cNvPr>
          <p:cNvGrpSpPr/>
          <p:nvPr/>
        </p:nvGrpSpPr>
        <p:grpSpPr>
          <a:xfrm>
            <a:off x="1371600" y="1905000"/>
            <a:ext cx="7848600" cy="3007181"/>
            <a:chOff x="1767616" y="2426831"/>
            <a:chExt cx="6385784" cy="2411938"/>
          </a:xfrm>
        </p:grpSpPr>
        <p:grpSp>
          <p:nvGrpSpPr>
            <p:cNvPr id="28" name="Group 27">
              <a:extLst>
                <a:ext uri="{FF2B5EF4-FFF2-40B4-BE49-F238E27FC236}">
                  <a16:creationId xmlns="" xmlns:a16="http://schemas.microsoft.com/office/drawing/2014/main" id="{61CAD7FA-7C49-4A91-8C91-3F4CB712F7FA}"/>
                </a:ext>
              </a:extLst>
            </p:cNvPr>
            <p:cNvGrpSpPr/>
            <p:nvPr/>
          </p:nvGrpSpPr>
          <p:grpSpPr>
            <a:xfrm>
              <a:off x="2533090" y="3708205"/>
              <a:ext cx="4382060" cy="344403"/>
              <a:chOff x="2533090" y="3708205"/>
              <a:chExt cx="4382060" cy="344403"/>
            </a:xfrm>
          </p:grpSpPr>
          <p:cxnSp>
            <p:nvCxnSpPr>
              <p:cNvPr id="46" name="Straight Arrow Connector 45">
                <a:extLst>
                  <a:ext uri="{FF2B5EF4-FFF2-40B4-BE49-F238E27FC236}">
                    <a16:creationId xmlns="" xmlns:a16="http://schemas.microsoft.com/office/drawing/2014/main" id="{13DA6C27-9D0D-4D2D-9A42-3DA5C90FD617}"/>
                  </a:ext>
                </a:extLst>
              </p:cNvPr>
              <p:cNvCxnSpPr/>
              <p:nvPr/>
            </p:nvCxnSpPr>
            <p:spPr>
              <a:xfrm>
                <a:off x="2533090" y="3708699"/>
                <a:ext cx="0" cy="332815"/>
              </a:xfrm>
              <a:prstGeom prst="straightConnector1">
                <a:avLst/>
              </a:prstGeom>
              <a:ln w="635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7" name="Straight Arrow Connector 46">
                <a:extLst>
                  <a:ext uri="{FF2B5EF4-FFF2-40B4-BE49-F238E27FC236}">
                    <a16:creationId xmlns="" xmlns:a16="http://schemas.microsoft.com/office/drawing/2014/main" id="{76870224-1CEB-4853-B6C6-61B27C8A6596}"/>
                  </a:ext>
                </a:extLst>
              </p:cNvPr>
              <p:cNvCxnSpPr/>
              <p:nvPr/>
            </p:nvCxnSpPr>
            <p:spPr>
              <a:xfrm>
                <a:off x="3964193" y="3719793"/>
                <a:ext cx="0" cy="332815"/>
              </a:xfrm>
              <a:prstGeom prst="straightConnector1">
                <a:avLst/>
              </a:prstGeom>
              <a:ln w="635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8" name="Straight Arrow Connector 47">
                <a:extLst>
                  <a:ext uri="{FF2B5EF4-FFF2-40B4-BE49-F238E27FC236}">
                    <a16:creationId xmlns="" xmlns:a16="http://schemas.microsoft.com/office/drawing/2014/main" id="{8BEF3EAC-B1FB-4A20-91D1-48C8608B02A7}"/>
                  </a:ext>
                </a:extLst>
              </p:cNvPr>
              <p:cNvCxnSpPr/>
              <p:nvPr/>
            </p:nvCxnSpPr>
            <p:spPr>
              <a:xfrm>
                <a:off x="5417483" y="3708205"/>
                <a:ext cx="0" cy="332815"/>
              </a:xfrm>
              <a:prstGeom prst="straightConnector1">
                <a:avLst/>
              </a:prstGeom>
              <a:ln w="635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9" name="Straight Arrow Connector 48">
                <a:extLst>
                  <a:ext uri="{FF2B5EF4-FFF2-40B4-BE49-F238E27FC236}">
                    <a16:creationId xmlns="" xmlns:a16="http://schemas.microsoft.com/office/drawing/2014/main" id="{D324B265-C699-4638-93F2-549D66AD7147}"/>
                  </a:ext>
                </a:extLst>
              </p:cNvPr>
              <p:cNvCxnSpPr/>
              <p:nvPr/>
            </p:nvCxnSpPr>
            <p:spPr>
              <a:xfrm>
                <a:off x="6915150" y="3719793"/>
                <a:ext cx="0" cy="332815"/>
              </a:xfrm>
              <a:prstGeom prst="straightConnector1">
                <a:avLst/>
              </a:prstGeom>
              <a:ln w="635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grpSp>
        <p:grpSp>
          <p:nvGrpSpPr>
            <p:cNvPr id="29" name="Group 28">
              <a:extLst>
                <a:ext uri="{FF2B5EF4-FFF2-40B4-BE49-F238E27FC236}">
                  <a16:creationId xmlns="" xmlns:a16="http://schemas.microsoft.com/office/drawing/2014/main" id="{C3D9D3B6-A9BC-4A06-8762-FF97D31C0048}"/>
                </a:ext>
              </a:extLst>
            </p:cNvPr>
            <p:cNvGrpSpPr/>
            <p:nvPr/>
          </p:nvGrpSpPr>
          <p:grpSpPr>
            <a:xfrm>
              <a:off x="1767616" y="2426831"/>
              <a:ext cx="6385784" cy="2411938"/>
              <a:chOff x="1767616" y="2426831"/>
              <a:chExt cx="6385784" cy="2411938"/>
            </a:xfrm>
          </p:grpSpPr>
          <p:grpSp>
            <p:nvGrpSpPr>
              <p:cNvPr id="30" name="Group 29">
                <a:extLst>
                  <a:ext uri="{FF2B5EF4-FFF2-40B4-BE49-F238E27FC236}">
                    <a16:creationId xmlns="" xmlns:a16="http://schemas.microsoft.com/office/drawing/2014/main" id="{6AAD96FF-240B-434D-AE19-2843906447E6}"/>
                  </a:ext>
                </a:extLst>
              </p:cNvPr>
              <p:cNvGrpSpPr/>
              <p:nvPr/>
            </p:nvGrpSpPr>
            <p:grpSpPr>
              <a:xfrm>
                <a:off x="1767616" y="3009788"/>
                <a:ext cx="6250946" cy="721099"/>
                <a:chOff x="533400" y="2491159"/>
                <a:chExt cx="8587158" cy="990600"/>
              </a:xfrm>
            </p:grpSpPr>
            <p:sp>
              <p:nvSpPr>
                <p:cNvPr id="38" name="Right Triangle 37">
                  <a:extLst>
                    <a:ext uri="{FF2B5EF4-FFF2-40B4-BE49-F238E27FC236}">
                      <a16:creationId xmlns="" xmlns:a16="http://schemas.microsoft.com/office/drawing/2014/main" id="{9AE16437-4313-4A99-B022-07095E9521F7}"/>
                    </a:ext>
                  </a:extLst>
                </p:cNvPr>
                <p:cNvSpPr/>
                <p:nvPr/>
              </p:nvSpPr>
              <p:spPr>
                <a:xfrm rot="13493498">
                  <a:off x="8129958" y="2491159"/>
                  <a:ext cx="990600" cy="990600"/>
                </a:xfrm>
                <a:prstGeom prst="rtTriangle">
                  <a:avLst/>
                </a:prstGeom>
                <a:solidFill>
                  <a:srgbClr val="008C8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10"/>
                </a:p>
              </p:txBody>
            </p:sp>
            <p:grpSp>
              <p:nvGrpSpPr>
                <p:cNvPr id="39" name="Group 38">
                  <a:extLst>
                    <a:ext uri="{FF2B5EF4-FFF2-40B4-BE49-F238E27FC236}">
                      <a16:creationId xmlns="" xmlns:a16="http://schemas.microsoft.com/office/drawing/2014/main" id="{E8212E20-E3DE-48FF-B10E-6D921956E0EC}"/>
                    </a:ext>
                  </a:extLst>
                </p:cNvPr>
                <p:cNvGrpSpPr/>
                <p:nvPr/>
              </p:nvGrpSpPr>
              <p:grpSpPr>
                <a:xfrm>
                  <a:off x="533400" y="2514599"/>
                  <a:ext cx="8229600" cy="916819"/>
                  <a:chOff x="533400" y="2514599"/>
                  <a:chExt cx="8229600" cy="916819"/>
                </a:xfrm>
              </p:grpSpPr>
              <p:grpSp>
                <p:nvGrpSpPr>
                  <p:cNvPr id="40" name="Group 39">
                    <a:extLst>
                      <a:ext uri="{FF2B5EF4-FFF2-40B4-BE49-F238E27FC236}">
                        <a16:creationId xmlns="" xmlns:a16="http://schemas.microsoft.com/office/drawing/2014/main" id="{ACACB6FB-9657-4284-9349-808AF6726DD3}"/>
                      </a:ext>
                    </a:extLst>
                  </p:cNvPr>
                  <p:cNvGrpSpPr/>
                  <p:nvPr/>
                </p:nvGrpSpPr>
                <p:grpSpPr>
                  <a:xfrm>
                    <a:off x="533400" y="2514599"/>
                    <a:ext cx="8229600" cy="879301"/>
                    <a:chOff x="533400" y="2362199"/>
                    <a:chExt cx="8229600" cy="879301"/>
                  </a:xfrm>
                </p:grpSpPr>
                <p:sp>
                  <p:nvSpPr>
                    <p:cNvPr id="44" name="Rectangle 43">
                      <a:extLst>
                        <a:ext uri="{FF2B5EF4-FFF2-40B4-BE49-F238E27FC236}">
                          <a16:creationId xmlns="" xmlns:a16="http://schemas.microsoft.com/office/drawing/2014/main" id="{4B50A4DA-876B-44CA-95D4-E2A7E941BFC4}"/>
                        </a:ext>
                      </a:extLst>
                    </p:cNvPr>
                    <p:cNvSpPr/>
                    <p:nvPr/>
                  </p:nvSpPr>
                  <p:spPr>
                    <a:xfrm>
                      <a:off x="533400" y="2514600"/>
                      <a:ext cx="8229600" cy="609600"/>
                    </a:xfrm>
                    <a:prstGeom prst="rect">
                      <a:avLst/>
                    </a:prstGeom>
                    <a:solidFill>
                      <a:srgbClr val="008C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10"/>
                    </a:p>
                  </p:txBody>
                </p:sp>
                <p:sp>
                  <p:nvSpPr>
                    <p:cNvPr id="45" name="TextBox 44">
                      <a:extLst>
                        <a:ext uri="{FF2B5EF4-FFF2-40B4-BE49-F238E27FC236}">
                          <a16:creationId xmlns="" xmlns:a16="http://schemas.microsoft.com/office/drawing/2014/main" id="{3ACE20D2-8BA9-4F54-9709-8558D9982F2E}"/>
                        </a:ext>
                      </a:extLst>
                    </p:cNvPr>
                    <p:cNvSpPr txBox="1"/>
                    <p:nvPr/>
                  </p:nvSpPr>
                  <p:spPr>
                    <a:xfrm>
                      <a:off x="685800" y="2362199"/>
                      <a:ext cx="1828800" cy="879301"/>
                    </a:xfrm>
                    <a:prstGeom prst="rect">
                      <a:avLst/>
                    </a:prstGeom>
                    <a:solidFill>
                      <a:srgbClr val="E6661F"/>
                    </a:solidFill>
                    <a:ln>
                      <a:noFill/>
                    </a:ln>
                  </p:spPr>
                  <p:txBody>
                    <a:bodyPr wrap="square" rtlCol="0">
                      <a:spAutoFit/>
                    </a:bodyPr>
                    <a:lstStyle/>
                    <a:p>
                      <a:pPr algn="ctr">
                        <a:spcBef>
                          <a:spcPts val="1456"/>
                        </a:spcBef>
                        <a:spcAft>
                          <a:spcPts val="1456"/>
                        </a:spcAft>
                      </a:pPr>
                      <a:r>
                        <a:rPr lang="en-US" sz="2912" dirty="0">
                          <a:solidFill>
                            <a:schemeClr val="bg1"/>
                          </a:solidFill>
                          <a:latin typeface="Century Gothic" panose="020B0502020202020204" pitchFamily="34" charset="0"/>
                        </a:rPr>
                        <a:t>Q1</a:t>
                      </a:r>
                    </a:p>
                  </p:txBody>
                </p:sp>
              </p:grpSp>
              <p:sp>
                <p:nvSpPr>
                  <p:cNvPr id="41" name="TextBox 40">
                    <a:extLst>
                      <a:ext uri="{FF2B5EF4-FFF2-40B4-BE49-F238E27FC236}">
                        <a16:creationId xmlns="" xmlns:a16="http://schemas.microsoft.com/office/drawing/2014/main" id="{1A0833C9-9066-44AD-9950-A72D3201F965}"/>
                      </a:ext>
                    </a:extLst>
                  </p:cNvPr>
                  <p:cNvSpPr txBox="1"/>
                  <p:nvPr/>
                </p:nvSpPr>
                <p:spPr>
                  <a:xfrm>
                    <a:off x="2651761" y="2514600"/>
                    <a:ext cx="1828800" cy="879301"/>
                  </a:xfrm>
                  <a:prstGeom prst="rect">
                    <a:avLst/>
                  </a:prstGeom>
                  <a:solidFill>
                    <a:srgbClr val="ECCE18"/>
                  </a:solidFill>
                  <a:ln>
                    <a:noFill/>
                  </a:ln>
                </p:spPr>
                <p:txBody>
                  <a:bodyPr wrap="square" rtlCol="0">
                    <a:spAutoFit/>
                  </a:bodyPr>
                  <a:lstStyle/>
                  <a:p>
                    <a:pPr algn="ctr">
                      <a:spcBef>
                        <a:spcPts val="1456"/>
                      </a:spcBef>
                      <a:spcAft>
                        <a:spcPts val="1456"/>
                      </a:spcAft>
                    </a:pPr>
                    <a:r>
                      <a:rPr lang="en-US" sz="2912" dirty="0">
                        <a:solidFill>
                          <a:schemeClr val="bg1"/>
                        </a:solidFill>
                        <a:latin typeface="Century Gothic" panose="020B0502020202020204" pitchFamily="34" charset="0"/>
                      </a:rPr>
                      <a:t>Q2</a:t>
                    </a:r>
                  </a:p>
                </p:txBody>
              </p:sp>
              <p:sp>
                <p:nvSpPr>
                  <p:cNvPr id="42" name="TextBox 41">
                    <a:extLst>
                      <a:ext uri="{FF2B5EF4-FFF2-40B4-BE49-F238E27FC236}">
                        <a16:creationId xmlns="" xmlns:a16="http://schemas.microsoft.com/office/drawing/2014/main" id="{FAAA24C4-7D0E-4692-AFD1-EFE882CB8F16}"/>
                      </a:ext>
                    </a:extLst>
                  </p:cNvPr>
                  <p:cNvSpPr txBox="1"/>
                  <p:nvPr/>
                </p:nvSpPr>
                <p:spPr>
                  <a:xfrm>
                    <a:off x="4632960" y="2552117"/>
                    <a:ext cx="1828800" cy="879301"/>
                  </a:xfrm>
                  <a:prstGeom prst="rect">
                    <a:avLst/>
                  </a:prstGeom>
                  <a:solidFill>
                    <a:srgbClr val="A7BF39"/>
                  </a:solidFill>
                  <a:ln>
                    <a:noFill/>
                  </a:ln>
                </p:spPr>
                <p:txBody>
                  <a:bodyPr wrap="square" rtlCol="0">
                    <a:spAutoFit/>
                  </a:bodyPr>
                  <a:lstStyle/>
                  <a:p>
                    <a:pPr algn="ctr">
                      <a:spcBef>
                        <a:spcPts val="1456"/>
                      </a:spcBef>
                      <a:spcAft>
                        <a:spcPts val="1456"/>
                      </a:spcAft>
                    </a:pPr>
                    <a:r>
                      <a:rPr lang="en-US" sz="2912" dirty="0">
                        <a:solidFill>
                          <a:schemeClr val="bg1"/>
                        </a:solidFill>
                        <a:latin typeface="Century Gothic" panose="020B0502020202020204" pitchFamily="34" charset="0"/>
                      </a:rPr>
                      <a:t>Q3</a:t>
                    </a:r>
                  </a:p>
                </p:txBody>
              </p:sp>
              <p:sp>
                <p:nvSpPr>
                  <p:cNvPr id="43" name="TextBox 42">
                    <a:extLst>
                      <a:ext uri="{FF2B5EF4-FFF2-40B4-BE49-F238E27FC236}">
                        <a16:creationId xmlns="" xmlns:a16="http://schemas.microsoft.com/office/drawing/2014/main" id="{D4D33655-4837-4F4A-A822-ABC82F6C9E13}"/>
                      </a:ext>
                    </a:extLst>
                  </p:cNvPr>
                  <p:cNvSpPr txBox="1"/>
                  <p:nvPr/>
                </p:nvSpPr>
                <p:spPr>
                  <a:xfrm>
                    <a:off x="6614160" y="2536038"/>
                    <a:ext cx="1828800" cy="879301"/>
                  </a:xfrm>
                  <a:prstGeom prst="rect">
                    <a:avLst/>
                  </a:prstGeom>
                  <a:solidFill>
                    <a:srgbClr val="A29CC0"/>
                  </a:solidFill>
                  <a:ln>
                    <a:noFill/>
                  </a:ln>
                </p:spPr>
                <p:txBody>
                  <a:bodyPr wrap="square" rtlCol="0">
                    <a:spAutoFit/>
                  </a:bodyPr>
                  <a:lstStyle/>
                  <a:p>
                    <a:pPr algn="ctr">
                      <a:spcBef>
                        <a:spcPts val="1456"/>
                      </a:spcBef>
                      <a:spcAft>
                        <a:spcPts val="1456"/>
                      </a:spcAft>
                    </a:pPr>
                    <a:r>
                      <a:rPr lang="en-US" sz="2912" dirty="0">
                        <a:solidFill>
                          <a:schemeClr val="bg1"/>
                        </a:solidFill>
                        <a:latin typeface="Century Gothic" panose="020B0502020202020204" pitchFamily="34" charset="0"/>
                      </a:rPr>
                      <a:t>Q4</a:t>
                    </a:r>
                  </a:p>
                </p:txBody>
              </p:sp>
            </p:grpSp>
          </p:grpSp>
          <p:grpSp>
            <p:nvGrpSpPr>
              <p:cNvPr id="31" name="Group 30">
                <a:extLst>
                  <a:ext uri="{FF2B5EF4-FFF2-40B4-BE49-F238E27FC236}">
                    <a16:creationId xmlns="" xmlns:a16="http://schemas.microsoft.com/office/drawing/2014/main" id="{58DA799F-9C38-4F29-A59C-4C9BD174DE8A}"/>
                  </a:ext>
                </a:extLst>
              </p:cNvPr>
              <p:cNvGrpSpPr/>
              <p:nvPr/>
            </p:nvGrpSpPr>
            <p:grpSpPr>
              <a:xfrm>
                <a:off x="1922931" y="2426831"/>
                <a:ext cx="6230469" cy="2411938"/>
                <a:chOff x="1922931" y="2426831"/>
                <a:chExt cx="6230469" cy="2411938"/>
              </a:xfrm>
            </p:grpSpPr>
            <p:cxnSp>
              <p:nvCxnSpPr>
                <p:cNvPr id="32" name="Straight Arrow Connector 31">
                  <a:extLst>
                    <a:ext uri="{FF2B5EF4-FFF2-40B4-BE49-F238E27FC236}">
                      <a16:creationId xmlns="" xmlns:a16="http://schemas.microsoft.com/office/drawing/2014/main" id="{162EA4F3-3B92-4867-B4ED-E96814443C1F}"/>
                    </a:ext>
                  </a:extLst>
                </p:cNvPr>
                <p:cNvCxnSpPr/>
                <p:nvPr/>
              </p:nvCxnSpPr>
              <p:spPr>
                <a:xfrm>
                  <a:off x="7525310" y="2721349"/>
                  <a:ext cx="0" cy="332815"/>
                </a:xfrm>
                <a:prstGeom prst="straightConnector1">
                  <a:avLst/>
                </a:prstGeom>
                <a:ln w="63500">
                  <a:solidFill>
                    <a:schemeClr val="tx1"/>
                  </a:solidFill>
                  <a:tailEnd type="triangle" w="med" len="med"/>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 xmlns:a16="http://schemas.microsoft.com/office/drawing/2014/main" id="{16015EC8-5908-4189-A727-2369B506C385}"/>
                    </a:ext>
                  </a:extLst>
                </p:cNvPr>
                <p:cNvSpPr txBox="1"/>
                <p:nvPr/>
              </p:nvSpPr>
              <p:spPr>
                <a:xfrm>
                  <a:off x="6711089" y="2426831"/>
                  <a:ext cx="1442311" cy="316369"/>
                </a:xfrm>
                <a:prstGeom prst="rect">
                  <a:avLst/>
                </a:prstGeom>
                <a:noFill/>
              </p:spPr>
              <p:txBody>
                <a:bodyPr wrap="square" rtlCol="0">
                  <a:spAutoFit/>
                </a:bodyPr>
                <a:lstStyle/>
                <a:p>
                  <a:pPr algn="ctr"/>
                  <a:r>
                    <a:rPr lang="en-US" sz="1456" dirty="0">
                      <a:latin typeface="Century Gothic" charset="0"/>
                      <a:ea typeface="Century Gothic" charset="0"/>
                      <a:cs typeface="Century Gothic" charset="0"/>
                    </a:rPr>
                    <a:t>today’s date</a:t>
                  </a:r>
                </a:p>
              </p:txBody>
            </p:sp>
            <p:sp>
              <p:nvSpPr>
                <p:cNvPr id="33" name="TextBox 32">
                  <a:extLst>
                    <a:ext uri="{FF2B5EF4-FFF2-40B4-BE49-F238E27FC236}">
                      <a16:creationId xmlns="" xmlns:a16="http://schemas.microsoft.com/office/drawing/2014/main" id="{25B3C15D-258D-424E-8B2A-E9F748ECB895}"/>
                    </a:ext>
                  </a:extLst>
                </p:cNvPr>
                <p:cNvSpPr txBox="1"/>
                <p:nvPr/>
              </p:nvSpPr>
              <p:spPr>
                <a:xfrm>
                  <a:off x="1922931" y="4034858"/>
                  <a:ext cx="1275789" cy="433436"/>
                </a:xfrm>
                <a:prstGeom prst="rect">
                  <a:avLst/>
                </a:prstGeom>
                <a:noFill/>
              </p:spPr>
              <p:txBody>
                <a:bodyPr wrap="square" rtlCol="0">
                  <a:spAutoFit/>
                </a:bodyPr>
                <a:lstStyle/>
                <a:p>
                  <a:pPr algn="ctr"/>
                  <a:r>
                    <a:rPr lang="en-US" sz="1456" dirty="0">
                      <a:latin typeface="Century Gothic" charset="0"/>
                      <a:ea typeface="Century Gothic" charset="0"/>
                      <a:cs typeface="Century Gothic" charset="0"/>
                    </a:rPr>
                    <a:t>Mary received services</a:t>
                  </a:r>
                </a:p>
              </p:txBody>
            </p:sp>
            <p:sp>
              <p:nvSpPr>
                <p:cNvPr id="34" name="TextBox 33">
                  <a:extLst>
                    <a:ext uri="{FF2B5EF4-FFF2-40B4-BE49-F238E27FC236}">
                      <a16:creationId xmlns="" xmlns:a16="http://schemas.microsoft.com/office/drawing/2014/main" id="{1BBDA03B-5E2B-4281-8F64-0B40A1268BB0}"/>
                    </a:ext>
                  </a:extLst>
                </p:cNvPr>
                <p:cNvSpPr txBox="1"/>
                <p:nvPr/>
              </p:nvSpPr>
              <p:spPr>
                <a:xfrm>
                  <a:off x="3309657" y="4034858"/>
                  <a:ext cx="1320165" cy="433436"/>
                </a:xfrm>
                <a:prstGeom prst="rect">
                  <a:avLst/>
                </a:prstGeom>
                <a:noFill/>
              </p:spPr>
              <p:txBody>
                <a:bodyPr wrap="square" rtlCol="0">
                  <a:spAutoFit/>
                </a:bodyPr>
                <a:lstStyle/>
                <a:p>
                  <a:pPr algn="ctr"/>
                  <a:r>
                    <a:rPr lang="en-US" sz="1456" dirty="0">
                      <a:latin typeface="Century Gothic" charset="0"/>
                      <a:ea typeface="Century Gothic" charset="0"/>
                      <a:cs typeface="Century Gothic" charset="0"/>
                    </a:rPr>
                    <a:t>Mary received services</a:t>
                  </a:r>
                </a:p>
              </p:txBody>
            </p:sp>
            <p:sp>
              <p:nvSpPr>
                <p:cNvPr id="35" name="TextBox 34">
                  <a:extLst>
                    <a:ext uri="{FF2B5EF4-FFF2-40B4-BE49-F238E27FC236}">
                      <a16:creationId xmlns="" xmlns:a16="http://schemas.microsoft.com/office/drawing/2014/main" id="{9D0A33A4-1E0E-4ADC-AB07-8E36B9F04869}"/>
                    </a:ext>
                  </a:extLst>
                </p:cNvPr>
                <p:cNvSpPr txBox="1"/>
                <p:nvPr/>
              </p:nvSpPr>
              <p:spPr>
                <a:xfrm>
                  <a:off x="4807324" y="4034364"/>
                  <a:ext cx="1275789" cy="433436"/>
                </a:xfrm>
                <a:prstGeom prst="rect">
                  <a:avLst/>
                </a:prstGeom>
                <a:noFill/>
              </p:spPr>
              <p:txBody>
                <a:bodyPr wrap="square" rtlCol="0">
                  <a:spAutoFit/>
                </a:bodyPr>
                <a:lstStyle/>
                <a:p>
                  <a:pPr algn="ctr"/>
                  <a:r>
                    <a:rPr lang="en-US" sz="1456" dirty="0">
                      <a:latin typeface="Century Gothic" charset="0"/>
                      <a:ea typeface="Century Gothic" charset="0"/>
                      <a:cs typeface="Century Gothic" charset="0"/>
                    </a:rPr>
                    <a:t>Mary received services</a:t>
                  </a:r>
                </a:p>
              </p:txBody>
            </p:sp>
            <p:sp>
              <p:nvSpPr>
                <p:cNvPr id="36" name="TextBox 35">
                  <a:extLst>
                    <a:ext uri="{FF2B5EF4-FFF2-40B4-BE49-F238E27FC236}">
                      <a16:creationId xmlns="" xmlns:a16="http://schemas.microsoft.com/office/drawing/2014/main" id="{BD6190B0-7695-4DEC-80AA-F66D8CDFB027}"/>
                    </a:ext>
                  </a:extLst>
                </p:cNvPr>
                <p:cNvSpPr txBox="1"/>
                <p:nvPr/>
              </p:nvSpPr>
              <p:spPr>
                <a:xfrm>
                  <a:off x="6304991" y="4045952"/>
                  <a:ext cx="1275789" cy="792817"/>
                </a:xfrm>
                <a:prstGeom prst="rect">
                  <a:avLst/>
                </a:prstGeom>
                <a:noFill/>
              </p:spPr>
              <p:txBody>
                <a:bodyPr wrap="square" rtlCol="0">
                  <a:spAutoFit/>
                </a:bodyPr>
                <a:lstStyle/>
                <a:p>
                  <a:pPr algn="ctr"/>
                  <a:r>
                    <a:rPr lang="en-US" sz="1456" dirty="0">
                      <a:latin typeface="Century Gothic" charset="0"/>
                      <a:ea typeface="Century Gothic" charset="0"/>
                      <a:cs typeface="Century Gothic" charset="0"/>
                    </a:rPr>
                    <a:t>Mary received a new case plan but no other services</a:t>
                  </a:r>
                </a:p>
              </p:txBody>
            </p:sp>
          </p:grpSp>
        </p:grpSp>
      </p:grpSp>
      <p:sp>
        <p:nvSpPr>
          <p:cNvPr id="50" name="Text Placeholder 6"/>
          <p:cNvSpPr>
            <a:spLocks noGrp="1"/>
          </p:cNvSpPr>
          <p:nvPr>
            <p:ph type="body" sz="quarter" idx="11"/>
          </p:nvPr>
        </p:nvSpPr>
        <p:spPr>
          <a:xfrm>
            <a:off x="561844" y="1091205"/>
            <a:ext cx="9191755" cy="837214"/>
          </a:xfrm>
        </p:spPr>
        <p:txBody>
          <a:bodyPr/>
          <a:lstStyle/>
          <a:p>
            <a:pPr lvl="0">
              <a:spcAft>
                <a:spcPts val="1800"/>
              </a:spcAft>
            </a:pPr>
            <a:r>
              <a:rPr lang="en-US" sz="4000" dirty="0"/>
              <a:t>Question 3</a:t>
            </a:r>
            <a:endParaRPr lang="en-US" sz="2800" dirty="0"/>
          </a:p>
          <a:p>
            <a:pPr lvl="0"/>
            <a:r>
              <a:rPr lang="en-US" sz="2800" dirty="0">
                <a:solidFill>
                  <a:schemeClr val="tx1"/>
                </a:solidFill>
              </a:rPr>
              <a:t>What is the status of this child at APR?</a:t>
            </a:r>
          </a:p>
        </p:txBody>
      </p:sp>
      <p:sp>
        <p:nvSpPr>
          <p:cNvPr id="51" name="Text Placeholder 2">
            <a:extLst>
              <a:ext uri="{FF2B5EF4-FFF2-40B4-BE49-F238E27FC236}">
                <a16:creationId xmlns="" xmlns:a16="http://schemas.microsoft.com/office/drawing/2014/main" id="{6347CE6A-6291-414E-8312-3F1A5883C505}"/>
              </a:ext>
            </a:extLst>
          </p:cNvPr>
          <p:cNvSpPr txBox="1">
            <a:spLocks/>
          </p:cNvSpPr>
          <p:nvPr/>
        </p:nvSpPr>
        <p:spPr>
          <a:xfrm>
            <a:off x="914400" y="5029200"/>
            <a:ext cx="4891938" cy="1871384"/>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algn="l" rtl="0"/>
            <a:endParaRPr lang="en-US" sz="1747" kern="0" dirty="0"/>
          </a:p>
          <a:p>
            <a:pPr algn="l" rtl="0"/>
            <a:endParaRPr lang="en-US" sz="1747" kern="0" dirty="0"/>
          </a:p>
          <a:p>
            <a:pPr marL="707269" lvl="1" indent="-374436">
              <a:buFont typeface="Wingdings" panose="05000000000000000000" pitchFamily="2" charset="2"/>
              <a:buChar char="q"/>
            </a:pPr>
            <a:r>
              <a:rPr lang="en-US" sz="1747" kern="0" dirty="0"/>
              <a:t>Active	</a:t>
            </a:r>
          </a:p>
          <a:p>
            <a:pPr marL="707269" lvl="1" indent="-374436">
              <a:buFont typeface="Wingdings" panose="05000000000000000000" pitchFamily="2" charset="2"/>
              <a:buChar char="q"/>
            </a:pPr>
            <a:r>
              <a:rPr lang="en-US" sz="1747" kern="0" dirty="0"/>
              <a:t>Exited</a:t>
            </a:r>
          </a:p>
          <a:p>
            <a:pPr marL="707269" lvl="1" indent="-374436">
              <a:buFont typeface="Wingdings" panose="05000000000000000000" pitchFamily="2" charset="2"/>
              <a:buChar char="q"/>
            </a:pPr>
            <a:r>
              <a:rPr lang="en-US" sz="1747" kern="0" dirty="0"/>
              <a:t>Transferred</a:t>
            </a:r>
          </a:p>
          <a:p>
            <a:pPr marL="707269" lvl="1" indent="-374436">
              <a:buFont typeface="Wingdings" panose="05000000000000000000" pitchFamily="2" charset="2"/>
              <a:buChar char="q"/>
            </a:pPr>
            <a:r>
              <a:rPr lang="en-US" sz="1747" kern="0" dirty="0"/>
              <a:t>Not reported</a:t>
            </a:r>
          </a:p>
          <a:p>
            <a:endParaRPr lang="en-US" sz="2039" kern="0" dirty="0"/>
          </a:p>
        </p:txBody>
      </p:sp>
    </p:spTree>
    <p:extLst>
      <p:ext uri="{BB962C8B-B14F-4D97-AF65-F5344CB8AC3E}">
        <p14:creationId xmlns:p14="http://schemas.microsoft.com/office/powerpoint/2010/main" val="10422331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OVC_SERV review</a:t>
            </a:r>
          </a:p>
        </p:txBody>
      </p:sp>
      <p:sp>
        <p:nvSpPr>
          <p:cNvPr id="8" name="Text Placeholder 2">
            <a:extLst>
              <a:ext uri="{FF2B5EF4-FFF2-40B4-BE49-F238E27FC236}">
                <a16:creationId xmlns="" xmlns:a16="http://schemas.microsoft.com/office/drawing/2014/main" id="{8A98B535-C945-4C23-944A-09AF4010477A}"/>
              </a:ext>
            </a:extLst>
          </p:cNvPr>
          <p:cNvSpPr txBox="1">
            <a:spLocks/>
          </p:cNvSpPr>
          <p:nvPr/>
        </p:nvSpPr>
        <p:spPr>
          <a:xfrm>
            <a:off x="4907616" y="5410201"/>
            <a:ext cx="4541184" cy="1657350"/>
          </a:xfrm>
          <a:prstGeom prst="rect">
            <a:avLst/>
          </a:prstGeom>
          <a:ln w="28575">
            <a:solidFill>
              <a:srgbClr val="1E1860"/>
            </a:solidFill>
          </a:ln>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marL="0" lvl="1"/>
            <a:r>
              <a:rPr lang="en-US" sz="1747" kern="0" dirty="0"/>
              <a:t>Comments:</a:t>
            </a:r>
          </a:p>
        </p:txBody>
      </p:sp>
      <p:grpSp>
        <p:nvGrpSpPr>
          <p:cNvPr id="27" name="Group 26">
            <a:extLst>
              <a:ext uri="{FF2B5EF4-FFF2-40B4-BE49-F238E27FC236}">
                <a16:creationId xmlns="" xmlns:a16="http://schemas.microsoft.com/office/drawing/2014/main" id="{393039F4-ABAC-4622-9492-6DF0418364A2}"/>
              </a:ext>
            </a:extLst>
          </p:cNvPr>
          <p:cNvGrpSpPr/>
          <p:nvPr/>
        </p:nvGrpSpPr>
        <p:grpSpPr>
          <a:xfrm>
            <a:off x="1371600" y="1905000"/>
            <a:ext cx="7848600" cy="3216768"/>
            <a:chOff x="1767616" y="2426831"/>
            <a:chExt cx="6385784" cy="2580039"/>
          </a:xfrm>
        </p:grpSpPr>
        <p:grpSp>
          <p:nvGrpSpPr>
            <p:cNvPr id="28" name="Group 27">
              <a:extLst>
                <a:ext uri="{FF2B5EF4-FFF2-40B4-BE49-F238E27FC236}">
                  <a16:creationId xmlns="" xmlns:a16="http://schemas.microsoft.com/office/drawing/2014/main" id="{61CAD7FA-7C49-4A91-8C91-3F4CB712F7FA}"/>
                </a:ext>
              </a:extLst>
            </p:cNvPr>
            <p:cNvGrpSpPr/>
            <p:nvPr/>
          </p:nvGrpSpPr>
          <p:grpSpPr>
            <a:xfrm>
              <a:off x="3964193" y="3708205"/>
              <a:ext cx="2950957" cy="344403"/>
              <a:chOff x="3964193" y="3708205"/>
              <a:chExt cx="2950957" cy="344403"/>
            </a:xfrm>
          </p:grpSpPr>
          <p:cxnSp>
            <p:nvCxnSpPr>
              <p:cNvPr id="47" name="Straight Arrow Connector 46">
                <a:extLst>
                  <a:ext uri="{FF2B5EF4-FFF2-40B4-BE49-F238E27FC236}">
                    <a16:creationId xmlns="" xmlns:a16="http://schemas.microsoft.com/office/drawing/2014/main" id="{76870224-1CEB-4853-B6C6-61B27C8A6596}"/>
                  </a:ext>
                </a:extLst>
              </p:cNvPr>
              <p:cNvCxnSpPr/>
              <p:nvPr/>
            </p:nvCxnSpPr>
            <p:spPr>
              <a:xfrm>
                <a:off x="3964193" y="3719793"/>
                <a:ext cx="0" cy="332815"/>
              </a:xfrm>
              <a:prstGeom prst="straightConnector1">
                <a:avLst/>
              </a:prstGeom>
              <a:ln w="635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8" name="Straight Arrow Connector 47">
                <a:extLst>
                  <a:ext uri="{FF2B5EF4-FFF2-40B4-BE49-F238E27FC236}">
                    <a16:creationId xmlns="" xmlns:a16="http://schemas.microsoft.com/office/drawing/2014/main" id="{8BEF3EAC-B1FB-4A20-91D1-48C8608B02A7}"/>
                  </a:ext>
                </a:extLst>
              </p:cNvPr>
              <p:cNvCxnSpPr/>
              <p:nvPr/>
            </p:nvCxnSpPr>
            <p:spPr>
              <a:xfrm>
                <a:off x="5417483" y="3708205"/>
                <a:ext cx="0" cy="332815"/>
              </a:xfrm>
              <a:prstGeom prst="straightConnector1">
                <a:avLst/>
              </a:prstGeom>
              <a:ln w="635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9" name="Straight Arrow Connector 48">
                <a:extLst>
                  <a:ext uri="{FF2B5EF4-FFF2-40B4-BE49-F238E27FC236}">
                    <a16:creationId xmlns="" xmlns:a16="http://schemas.microsoft.com/office/drawing/2014/main" id="{D324B265-C699-4638-93F2-549D66AD7147}"/>
                  </a:ext>
                </a:extLst>
              </p:cNvPr>
              <p:cNvCxnSpPr/>
              <p:nvPr/>
            </p:nvCxnSpPr>
            <p:spPr>
              <a:xfrm>
                <a:off x="6915150" y="3719793"/>
                <a:ext cx="0" cy="332815"/>
              </a:xfrm>
              <a:prstGeom prst="straightConnector1">
                <a:avLst/>
              </a:prstGeom>
              <a:ln w="635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grpSp>
        <p:grpSp>
          <p:nvGrpSpPr>
            <p:cNvPr id="29" name="Group 28">
              <a:extLst>
                <a:ext uri="{FF2B5EF4-FFF2-40B4-BE49-F238E27FC236}">
                  <a16:creationId xmlns="" xmlns:a16="http://schemas.microsoft.com/office/drawing/2014/main" id="{C3D9D3B6-A9BC-4A06-8762-FF97D31C0048}"/>
                </a:ext>
              </a:extLst>
            </p:cNvPr>
            <p:cNvGrpSpPr/>
            <p:nvPr/>
          </p:nvGrpSpPr>
          <p:grpSpPr>
            <a:xfrm>
              <a:off x="1767616" y="2426831"/>
              <a:ext cx="6385784" cy="2580039"/>
              <a:chOff x="1767616" y="2426831"/>
              <a:chExt cx="6385784" cy="2580039"/>
            </a:xfrm>
          </p:grpSpPr>
          <p:grpSp>
            <p:nvGrpSpPr>
              <p:cNvPr id="30" name="Group 29">
                <a:extLst>
                  <a:ext uri="{FF2B5EF4-FFF2-40B4-BE49-F238E27FC236}">
                    <a16:creationId xmlns="" xmlns:a16="http://schemas.microsoft.com/office/drawing/2014/main" id="{6AAD96FF-240B-434D-AE19-2843906447E6}"/>
                  </a:ext>
                </a:extLst>
              </p:cNvPr>
              <p:cNvGrpSpPr/>
              <p:nvPr/>
            </p:nvGrpSpPr>
            <p:grpSpPr>
              <a:xfrm>
                <a:off x="1767616" y="3009788"/>
                <a:ext cx="6250946" cy="721099"/>
                <a:chOff x="533400" y="2491159"/>
                <a:chExt cx="8587158" cy="990600"/>
              </a:xfrm>
            </p:grpSpPr>
            <p:sp>
              <p:nvSpPr>
                <p:cNvPr id="38" name="Right Triangle 37">
                  <a:extLst>
                    <a:ext uri="{FF2B5EF4-FFF2-40B4-BE49-F238E27FC236}">
                      <a16:creationId xmlns="" xmlns:a16="http://schemas.microsoft.com/office/drawing/2014/main" id="{9AE16437-4313-4A99-B022-07095E9521F7}"/>
                    </a:ext>
                  </a:extLst>
                </p:cNvPr>
                <p:cNvSpPr/>
                <p:nvPr/>
              </p:nvSpPr>
              <p:spPr>
                <a:xfrm rot="13493498">
                  <a:off x="8129958" y="2491159"/>
                  <a:ext cx="990600" cy="990600"/>
                </a:xfrm>
                <a:prstGeom prst="rtTriangle">
                  <a:avLst/>
                </a:prstGeom>
                <a:solidFill>
                  <a:srgbClr val="008C8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10"/>
                </a:p>
              </p:txBody>
            </p:sp>
            <p:grpSp>
              <p:nvGrpSpPr>
                <p:cNvPr id="39" name="Group 38">
                  <a:extLst>
                    <a:ext uri="{FF2B5EF4-FFF2-40B4-BE49-F238E27FC236}">
                      <a16:creationId xmlns="" xmlns:a16="http://schemas.microsoft.com/office/drawing/2014/main" id="{E8212E20-E3DE-48FF-B10E-6D921956E0EC}"/>
                    </a:ext>
                  </a:extLst>
                </p:cNvPr>
                <p:cNvGrpSpPr/>
                <p:nvPr/>
              </p:nvGrpSpPr>
              <p:grpSpPr>
                <a:xfrm>
                  <a:off x="533400" y="2514599"/>
                  <a:ext cx="8229600" cy="916819"/>
                  <a:chOff x="533400" y="2514599"/>
                  <a:chExt cx="8229600" cy="916819"/>
                </a:xfrm>
              </p:grpSpPr>
              <p:grpSp>
                <p:nvGrpSpPr>
                  <p:cNvPr id="40" name="Group 39">
                    <a:extLst>
                      <a:ext uri="{FF2B5EF4-FFF2-40B4-BE49-F238E27FC236}">
                        <a16:creationId xmlns="" xmlns:a16="http://schemas.microsoft.com/office/drawing/2014/main" id="{ACACB6FB-9657-4284-9349-808AF6726DD3}"/>
                      </a:ext>
                    </a:extLst>
                  </p:cNvPr>
                  <p:cNvGrpSpPr/>
                  <p:nvPr/>
                </p:nvGrpSpPr>
                <p:grpSpPr>
                  <a:xfrm>
                    <a:off x="533400" y="2514599"/>
                    <a:ext cx="8229600" cy="879301"/>
                    <a:chOff x="533400" y="2362199"/>
                    <a:chExt cx="8229600" cy="879301"/>
                  </a:xfrm>
                </p:grpSpPr>
                <p:sp>
                  <p:nvSpPr>
                    <p:cNvPr id="44" name="Rectangle 43">
                      <a:extLst>
                        <a:ext uri="{FF2B5EF4-FFF2-40B4-BE49-F238E27FC236}">
                          <a16:creationId xmlns="" xmlns:a16="http://schemas.microsoft.com/office/drawing/2014/main" id="{4B50A4DA-876B-44CA-95D4-E2A7E941BFC4}"/>
                        </a:ext>
                      </a:extLst>
                    </p:cNvPr>
                    <p:cNvSpPr/>
                    <p:nvPr/>
                  </p:nvSpPr>
                  <p:spPr>
                    <a:xfrm>
                      <a:off x="533400" y="2514600"/>
                      <a:ext cx="8229600" cy="609600"/>
                    </a:xfrm>
                    <a:prstGeom prst="rect">
                      <a:avLst/>
                    </a:prstGeom>
                    <a:solidFill>
                      <a:srgbClr val="008C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10"/>
                    </a:p>
                  </p:txBody>
                </p:sp>
                <p:sp>
                  <p:nvSpPr>
                    <p:cNvPr id="45" name="TextBox 44">
                      <a:extLst>
                        <a:ext uri="{FF2B5EF4-FFF2-40B4-BE49-F238E27FC236}">
                          <a16:creationId xmlns="" xmlns:a16="http://schemas.microsoft.com/office/drawing/2014/main" id="{3ACE20D2-8BA9-4F54-9709-8558D9982F2E}"/>
                        </a:ext>
                      </a:extLst>
                    </p:cNvPr>
                    <p:cNvSpPr txBox="1"/>
                    <p:nvPr/>
                  </p:nvSpPr>
                  <p:spPr>
                    <a:xfrm>
                      <a:off x="685800" y="2362199"/>
                      <a:ext cx="1828800" cy="879301"/>
                    </a:xfrm>
                    <a:prstGeom prst="rect">
                      <a:avLst/>
                    </a:prstGeom>
                    <a:solidFill>
                      <a:srgbClr val="E6661F"/>
                    </a:solidFill>
                    <a:ln>
                      <a:noFill/>
                    </a:ln>
                  </p:spPr>
                  <p:txBody>
                    <a:bodyPr wrap="square" rtlCol="0">
                      <a:spAutoFit/>
                    </a:bodyPr>
                    <a:lstStyle/>
                    <a:p>
                      <a:pPr algn="ctr">
                        <a:spcBef>
                          <a:spcPts val="1456"/>
                        </a:spcBef>
                        <a:spcAft>
                          <a:spcPts val="1456"/>
                        </a:spcAft>
                      </a:pPr>
                      <a:r>
                        <a:rPr lang="en-US" sz="2912" dirty="0">
                          <a:solidFill>
                            <a:schemeClr val="bg1"/>
                          </a:solidFill>
                          <a:latin typeface="Century Gothic" panose="020B0502020202020204" pitchFamily="34" charset="0"/>
                        </a:rPr>
                        <a:t>Q1</a:t>
                      </a:r>
                    </a:p>
                  </p:txBody>
                </p:sp>
              </p:grpSp>
              <p:sp>
                <p:nvSpPr>
                  <p:cNvPr id="41" name="TextBox 40">
                    <a:extLst>
                      <a:ext uri="{FF2B5EF4-FFF2-40B4-BE49-F238E27FC236}">
                        <a16:creationId xmlns="" xmlns:a16="http://schemas.microsoft.com/office/drawing/2014/main" id="{1A0833C9-9066-44AD-9950-A72D3201F965}"/>
                      </a:ext>
                    </a:extLst>
                  </p:cNvPr>
                  <p:cNvSpPr txBox="1"/>
                  <p:nvPr/>
                </p:nvSpPr>
                <p:spPr>
                  <a:xfrm>
                    <a:off x="2651761" y="2514600"/>
                    <a:ext cx="1828800" cy="879301"/>
                  </a:xfrm>
                  <a:prstGeom prst="rect">
                    <a:avLst/>
                  </a:prstGeom>
                  <a:solidFill>
                    <a:srgbClr val="ECCE18"/>
                  </a:solidFill>
                  <a:ln>
                    <a:noFill/>
                  </a:ln>
                </p:spPr>
                <p:txBody>
                  <a:bodyPr wrap="square" rtlCol="0">
                    <a:spAutoFit/>
                  </a:bodyPr>
                  <a:lstStyle/>
                  <a:p>
                    <a:pPr algn="ctr">
                      <a:spcBef>
                        <a:spcPts val="1456"/>
                      </a:spcBef>
                      <a:spcAft>
                        <a:spcPts val="1456"/>
                      </a:spcAft>
                    </a:pPr>
                    <a:r>
                      <a:rPr lang="en-US" sz="2912" dirty="0">
                        <a:solidFill>
                          <a:schemeClr val="bg1"/>
                        </a:solidFill>
                        <a:latin typeface="Century Gothic" panose="020B0502020202020204" pitchFamily="34" charset="0"/>
                      </a:rPr>
                      <a:t>Q2</a:t>
                    </a:r>
                  </a:p>
                </p:txBody>
              </p:sp>
              <p:sp>
                <p:nvSpPr>
                  <p:cNvPr id="42" name="TextBox 41">
                    <a:extLst>
                      <a:ext uri="{FF2B5EF4-FFF2-40B4-BE49-F238E27FC236}">
                        <a16:creationId xmlns="" xmlns:a16="http://schemas.microsoft.com/office/drawing/2014/main" id="{FAAA24C4-7D0E-4692-AFD1-EFE882CB8F16}"/>
                      </a:ext>
                    </a:extLst>
                  </p:cNvPr>
                  <p:cNvSpPr txBox="1"/>
                  <p:nvPr/>
                </p:nvSpPr>
                <p:spPr>
                  <a:xfrm>
                    <a:off x="4632960" y="2552117"/>
                    <a:ext cx="1828800" cy="879301"/>
                  </a:xfrm>
                  <a:prstGeom prst="rect">
                    <a:avLst/>
                  </a:prstGeom>
                  <a:solidFill>
                    <a:srgbClr val="A7BF39"/>
                  </a:solidFill>
                  <a:ln>
                    <a:noFill/>
                  </a:ln>
                </p:spPr>
                <p:txBody>
                  <a:bodyPr wrap="square" rtlCol="0">
                    <a:spAutoFit/>
                  </a:bodyPr>
                  <a:lstStyle/>
                  <a:p>
                    <a:pPr algn="ctr">
                      <a:spcBef>
                        <a:spcPts val="1456"/>
                      </a:spcBef>
                      <a:spcAft>
                        <a:spcPts val="1456"/>
                      </a:spcAft>
                    </a:pPr>
                    <a:r>
                      <a:rPr lang="en-US" sz="2912" dirty="0">
                        <a:solidFill>
                          <a:schemeClr val="bg1"/>
                        </a:solidFill>
                        <a:latin typeface="Century Gothic" panose="020B0502020202020204" pitchFamily="34" charset="0"/>
                      </a:rPr>
                      <a:t>Q3</a:t>
                    </a:r>
                  </a:p>
                </p:txBody>
              </p:sp>
              <p:sp>
                <p:nvSpPr>
                  <p:cNvPr id="43" name="TextBox 42">
                    <a:extLst>
                      <a:ext uri="{FF2B5EF4-FFF2-40B4-BE49-F238E27FC236}">
                        <a16:creationId xmlns="" xmlns:a16="http://schemas.microsoft.com/office/drawing/2014/main" id="{D4D33655-4837-4F4A-A822-ABC82F6C9E13}"/>
                      </a:ext>
                    </a:extLst>
                  </p:cNvPr>
                  <p:cNvSpPr txBox="1"/>
                  <p:nvPr/>
                </p:nvSpPr>
                <p:spPr>
                  <a:xfrm>
                    <a:off x="6614160" y="2536038"/>
                    <a:ext cx="1828800" cy="879301"/>
                  </a:xfrm>
                  <a:prstGeom prst="rect">
                    <a:avLst/>
                  </a:prstGeom>
                  <a:solidFill>
                    <a:srgbClr val="A29CC0"/>
                  </a:solidFill>
                  <a:ln>
                    <a:noFill/>
                  </a:ln>
                </p:spPr>
                <p:txBody>
                  <a:bodyPr wrap="square" rtlCol="0">
                    <a:spAutoFit/>
                  </a:bodyPr>
                  <a:lstStyle/>
                  <a:p>
                    <a:pPr algn="ctr">
                      <a:spcBef>
                        <a:spcPts val="1456"/>
                      </a:spcBef>
                      <a:spcAft>
                        <a:spcPts val="1456"/>
                      </a:spcAft>
                    </a:pPr>
                    <a:r>
                      <a:rPr lang="en-US" sz="2912" dirty="0">
                        <a:solidFill>
                          <a:schemeClr val="bg1"/>
                        </a:solidFill>
                        <a:latin typeface="Century Gothic" panose="020B0502020202020204" pitchFamily="34" charset="0"/>
                      </a:rPr>
                      <a:t>Q4</a:t>
                    </a:r>
                  </a:p>
                </p:txBody>
              </p:sp>
            </p:grpSp>
          </p:grpSp>
          <p:grpSp>
            <p:nvGrpSpPr>
              <p:cNvPr id="31" name="Group 30">
                <a:extLst>
                  <a:ext uri="{FF2B5EF4-FFF2-40B4-BE49-F238E27FC236}">
                    <a16:creationId xmlns="" xmlns:a16="http://schemas.microsoft.com/office/drawing/2014/main" id="{58DA799F-9C38-4F29-A59C-4C9BD174DE8A}"/>
                  </a:ext>
                </a:extLst>
              </p:cNvPr>
              <p:cNvGrpSpPr/>
              <p:nvPr/>
            </p:nvGrpSpPr>
            <p:grpSpPr>
              <a:xfrm>
                <a:off x="3309657" y="2426831"/>
                <a:ext cx="4843743" cy="2580039"/>
                <a:chOff x="3309657" y="2426831"/>
                <a:chExt cx="4843743" cy="2580039"/>
              </a:xfrm>
            </p:grpSpPr>
            <p:cxnSp>
              <p:nvCxnSpPr>
                <p:cNvPr id="32" name="Straight Arrow Connector 31">
                  <a:extLst>
                    <a:ext uri="{FF2B5EF4-FFF2-40B4-BE49-F238E27FC236}">
                      <a16:creationId xmlns="" xmlns:a16="http://schemas.microsoft.com/office/drawing/2014/main" id="{162EA4F3-3B92-4867-B4ED-E96814443C1F}"/>
                    </a:ext>
                  </a:extLst>
                </p:cNvPr>
                <p:cNvCxnSpPr/>
                <p:nvPr/>
              </p:nvCxnSpPr>
              <p:spPr>
                <a:xfrm>
                  <a:off x="7525310" y="2721349"/>
                  <a:ext cx="0" cy="332815"/>
                </a:xfrm>
                <a:prstGeom prst="straightConnector1">
                  <a:avLst/>
                </a:prstGeom>
                <a:ln w="63500">
                  <a:solidFill>
                    <a:schemeClr val="tx1"/>
                  </a:solidFill>
                  <a:tailEnd type="triangle" w="med" len="med"/>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 xmlns:a16="http://schemas.microsoft.com/office/drawing/2014/main" id="{16015EC8-5908-4189-A727-2369B506C385}"/>
                    </a:ext>
                  </a:extLst>
                </p:cNvPr>
                <p:cNvSpPr txBox="1"/>
                <p:nvPr/>
              </p:nvSpPr>
              <p:spPr>
                <a:xfrm>
                  <a:off x="6711089" y="2426831"/>
                  <a:ext cx="1442311" cy="316369"/>
                </a:xfrm>
                <a:prstGeom prst="rect">
                  <a:avLst/>
                </a:prstGeom>
                <a:noFill/>
              </p:spPr>
              <p:txBody>
                <a:bodyPr wrap="square" rtlCol="0">
                  <a:spAutoFit/>
                </a:bodyPr>
                <a:lstStyle/>
                <a:p>
                  <a:pPr algn="ctr"/>
                  <a:r>
                    <a:rPr lang="en-US" sz="1456" dirty="0">
                      <a:latin typeface="Century Gothic" charset="0"/>
                      <a:ea typeface="Century Gothic" charset="0"/>
                      <a:cs typeface="Century Gothic" charset="0"/>
                    </a:rPr>
                    <a:t>today’s date</a:t>
                  </a:r>
                </a:p>
              </p:txBody>
            </p:sp>
            <p:sp>
              <p:nvSpPr>
                <p:cNvPr id="34" name="TextBox 33">
                  <a:extLst>
                    <a:ext uri="{FF2B5EF4-FFF2-40B4-BE49-F238E27FC236}">
                      <a16:creationId xmlns="" xmlns:a16="http://schemas.microsoft.com/office/drawing/2014/main" id="{1BBDA03B-5E2B-4281-8F64-0B40A1268BB0}"/>
                    </a:ext>
                  </a:extLst>
                </p:cNvPr>
                <p:cNvSpPr txBox="1"/>
                <p:nvPr/>
              </p:nvSpPr>
              <p:spPr>
                <a:xfrm>
                  <a:off x="3309657" y="4034858"/>
                  <a:ext cx="1320165" cy="613126"/>
                </a:xfrm>
                <a:prstGeom prst="rect">
                  <a:avLst/>
                </a:prstGeom>
                <a:noFill/>
              </p:spPr>
              <p:txBody>
                <a:bodyPr wrap="square" rtlCol="0">
                  <a:spAutoFit/>
                </a:bodyPr>
                <a:lstStyle/>
                <a:p>
                  <a:pPr algn="ctr"/>
                  <a:r>
                    <a:rPr lang="en-US" sz="1456" dirty="0" err="1">
                      <a:latin typeface="Century Gothic" charset="0"/>
                      <a:ea typeface="Century Gothic" charset="0"/>
                      <a:cs typeface="Century Gothic" charset="0"/>
                    </a:rPr>
                    <a:t>Kabeya</a:t>
                  </a:r>
                  <a:r>
                    <a:rPr lang="en-US" sz="1456" dirty="0">
                      <a:latin typeface="Century Gothic" charset="0"/>
                      <a:ea typeface="Century Gothic" charset="0"/>
                      <a:cs typeface="Century Gothic" charset="0"/>
                    </a:rPr>
                    <a:t> was enrolled for the first time</a:t>
                  </a:r>
                </a:p>
              </p:txBody>
            </p:sp>
            <p:sp>
              <p:nvSpPr>
                <p:cNvPr id="35" name="TextBox 34">
                  <a:extLst>
                    <a:ext uri="{FF2B5EF4-FFF2-40B4-BE49-F238E27FC236}">
                      <a16:creationId xmlns="" xmlns:a16="http://schemas.microsoft.com/office/drawing/2014/main" id="{9D0A33A4-1E0E-4ADC-AB07-8E36B9F04869}"/>
                    </a:ext>
                  </a:extLst>
                </p:cNvPr>
                <p:cNvSpPr txBox="1"/>
                <p:nvPr/>
              </p:nvSpPr>
              <p:spPr>
                <a:xfrm>
                  <a:off x="4807324" y="4034364"/>
                  <a:ext cx="1275789" cy="972506"/>
                </a:xfrm>
                <a:prstGeom prst="rect">
                  <a:avLst/>
                </a:prstGeom>
                <a:noFill/>
              </p:spPr>
              <p:txBody>
                <a:bodyPr wrap="square" rtlCol="0">
                  <a:spAutoFit/>
                </a:bodyPr>
                <a:lstStyle/>
                <a:p>
                  <a:pPr algn="ctr"/>
                  <a:r>
                    <a:rPr lang="en-US" sz="1456" dirty="0" err="1">
                      <a:latin typeface="Century Gothic" charset="0"/>
                      <a:ea typeface="Century Gothic" charset="0"/>
                      <a:cs typeface="Century Gothic" charset="0"/>
                    </a:rPr>
                    <a:t>Kabeya</a:t>
                  </a:r>
                  <a:r>
                    <a:rPr lang="en-US" sz="1456" dirty="0">
                      <a:latin typeface="Century Gothic" charset="0"/>
                      <a:ea typeface="Century Gothic" charset="0"/>
                      <a:cs typeface="Century Gothic" charset="0"/>
                    </a:rPr>
                    <a:t> received a case plan but no other services</a:t>
                  </a:r>
                </a:p>
              </p:txBody>
            </p:sp>
            <p:sp>
              <p:nvSpPr>
                <p:cNvPr id="36" name="TextBox 35">
                  <a:extLst>
                    <a:ext uri="{FF2B5EF4-FFF2-40B4-BE49-F238E27FC236}">
                      <a16:creationId xmlns="" xmlns:a16="http://schemas.microsoft.com/office/drawing/2014/main" id="{BD6190B0-7695-4DEC-80AA-F66D8CDFB027}"/>
                    </a:ext>
                  </a:extLst>
                </p:cNvPr>
                <p:cNvSpPr txBox="1"/>
                <p:nvPr/>
              </p:nvSpPr>
              <p:spPr>
                <a:xfrm>
                  <a:off x="6304991" y="4045952"/>
                  <a:ext cx="1275789" cy="613126"/>
                </a:xfrm>
                <a:prstGeom prst="rect">
                  <a:avLst/>
                </a:prstGeom>
                <a:noFill/>
              </p:spPr>
              <p:txBody>
                <a:bodyPr wrap="square" rtlCol="0">
                  <a:spAutoFit/>
                </a:bodyPr>
                <a:lstStyle/>
                <a:p>
                  <a:pPr algn="ctr"/>
                  <a:r>
                    <a:rPr lang="en-US" sz="1456" dirty="0" err="1">
                      <a:latin typeface="Century Gothic" charset="0"/>
                      <a:ea typeface="Century Gothic" charset="0"/>
                      <a:cs typeface="Century Gothic" charset="0"/>
                    </a:rPr>
                    <a:t>Kabeya</a:t>
                  </a:r>
                  <a:r>
                    <a:rPr lang="en-US" sz="1456" dirty="0">
                      <a:latin typeface="Century Gothic" charset="0"/>
                      <a:ea typeface="Century Gothic" charset="0"/>
                      <a:cs typeface="Century Gothic" charset="0"/>
                    </a:rPr>
                    <a:t> received a service</a:t>
                  </a:r>
                </a:p>
              </p:txBody>
            </p:sp>
          </p:grpSp>
        </p:grpSp>
      </p:grpSp>
      <p:sp>
        <p:nvSpPr>
          <p:cNvPr id="33" name="Text Placeholder 6"/>
          <p:cNvSpPr>
            <a:spLocks noGrp="1"/>
          </p:cNvSpPr>
          <p:nvPr>
            <p:ph type="body" sz="quarter" idx="11"/>
          </p:nvPr>
        </p:nvSpPr>
        <p:spPr>
          <a:xfrm>
            <a:off x="561844" y="1091205"/>
            <a:ext cx="9191755" cy="837214"/>
          </a:xfrm>
        </p:spPr>
        <p:txBody>
          <a:bodyPr/>
          <a:lstStyle/>
          <a:p>
            <a:pPr lvl="0">
              <a:spcAft>
                <a:spcPts val="1800"/>
              </a:spcAft>
            </a:pPr>
            <a:r>
              <a:rPr lang="en-US" sz="4000" dirty="0"/>
              <a:t>Question 4</a:t>
            </a:r>
            <a:endParaRPr lang="en-US" sz="2800" dirty="0"/>
          </a:p>
          <a:p>
            <a:pPr lvl="0"/>
            <a:r>
              <a:rPr lang="en-US" sz="2800" dirty="0">
                <a:solidFill>
                  <a:schemeClr val="tx1"/>
                </a:solidFill>
              </a:rPr>
              <a:t>What is the status of this child at APR?</a:t>
            </a:r>
          </a:p>
        </p:txBody>
      </p:sp>
      <p:sp>
        <p:nvSpPr>
          <p:cNvPr id="46" name="Text Placeholder 2">
            <a:extLst>
              <a:ext uri="{FF2B5EF4-FFF2-40B4-BE49-F238E27FC236}">
                <a16:creationId xmlns="" xmlns:a16="http://schemas.microsoft.com/office/drawing/2014/main" id="{6347CE6A-6291-414E-8312-3F1A5883C505}"/>
              </a:ext>
            </a:extLst>
          </p:cNvPr>
          <p:cNvSpPr txBox="1">
            <a:spLocks/>
          </p:cNvSpPr>
          <p:nvPr/>
        </p:nvSpPr>
        <p:spPr>
          <a:xfrm>
            <a:off x="914400" y="5029200"/>
            <a:ext cx="4891938" cy="1871384"/>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algn="l" rtl="0"/>
            <a:endParaRPr lang="en-US" sz="1747" kern="0" dirty="0"/>
          </a:p>
          <a:p>
            <a:pPr algn="l" rtl="0"/>
            <a:endParaRPr lang="en-US" sz="1747" kern="0" dirty="0"/>
          </a:p>
          <a:p>
            <a:pPr marL="707269" lvl="1" indent="-374436">
              <a:buFont typeface="Wingdings" panose="05000000000000000000" pitchFamily="2" charset="2"/>
              <a:buChar char="q"/>
            </a:pPr>
            <a:r>
              <a:rPr lang="en-US" sz="1747" kern="0" dirty="0"/>
              <a:t>Active	</a:t>
            </a:r>
          </a:p>
          <a:p>
            <a:pPr marL="707269" lvl="1" indent="-374436">
              <a:buFont typeface="Wingdings" panose="05000000000000000000" pitchFamily="2" charset="2"/>
              <a:buChar char="q"/>
            </a:pPr>
            <a:r>
              <a:rPr lang="en-US" sz="1747" kern="0" dirty="0"/>
              <a:t>Exited</a:t>
            </a:r>
          </a:p>
          <a:p>
            <a:pPr marL="707269" lvl="1" indent="-374436">
              <a:buFont typeface="Wingdings" panose="05000000000000000000" pitchFamily="2" charset="2"/>
              <a:buChar char="q"/>
            </a:pPr>
            <a:r>
              <a:rPr lang="en-US" sz="1747" kern="0" dirty="0"/>
              <a:t>Transferred</a:t>
            </a:r>
          </a:p>
          <a:p>
            <a:pPr marL="707269" lvl="1" indent="-374436">
              <a:buFont typeface="Wingdings" panose="05000000000000000000" pitchFamily="2" charset="2"/>
              <a:buChar char="q"/>
            </a:pPr>
            <a:r>
              <a:rPr lang="en-US" sz="1747" kern="0" dirty="0"/>
              <a:t>Not reported</a:t>
            </a:r>
          </a:p>
          <a:p>
            <a:endParaRPr lang="en-US" sz="2039" kern="0" dirty="0"/>
          </a:p>
        </p:txBody>
      </p:sp>
    </p:spTree>
    <p:extLst>
      <p:ext uri="{BB962C8B-B14F-4D97-AF65-F5344CB8AC3E}">
        <p14:creationId xmlns:p14="http://schemas.microsoft.com/office/powerpoint/2010/main" val="19362800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OVC_SERV review</a:t>
            </a:r>
          </a:p>
        </p:txBody>
      </p:sp>
      <p:sp>
        <p:nvSpPr>
          <p:cNvPr id="7" name="Text Placeholder 6"/>
          <p:cNvSpPr>
            <a:spLocks noGrp="1"/>
          </p:cNvSpPr>
          <p:nvPr>
            <p:ph type="body" sz="quarter" idx="11"/>
          </p:nvPr>
        </p:nvSpPr>
        <p:spPr>
          <a:xfrm>
            <a:off x="561844" y="1091205"/>
            <a:ext cx="9191755" cy="837214"/>
          </a:xfrm>
        </p:spPr>
        <p:txBody>
          <a:bodyPr/>
          <a:lstStyle/>
          <a:p>
            <a:pPr lvl="0"/>
            <a:r>
              <a:rPr lang="en-US" sz="4000" dirty="0"/>
              <a:t>Question 5</a:t>
            </a:r>
          </a:p>
        </p:txBody>
      </p:sp>
      <p:sp>
        <p:nvSpPr>
          <p:cNvPr id="8" name="Text Placeholder 2">
            <a:extLst>
              <a:ext uri="{FF2B5EF4-FFF2-40B4-BE49-F238E27FC236}">
                <a16:creationId xmlns="" xmlns:a16="http://schemas.microsoft.com/office/drawing/2014/main" id="{8A98B535-C945-4C23-944A-09AF4010477A}"/>
              </a:ext>
            </a:extLst>
          </p:cNvPr>
          <p:cNvSpPr txBox="1">
            <a:spLocks/>
          </p:cNvSpPr>
          <p:nvPr/>
        </p:nvSpPr>
        <p:spPr>
          <a:xfrm>
            <a:off x="4907616" y="5410201"/>
            <a:ext cx="4541184" cy="1657350"/>
          </a:xfrm>
          <a:prstGeom prst="rect">
            <a:avLst/>
          </a:prstGeom>
          <a:ln w="28575">
            <a:solidFill>
              <a:srgbClr val="1E1860"/>
            </a:solidFill>
          </a:ln>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marL="0" lvl="1"/>
            <a:r>
              <a:rPr lang="en-US" sz="1747" kern="0" dirty="0"/>
              <a:t>Comments:</a:t>
            </a:r>
          </a:p>
        </p:txBody>
      </p:sp>
      <p:sp>
        <p:nvSpPr>
          <p:cNvPr id="9" name="Text Placeholder 2">
            <a:extLst>
              <a:ext uri="{FF2B5EF4-FFF2-40B4-BE49-F238E27FC236}">
                <a16:creationId xmlns="" xmlns:a16="http://schemas.microsoft.com/office/drawing/2014/main" id="{6347CE6A-6291-414E-8312-3F1A5883C505}"/>
              </a:ext>
            </a:extLst>
          </p:cNvPr>
          <p:cNvSpPr txBox="1">
            <a:spLocks/>
          </p:cNvSpPr>
          <p:nvPr/>
        </p:nvSpPr>
        <p:spPr>
          <a:xfrm>
            <a:off x="914400" y="5029200"/>
            <a:ext cx="4891938" cy="1871384"/>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algn="l" rtl="0"/>
            <a:endParaRPr lang="en-US" sz="1747" kern="0" dirty="0"/>
          </a:p>
          <a:p>
            <a:pPr algn="l" rtl="0"/>
            <a:endParaRPr lang="en-US" sz="1747" kern="0" dirty="0"/>
          </a:p>
          <a:p>
            <a:pPr marL="707269" lvl="1" indent="-374436">
              <a:buFont typeface="Wingdings" panose="05000000000000000000" pitchFamily="2" charset="2"/>
              <a:buChar char="q"/>
            </a:pPr>
            <a:r>
              <a:rPr lang="en-US" sz="1747" kern="0" dirty="0"/>
              <a:t>Active	</a:t>
            </a:r>
          </a:p>
          <a:p>
            <a:pPr marL="707269" lvl="1" indent="-374436">
              <a:buFont typeface="Wingdings" panose="05000000000000000000" pitchFamily="2" charset="2"/>
              <a:buChar char="q"/>
            </a:pPr>
            <a:r>
              <a:rPr lang="en-US" sz="1747" kern="0" dirty="0"/>
              <a:t>Exited</a:t>
            </a:r>
          </a:p>
          <a:p>
            <a:pPr marL="707269" lvl="1" indent="-374436">
              <a:buFont typeface="Wingdings" panose="05000000000000000000" pitchFamily="2" charset="2"/>
              <a:buChar char="q"/>
            </a:pPr>
            <a:r>
              <a:rPr lang="en-US" sz="1747" kern="0" dirty="0"/>
              <a:t>Transferred</a:t>
            </a:r>
          </a:p>
          <a:p>
            <a:pPr marL="707269" lvl="1" indent="-374436">
              <a:buFont typeface="Wingdings" panose="05000000000000000000" pitchFamily="2" charset="2"/>
              <a:buChar char="q"/>
            </a:pPr>
            <a:r>
              <a:rPr lang="en-US" sz="1747" kern="0" dirty="0"/>
              <a:t>Not reported</a:t>
            </a:r>
          </a:p>
          <a:p>
            <a:endParaRPr lang="en-US" sz="2039" kern="0" dirty="0"/>
          </a:p>
        </p:txBody>
      </p:sp>
      <p:sp>
        <p:nvSpPr>
          <p:cNvPr id="33" name="Text Placeholder 2">
            <a:extLst>
              <a:ext uri="{FF2B5EF4-FFF2-40B4-BE49-F238E27FC236}">
                <a16:creationId xmlns="" xmlns:a16="http://schemas.microsoft.com/office/drawing/2014/main" id="{1C1B0350-4677-4CCB-8A62-C541DFBBF7A3}"/>
              </a:ext>
            </a:extLst>
          </p:cNvPr>
          <p:cNvSpPr>
            <a:spLocks noGrp="1"/>
          </p:cNvSpPr>
          <p:nvPr>
            <p:ph type="body" sz="quarter" idx="10"/>
          </p:nvPr>
        </p:nvSpPr>
        <p:spPr>
          <a:xfrm>
            <a:off x="557784" y="1828800"/>
            <a:ext cx="8305800" cy="3938307"/>
          </a:xfrm>
        </p:spPr>
        <p:txBody>
          <a:bodyPr/>
          <a:lstStyle/>
          <a:p>
            <a:pPr algn="l" rtl="0"/>
            <a:r>
              <a:rPr lang="en-US" sz="1600" dirty="0"/>
              <a:t>An IP learns that the mother in a newly enrolled household is experiencing physical violence from her intimate sexual partner. A caseworker begins to make weekly visits to the household to follow up on the situation, develops a case plan for the adolescent daughter (the only child in the household), and gives the mother a referral to obtain post-violence medical care. The mother refused to report the intimate partner violence to the police or obtain post-violence care. The case manager exchanges regular text messages with the adolescent daughter, but no other violence-related services can be provided as long as the mother refuses help. The caseworker has been so busy trying to persuade the mother to seek help that she has not yet facilitated or referred the mother or daughter to any other services. </a:t>
            </a:r>
          </a:p>
          <a:p>
            <a:pPr algn="l" rtl="0"/>
            <a:endParaRPr lang="en-US" sz="1600" dirty="0"/>
          </a:p>
          <a:p>
            <a:pPr algn="l" rtl="0"/>
            <a:r>
              <a:rPr lang="en-US" sz="1600" dirty="0"/>
              <a:t>How should this mother and adolescent girl be counted and how should the caseworker handle the case? </a:t>
            </a:r>
          </a:p>
          <a:p>
            <a:pPr algn="l" rtl="0"/>
            <a:endParaRPr lang="en-US" sz="1400" dirty="0"/>
          </a:p>
          <a:p>
            <a:pPr algn="l" rtl="0"/>
            <a:endParaRPr lang="en-US" sz="1400" dirty="0"/>
          </a:p>
          <a:p>
            <a:endParaRPr lang="en-US" sz="1400" dirty="0"/>
          </a:p>
        </p:txBody>
      </p:sp>
      <p:sp>
        <p:nvSpPr>
          <p:cNvPr id="2" name="Slide Number Placeholder 1">
            <a:extLst>
              <a:ext uri="{FF2B5EF4-FFF2-40B4-BE49-F238E27FC236}">
                <a16:creationId xmlns="" xmlns:a16="http://schemas.microsoft.com/office/drawing/2014/main" id="{5233B3DA-162A-4C03-9557-E04473E01EE3}"/>
              </a:ext>
            </a:extLst>
          </p:cNvPr>
          <p:cNvSpPr>
            <a:spLocks noGrp="1"/>
          </p:cNvSpPr>
          <p:nvPr>
            <p:ph type="sldNum" sz="quarter" idx="12"/>
          </p:nvPr>
        </p:nvSpPr>
        <p:spPr/>
        <p:txBody>
          <a:bodyPr/>
          <a:lstStyle/>
          <a:p>
            <a:fld id="{26E4F88F-4EEB-4D1A-A75E-924C7925135B}" type="slidenum">
              <a:rPr lang="en-US" smtClean="0"/>
              <a:t>7</a:t>
            </a:fld>
            <a:endParaRPr lang="en-US"/>
          </a:p>
        </p:txBody>
      </p:sp>
    </p:spTree>
    <p:extLst>
      <p:ext uri="{BB962C8B-B14F-4D97-AF65-F5344CB8AC3E}">
        <p14:creationId xmlns:p14="http://schemas.microsoft.com/office/powerpoint/2010/main" val="25138834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OVC_SERV review</a:t>
            </a:r>
          </a:p>
        </p:txBody>
      </p:sp>
      <p:sp>
        <p:nvSpPr>
          <p:cNvPr id="7" name="Text Placeholder 6"/>
          <p:cNvSpPr>
            <a:spLocks noGrp="1"/>
          </p:cNvSpPr>
          <p:nvPr>
            <p:ph type="body" sz="quarter" idx="11"/>
          </p:nvPr>
        </p:nvSpPr>
        <p:spPr>
          <a:xfrm>
            <a:off x="561844" y="1091205"/>
            <a:ext cx="9191755" cy="837214"/>
          </a:xfrm>
        </p:spPr>
        <p:txBody>
          <a:bodyPr/>
          <a:lstStyle/>
          <a:p>
            <a:pPr lvl="0"/>
            <a:r>
              <a:rPr lang="en-US" sz="4000" dirty="0"/>
              <a:t>Question 6</a:t>
            </a:r>
          </a:p>
        </p:txBody>
      </p:sp>
      <p:sp>
        <p:nvSpPr>
          <p:cNvPr id="8" name="Text Placeholder 2">
            <a:extLst>
              <a:ext uri="{FF2B5EF4-FFF2-40B4-BE49-F238E27FC236}">
                <a16:creationId xmlns="" xmlns:a16="http://schemas.microsoft.com/office/drawing/2014/main" id="{8A98B535-C945-4C23-944A-09AF4010477A}"/>
              </a:ext>
            </a:extLst>
          </p:cNvPr>
          <p:cNvSpPr txBox="1">
            <a:spLocks/>
          </p:cNvSpPr>
          <p:nvPr/>
        </p:nvSpPr>
        <p:spPr>
          <a:xfrm>
            <a:off x="4907616" y="5410201"/>
            <a:ext cx="4541184" cy="1657350"/>
          </a:xfrm>
          <a:prstGeom prst="rect">
            <a:avLst/>
          </a:prstGeom>
          <a:ln w="28575">
            <a:solidFill>
              <a:srgbClr val="1E1860"/>
            </a:solidFill>
          </a:ln>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marL="0" lvl="1"/>
            <a:r>
              <a:rPr lang="en-US" sz="1747" kern="0" dirty="0"/>
              <a:t>Comments:</a:t>
            </a:r>
          </a:p>
        </p:txBody>
      </p:sp>
      <p:sp>
        <p:nvSpPr>
          <p:cNvPr id="9" name="Text Placeholder 2">
            <a:extLst>
              <a:ext uri="{FF2B5EF4-FFF2-40B4-BE49-F238E27FC236}">
                <a16:creationId xmlns="" xmlns:a16="http://schemas.microsoft.com/office/drawing/2014/main" id="{6347CE6A-6291-414E-8312-3F1A5883C505}"/>
              </a:ext>
            </a:extLst>
          </p:cNvPr>
          <p:cNvSpPr txBox="1">
            <a:spLocks/>
          </p:cNvSpPr>
          <p:nvPr/>
        </p:nvSpPr>
        <p:spPr>
          <a:xfrm>
            <a:off x="914400" y="5029200"/>
            <a:ext cx="4891938" cy="1871384"/>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algn="l" rtl="0"/>
            <a:endParaRPr lang="en-US" sz="1747" kern="0" dirty="0"/>
          </a:p>
          <a:p>
            <a:pPr algn="l" rtl="0"/>
            <a:endParaRPr lang="en-US" sz="1747" kern="0" dirty="0"/>
          </a:p>
          <a:p>
            <a:pPr marL="707269" lvl="1" indent="-374436">
              <a:buFont typeface="Wingdings" panose="05000000000000000000" pitchFamily="2" charset="2"/>
              <a:buChar char="q"/>
            </a:pPr>
            <a:r>
              <a:rPr lang="en-US" sz="1747" kern="0" dirty="0"/>
              <a:t>Active	</a:t>
            </a:r>
          </a:p>
          <a:p>
            <a:pPr marL="707269" lvl="1" indent="-374436">
              <a:buFont typeface="Wingdings" panose="05000000000000000000" pitchFamily="2" charset="2"/>
              <a:buChar char="q"/>
            </a:pPr>
            <a:r>
              <a:rPr lang="en-US" sz="1747" kern="0" dirty="0"/>
              <a:t>Exited</a:t>
            </a:r>
          </a:p>
          <a:p>
            <a:pPr marL="707269" lvl="1" indent="-374436">
              <a:buFont typeface="Wingdings" panose="05000000000000000000" pitchFamily="2" charset="2"/>
              <a:buChar char="q"/>
            </a:pPr>
            <a:r>
              <a:rPr lang="en-US" sz="1747" kern="0" dirty="0"/>
              <a:t>Transferred</a:t>
            </a:r>
          </a:p>
          <a:p>
            <a:pPr marL="707269" lvl="1" indent="-374436">
              <a:buFont typeface="Wingdings" panose="05000000000000000000" pitchFamily="2" charset="2"/>
              <a:buChar char="q"/>
            </a:pPr>
            <a:r>
              <a:rPr lang="en-US" sz="1747" kern="0" dirty="0"/>
              <a:t>Not reported</a:t>
            </a:r>
          </a:p>
          <a:p>
            <a:endParaRPr lang="en-US" sz="2039" kern="0" dirty="0"/>
          </a:p>
        </p:txBody>
      </p:sp>
      <p:sp>
        <p:nvSpPr>
          <p:cNvPr id="33" name="Text Placeholder 2">
            <a:extLst>
              <a:ext uri="{FF2B5EF4-FFF2-40B4-BE49-F238E27FC236}">
                <a16:creationId xmlns="" xmlns:a16="http://schemas.microsoft.com/office/drawing/2014/main" id="{1C1B0350-4677-4CCB-8A62-C541DFBBF7A3}"/>
              </a:ext>
            </a:extLst>
          </p:cNvPr>
          <p:cNvSpPr>
            <a:spLocks noGrp="1"/>
          </p:cNvSpPr>
          <p:nvPr>
            <p:ph type="body" sz="quarter" idx="10"/>
          </p:nvPr>
        </p:nvSpPr>
        <p:spPr>
          <a:xfrm>
            <a:off x="557784" y="1828800"/>
            <a:ext cx="8305800" cy="3938307"/>
          </a:xfrm>
        </p:spPr>
        <p:txBody>
          <a:bodyPr/>
          <a:lstStyle/>
          <a:p>
            <a:pPr algn="l" rtl="0"/>
            <a:r>
              <a:rPr lang="en-US" sz="1800" dirty="0"/>
              <a:t>An IP determined that a household needed financial support for the children to attend school. In September 2017, the IP paid school fees for the academic year, which extended until June 2018. The caseworker regularly checked attendance sheets and confirmed that the students were at school and progressing. The children were on summer holiday in July and August 2018. In September 2018, the IP did not pay school fees, because the household had gained greater financial stability and was able to pay school fees themselves. The caseworker verified that the children were enrolled in school and attending regularly during September 2018.</a:t>
            </a:r>
          </a:p>
          <a:p>
            <a:pPr algn="l" rtl="0"/>
            <a:endParaRPr lang="en-US" sz="1800" dirty="0"/>
          </a:p>
          <a:p>
            <a:pPr algn="l" rtl="0"/>
            <a:r>
              <a:rPr lang="en-US" sz="1800" dirty="0"/>
              <a:t>How should the beneficiaries be counted at APR on September 31, 2018? </a:t>
            </a:r>
          </a:p>
          <a:p>
            <a:pPr algn="l" rtl="0"/>
            <a:endParaRPr lang="en-US" sz="1400" dirty="0"/>
          </a:p>
          <a:p>
            <a:pPr algn="l" rtl="0"/>
            <a:endParaRPr lang="en-US" sz="1400" dirty="0"/>
          </a:p>
          <a:p>
            <a:endParaRPr lang="en-US" sz="1400" dirty="0"/>
          </a:p>
        </p:txBody>
      </p:sp>
      <p:sp>
        <p:nvSpPr>
          <p:cNvPr id="2" name="Slide Number Placeholder 1">
            <a:extLst>
              <a:ext uri="{FF2B5EF4-FFF2-40B4-BE49-F238E27FC236}">
                <a16:creationId xmlns="" xmlns:a16="http://schemas.microsoft.com/office/drawing/2014/main" id="{8DCA13CB-7DDE-4360-9838-BEDB40853DC6}"/>
              </a:ext>
            </a:extLst>
          </p:cNvPr>
          <p:cNvSpPr>
            <a:spLocks noGrp="1"/>
          </p:cNvSpPr>
          <p:nvPr>
            <p:ph type="sldNum" sz="quarter" idx="12"/>
          </p:nvPr>
        </p:nvSpPr>
        <p:spPr/>
        <p:txBody>
          <a:bodyPr/>
          <a:lstStyle/>
          <a:p>
            <a:fld id="{26E4F88F-4EEB-4D1A-A75E-924C7925135B}" type="slidenum">
              <a:rPr lang="en-US" smtClean="0"/>
              <a:t>8</a:t>
            </a:fld>
            <a:endParaRPr lang="en-US"/>
          </a:p>
        </p:txBody>
      </p:sp>
    </p:spTree>
    <p:extLst>
      <p:ext uri="{BB962C8B-B14F-4D97-AF65-F5344CB8AC3E}">
        <p14:creationId xmlns:p14="http://schemas.microsoft.com/office/powerpoint/2010/main" val="41526735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OVC_SERV review</a:t>
            </a:r>
          </a:p>
        </p:txBody>
      </p:sp>
      <p:sp>
        <p:nvSpPr>
          <p:cNvPr id="7" name="Text Placeholder 6"/>
          <p:cNvSpPr>
            <a:spLocks noGrp="1"/>
          </p:cNvSpPr>
          <p:nvPr>
            <p:ph type="body" sz="quarter" idx="11"/>
          </p:nvPr>
        </p:nvSpPr>
        <p:spPr>
          <a:xfrm>
            <a:off x="561844" y="1091205"/>
            <a:ext cx="9191755" cy="837214"/>
          </a:xfrm>
        </p:spPr>
        <p:txBody>
          <a:bodyPr/>
          <a:lstStyle/>
          <a:p>
            <a:pPr lvl="0"/>
            <a:r>
              <a:rPr lang="en-US" sz="4000" dirty="0"/>
              <a:t>Question 7</a:t>
            </a:r>
          </a:p>
        </p:txBody>
      </p:sp>
      <p:sp>
        <p:nvSpPr>
          <p:cNvPr id="8" name="Text Placeholder 2">
            <a:extLst>
              <a:ext uri="{FF2B5EF4-FFF2-40B4-BE49-F238E27FC236}">
                <a16:creationId xmlns="" xmlns:a16="http://schemas.microsoft.com/office/drawing/2014/main" id="{8A98B535-C945-4C23-944A-09AF4010477A}"/>
              </a:ext>
            </a:extLst>
          </p:cNvPr>
          <p:cNvSpPr txBox="1">
            <a:spLocks/>
          </p:cNvSpPr>
          <p:nvPr/>
        </p:nvSpPr>
        <p:spPr>
          <a:xfrm>
            <a:off x="4907616" y="5410201"/>
            <a:ext cx="4541184" cy="1657350"/>
          </a:xfrm>
          <a:prstGeom prst="rect">
            <a:avLst/>
          </a:prstGeom>
          <a:ln w="28575">
            <a:solidFill>
              <a:srgbClr val="1E1860"/>
            </a:solidFill>
          </a:ln>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marL="0" lvl="1"/>
            <a:r>
              <a:rPr lang="en-US" sz="1747" kern="0" dirty="0"/>
              <a:t>Comments:</a:t>
            </a:r>
          </a:p>
        </p:txBody>
      </p:sp>
      <p:sp>
        <p:nvSpPr>
          <p:cNvPr id="9" name="Text Placeholder 2">
            <a:extLst>
              <a:ext uri="{FF2B5EF4-FFF2-40B4-BE49-F238E27FC236}">
                <a16:creationId xmlns="" xmlns:a16="http://schemas.microsoft.com/office/drawing/2014/main" id="{6347CE6A-6291-414E-8312-3F1A5883C505}"/>
              </a:ext>
            </a:extLst>
          </p:cNvPr>
          <p:cNvSpPr txBox="1">
            <a:spLocks/>
          </p:cNvSpPr>
          <p:nvPr/>
        </p:nvSpPr>
        <p:spPr>
          <a:xfrm>
            <a:off x="914400" y="5029200"/>
            <a:ext cx="4891938" cy="1871384"/>
          </a:xfrm>
          <a:prstGeom prst="rect">
            <a:avLst/>
          </a:prstGeom>
        </p:spPr>
        <p:txBody>
          <a:bodyPr/>
          <a:lstStyle>
            <a:lvl1pPr marL="0" eaLnBrk="1" hangingPunct="1">
              <a:defRPr sz="2800">
                <a:solidFill>
                  <a:schemeClr val="tx1"/>
                </a:solidFill>
                <a:latin typeface="Century Gothic" charset="0"/>
                <a:ea typeface="Century Gothic" charset="0"/>
                <a:cs typeface="Century Gothic" charset="0"/>
              </a:defRPr>
            </a:lvl1pPr>
            <a:lvl2pPr marL="457200" eaLnBrk="1" hangingPunct="1">
              <a:defRPr sz="2400">
                <a:solidFill>
                  <a:schemeClr val="tx1"/>
                </a:solidFill>
                <a:latin typeface="Century Gothic" charset="0"/>
                <a:ea typeface="Century Gothic" charset="0"/>
                <a:cs typeface="Century Gothic" charset="0"/>
              </a:defRPr>
            </a:lvl2pPr>
            <a:lvl3pPr marL="914400" eaLnBrk="1" hangingPunct="1">
              <a:defRPr sz="2000">
                <a:solidFill>
                  <a:schemeClr val="tx1"/>
                </a:solidFill>
                <a:latin typeface="Century Gothic" charset="0"/>
                <a:ea typeface="Century Gothic" charset="0"/>
                <a:cs typeface="Century Gothic" charset="0"/>
              </a:defRPr>
            </a:lvl3pPr>
            <a:lvl4pPr marL="1371600" eaLnBrk="1" hangingPunct="1">
              <a:defRPr>
                <a:solidFill>
                  <a:schemeClr val="tx1"/>
                </a:solidFill>
                <a:latin typeface="Century Gothic" charset="0"/>
                <a:ea typeface="Century Gothic" charset="0"/>
                <a:cs typeface="Century Gothic" charset="0"/>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algn="l" rtl="0"/>
            <a:endParaRPr lang="en-US" sz="1747" kern="0" dirty="0"/>
          </a:p>
          <a:p>
            <a:pPr algn="l" rtl="0"/>
            <a:endParaRPr lang="en-US" sz="1747" kern="0" dirty="0"/>
          </a:p>
          <a:p>
            <a:pPr marL="707269" lvl="1" indent="-374436">
              <a:buFont typeface="Wingdings" panose="05000000000000000000" pitchFamily="2" charset="2"/>
              <a:buChar char="q"/>
            </a:pPr>
            <a:r>
              <a:rPr lang="en-US" sz="1747" kern="0" dirty="0"/>
              <a:t>Active	</a:t>
            </a:r>
          </a:p>
          <a:p>
            <a:pPr marL="707269" lvl="1" indent="-374436">
              <a:buFont typeface="Wingdings" panose="05000000000000000000" pitchFamily="2" charset="2"/>
              <a:buChar char="q"/>
            </a:pPr>
            <a:r>
              <a:rPr lang="en-US" sz="1747" kern="0" dirty="0"/>
              <a:t>Exited</a:t>
            </a:r>
          </a:p>
          <a:p>
            <a:pPr marL="707269" lvl="1" indent="-374436">
              <a:buFont typeface="Wingdings" panose="05000000000000000000" pitchFamily="2" charset="2"/>
              <a:buChar char="q"/>
            </a:pPr>
            <a:r>
              <a:rPr lang="en-US" sz="1747" kern="0" dirty="0"/>
              <a:t>Transferred</a:t>
            </a:r>
          </a:p>
          <a:p>
            <a:pPr marL="707269" lvl="1" indent="-374436">
              <a:buFont typeface="Wingdings" panose="05000000000000000000" pitchFamily="2" charset="2"/>
              <a:buChar char="q"/>
            </a:pPr>
            <a:r>
              <a:rPr lang="en-US" sz="1747" kern="0" dirty="0"/>
              <a:t>Not reported</a:t>
            </a:r>
          </a:p>
          <a:p>
            <a:endParaRPr lang="en-US" sz="2039" kern="0" dirty="0"/>
          </a:p>
        </p:txBody>
      </p:sp>
      <p:sp>
        <p:nvSpPr>
          <p:cNvPr id="33" name="Text Placeholder 2">
            <a:extLst>
              <a:ext uri="{FF2B5EF4-FFF2-40B4-BE49-F238E27FC236}">
                <a16:creationId xmlns="" xmlns:a16="http://schemas.microsoft.com/office/drawing/2014/main" id="{1C1B0350-4677-4CCB-8A62-C541DFBBF7A3}"/>
              </a:ext>
            </a:extLst>
          </p:cNvPr>
          <p:cNvSpPr>
            <a:spLocks noGrp="1"/>
          </p:cNvSpPr>
          <p:nvPr>
            <p:ph type="body" sz="quarter" idx="10"/>
          </p:nvPr>
        </p:nvSpPr>
        <p:spPr>
          <a:xfrm>
            <a:off x="557784" y="1828800"/>
            <a:ext cx="8305800" cy="3938307"/>
          </a:xfrm>
        </p:spPr>
        <p:txBody>
          <a:bodyPr/>
          <a:lstStyle/>
          <a:p>
            <a:pPr algn="l" rtl="0"/>
            <a:r>
              <a:rPr lang="en-US" sz="1800" dirty="0"/>
              <a:t>An IP provides tuition support to an 18-year-old adolescent girl attending secondary school. She is not a caregiver to any children receiving OVC project support. Should she be counted as active if she has an updated case plan and receives quarterly monitoring to ensure school attendance and progression? </a:t>
            </a:r>
          </a:p>
          <a:p>
            <a:pPr algn="l" rtl="0"/>
            <a:endParaRPr lang="en-US" sz="1800" dirty="0"/>
          </a:p>
          <a:p>
            <a:pPr algn="l" rtl="0"/>
            <a:r>
              <a:rPr lang="en-US" sz="1800" dirty="0"/>
              <a:t>How should her primary caregiver be counted?</a:t>
            </a:r>
          </a:p>
          <a:p>
            <a:pPr algn="l" rtl="0"/>
            <a:endParaRPr lang="en-US" sz="1400" dirty="0"/>
          </a:p>
          <a:p>
            <a:pPr algn="l" rtl="0"/>
            <a:endParaRPr lang="en-US" sz="1400" dirty="0"/>
          </a:p>
          <a:p>
            <a:endParaRPr lang="en-US" sz="1400" dirty="0"/>
          </a:p>
        </p:txBody>
      </p:sp>
      <p:sp>
        <p:nvSpPr>
          <p:cNvPr id="2" name="Slide Number Placeholder 1">
            <a:extLst>
              <a:ext uri="{FF2B5EF4-FFF2-40B4-BE49-F238E27FC236}">
                <a16:creationId xmlns="" xmlns:a16="http://schemas.microsoft.com/office/drawing/2014/main" id="{E63D34F0-BFFF-4BD1-BD52-B80EE33270EA}"/>
              </a:ext>
            </a:extLst>
          </p:cNvPr>
          <p:cNvSpPr>
            <a:spLocks noGrp="1"/>
          </p:cNvSpPr>
          <p:nvPr>
            <p:ph type="sldNum" sz="quarter" idx="12"/>
          </p:nvPr>
        </p:nvSpPr>
        <p:spPr/>
        <p:txBody>
          <a:bodyPr/>
          <a:lstStyle/>
          <a:p>
            <a:fld id="{26E4F88F-4EEB-4D1A-A75E-924C7925135B}" type="slidenum">
              <a:rPr lang="en-US" smtClean="0"/>
              <a:t>9</a:t>
            </a:fld>
            <a:endParaRPr lang="en-US"/>
          </a:p>
        </p:txBody>
      </p:sp>
    </p:spTree>
    <p:extLst>
      <p:ext uri="{BB962C8B-B14F-4D97-AF65-F5344CB8AC3E}">
        <p14:creationId xmlns:p14="http://schemas.microsoft.com/office/powerpoint/2010/main" val="240093817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E185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Charteuse and blue_corrected" id="{24BB43F7-A238-40E1-A388-AA30B486D4FC}" vid="{C3D0504A-8D89-47AB-96BA-D5EE0E8259D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E4A79819CA3F3428B644840049B5527" ma:contentTypeVersion="5" ma:contentTypeDescription="Create a new document." ma:contentTypeScope="" ma:versionID="b91ae86749413e39d6ab5cf72415f548">
  <xsd:schema xmlns:xsd="http://www.w3.org/2001/XMLSchema" xmlns:xs="http://www.w3.org/2001/XMLSchema" xmlns:p="http://schemas.microsoft.com/office/2006/metadata/properties" xmlns:ns1="http://schemas.microsoft.com/sharepoint/v3" xmlns:ns2="d8573787-17db-43b5-9af3-2a45e79ab039" xmlns:ns3="13922b43-4eea-40f2-b18b-c20327cdf16c" targetNamespace="http://schemas.microsoft.com/office/2006/metadata/properties" ma:root="true" ma:fieldsID="a3eb1c2798d4f2b319fc785c533a2476" ns1:_="" ns2:_="" ns3:_="">
    <xsd:import namespace="http://schemas.microsoft.com/sharepoint/v3"/>
    <xsd:import namespace="d8573787-17db-43b5-9af3-2a45e79ab039"/>
    <xsd:import namespace="13922b43-4eea-40f2-b18b-c20327cdf16c"/>
    <xsd:element name="properties">
      <xsd:complexType>
        <xsd:sequence>
          <xsd:element name="documentManagement">
            <xsd:complexType>
              <xsd:all>
                <xsd:element ref="ns1:PublishingStartDate" minOccurs="0"/>
                <xsd:element ref="ns1:PublishingExpirationDate" minOccurs="0"/>
                <xsd:element ref="ns2:SharedWithUsers" minOccurs="0"/>
                <xsd:element ref="ns2:SharedWithDetails" minOccurs="0"/>
                <xsd:element ref="ns3:MediaServiceMetadata" minOccurs="0"/>
                <xsd:element ref="ns3: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Scheduling Start Date is a site column created by the Publishing feature. It is used to specify the date and time on which this page will first appear to site visitors." ma:hidden="true" ma:internalName="PublishingStartDate">
      <xsd:simpleType>
        <xsd:restriction base="dms:Unknown"/>
      </xsd:simpleType>
    </xsd:element>
    <xsd:element name="PublishingExpirationDate" ma:index="9" nillable="true" ma:displayName="Scheduling End Date" ma:description="Scheduling End Date is a site column created by the Publishing feature. It is used to specify the date and time on which this page will no longer appear to site visitors." ma:hidden="true" ma:internalName="PublishingExpirationDat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d8573787-17db-43b5-9af3-2a45e79ab039" elementFormDefault="qualified">
    <xsd:import namespace="http://schemas.microsoft.com/office/2006/documentManagement/types"/>
    <xsd:import namespace="http://schemas.microsoft.com/office/infopath/2007/PartnerControls"/>
    <xsd:element name="SharedWithUsers" ma:index="10"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13922b43-4eea-40f2-b18b-c20327cdf16c" elementFormDefault="qualified">
    <xsd:import namespace="http://schemas.microsoft.com/office/2006/documentManagement/types"/>
    <xsd:import namespace="http://schemas.microsoft.com/office/infopath/2007/PartnerControls"/>
    <xsd:element name="MediaServiceMetadata" ma:index="12" nillable="true" ma:displayName="MediaServiceMetadata" ma:description="" ma:hidden="true" ma:internalName="MediaServiceMetadata" ma:readOnly="true">
      <xsd:simpleType>
        <xsd:restriction base="dms:Note"/>
      </xsd:simpleType>
    </xsd:element>
    <xsd:element name="MediaServiceFastMetadata" ma:index="13" nillable="true" ma:displayName="MediaServiceFastMetadata" ma:description=""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6FB12CE9-1245-4C0E-BDF8-3EE8D38EE08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d8573787-17db-43b5-9af3-2a45e79ab039"/>
    <ds:schemaRef ds:uri="13922b43-4eea-40f2-b18b-c20327cdf16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036FC224-0626-43ED-8AD4-4384B71126AD}">
  <ds:schemaRefs>
    <ds:schemaRef ds:uri="http://schemas.microsoft.com/sharepoint/v3/contenttype/forms"/>
  </ds:schemaRefs>
</ds:datastoreItem>
</file>

<file path=customXml/itemProps3.xml><?xml version="1.0" encoding="utf-8"?>
<ds:datastoreItem xmlns:ds="http://schemas.openxmlformats.org/officeDocument/2006/customXml" ds:itemID="{A7048E68-115E-4EEB-AE32-34075EC8E989}">
  <ds:schemaRefs>
    <ds:schemaRef ds:uri="http://schemas.microsoft.com/office/2006/metadata/properties"/>
    <ds:schemaRef ds:uri="http://schemas.microsoft.com/office/infopath/2007/PartnerControls"/>
    <ds:schemaRef ds:uri="http://schemas.microsoft.com/sharepoint/v3"/>
    <ds:schemaRef ds:uri="http://purl.org/dc/terms/"/>
    <ds:schemaRef ds:uri="http://schemas.microsoft.com/office/2006/documentManagement/types"/>
    <ds:schemaRef ds:uri="d8573787-17db-43b5-9af3-2a45e79ab039"/>
    <ds:schemaRef ds:uri="13922b43-4eea-40f2-b18b-c20327cdf16c"/>
    <ds:schemaRef ds:uri="http://purl.org/dc/elements/1.1/"/>
    <ds:schemaRef ds:uri="http://schemas.openxmlformats.org/package/2006/metadata/core-propertie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Charteuse and blue USAID</Template>
  <TotalTime>1806</TotalTime>
  <Words>5973</Words>
  <Application>Microsoft Macintosh PowerPoint</Application>
  <PresentationFormat>Custom</PresentationFormat>
  <Paragraphs>647</Paragraphs>
  <Slides>38</Slides>
  <Notes>29</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38</vt:i4>
      </vt:variant>
    </vt:vector>
  </HeadingPairs>
  <TitlesOfParts>
    <vt:vector size="46" baseType="lpstr">
      <vt:lpstr>Calibri</vt:lpstr>
      <vt:lpstr>Century Gothic</vt:lpstr>
      <vt:lpstr>Futura Lt BT</vt:lpstr>
      <vt:lpstr>Futura LT Pro Book</vt:lpstr>
      <vt:lpstr>Gill Sans MT</vt:lpstr>
      <vt:lpstr>Wingdings</vt:lpstr>
      <vt:lpstr>Arial</vt:lpstr>
      <vt:lpstr>Office Theme</vt:lpstr>
      <vt:lpstr>PowerPoint Presentation</vt:lpstr>
      <vt:lpstr>PowerPoint Presentation</vt:lpstr>
      <vt:lpstr>OVC_SERV review</vt:lpstr>
      <vt:lpstr>OVC_SERV review</vt:lpstr>
      <vt:lpstr>OVC_SERV review</vt:lpstr>
      <vt:lpstr>OVC_SERV review</vt:lpstr>
      <vt:lpstr>OVC_SERV review</vt:lpstr>
      <vt:lpstr>OVC_SERV review</vt:lpstr>
      <vt:lpstr>OVC_SERV review</vt:lpstr>
      <vt:lpstr>OVC_SERV review</vt:lpstr>
      <vt:lpstr>OVC_SERV review</vt:lpstr>
      <vt:lpstr>OVC_SERV review</vt:lpstr>
      <vt:lpstr>OVC_SERV review</vt:lpstr>
      <vt:lpstr>OVC_SERV review</vt:lpstr>
      <vt:lpstr>PowerPoint Presentation</vt:lpstr>
      <vt:lpstr>Graduation review</vt:lpstr>
      <vt:lpstr>Graduation review</vt:lpstr>
      <vt:lpstr>Graduation review</vt:lpstr>
      <vt:lpstr>Graduation review</vt:lpstr>
      <vt:lpstr>Graduation review (Q4)</vt:lpstr>
      <vt:lpstr>Graduation review (Q4)</vt:lpstr>
      <vt:lpstr>Graduation review</vt:lpstr>
      <vt:lpstr>Graduation review (Q5)</vt:lpstr>
      <vt:lpstr>Graduation review (Q5)</vt:lpstr>
      <vt:lpstr>Graduation review</vt:lpstr>
      <vt:lpstr>Graduation review (Q6)</vt:lpstr>
      <vt:lpstr>Graduation review (Q6)</vt:lpstr>
      <vt:lpstr>Graduation review</vt:lpstr>
      <vt:lpstr>Graduation review</vt:lpstr>
      <vt:lpstr>Graduation review</vt:lpstr>
      <vt:lpstr>PowerPoint Presentation</vt:lpstr>
      <vt:lpstr>OVC_HIVSTAT review</vt:lpstr>
      <vt:lpstr>OVC_HIVSTAT review</vt:lpstr>
      <vt:lpstr>OVC_HIVSTAT review</vt:lpstr>
      <vt:lpstr>OVC_HIVSTAT review</vt:lpstr>
      <vt:lpstr>OVC_HIVSTAT review</vt:lpstr>
      <vt:lpstr>OVC_HIVSTAT review</vt:lpstr>
      <vt:lpstr>PowerPoint Presentation</vt:lpstr>
    </vt:vector>
  </TitlesOfParts>
  <Company/>
  <LinksUpToDate>false</LinksUpToDate>
  <SharedDoc>false</SharedDoc>
  <HyperlinksChanged>false</HyperlinksChanged>
  <AppVersion>15.0030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Gwendolyn Stinger</dc:creator>
  <cp:lastModifiedBy>Allison Ruark</cp:lastModifiedBy>
  <cp:revision>58</cp:revision>
  <dcterms:created xsi:type="dcterms:W3CDTF">2018-05-05T20:37:30Z</dcterms:created>
  <dcterms:modified xsi:type="dcterms:W3CDTF">2018-12-13T18:14:37Z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2015-03-02T00:00:00Z</vt:filetime>
  </property>
  <property fmtid="{D5CDD505-2E9C-101B-9397-08002B2CF9AE}" pid="3" name="LastSaved">
    <vt:filetime>2015-03-02T00:00:00Z</vt:filetime>
  </property>
  <property fmtid="{D5CDD505-2E9C-101B-9397-08002B2CF9AE}" pid="4" name="ContentTypeId">
    <vt:lpwstr>0x0101006E4A79819CA3F3428B644840049B5527</vt:lpwstr>
  </property>
</Properties>
</file>